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263" r:id="rId3"/>
    <p:sldId id="264" r:id="rId4"/>
    <p:sldId id="265" r:id="rId5"/>
    <p:sldId id="266" r:id="rId6"/>
    <p:sldId id="267" r:id="rId7"/>
    <p:sldId id="268" r:id="rId8"/>
    <p:sldId id="269" r:id="rId9"/>
    <p:sldId id="270" r:id="rId10"/>
    <p:sldId id="260" r:id="rId11"/>
    <p:sldId id="261" r:id="rId12"/>
    <p:sldId id="262" r:id="rId13"/>
    <p:sldId id="258" r:id="rId14"/>
    <p:sldId id="259"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C16D0B5-DFBA-4A9A-8AE2-626B7D5D23C1}" type="slidenum">
              <a:rPr lang="en-US" smtClean="0"/>
              <a:t>‹#›</a:t>
            </a:fld>
            <a:endParaRPr lang="en-US"/>
          </a:p>
        </p:txBody>
      </p:sp>
    </p:spTree>
    <p:extLst>
      <p:ext uri="{BB962C8B-B14F-4D97-AF65-F5344CB8AC3E}">
        <p14:creationId xmlns:p14="http://schemas.microsoft.com/office/powerpoint/2010/main" val="156768782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32553DF-C419-413E-921A-0D36298B8D66}" type="slidenum">
              <a:rPr lang="en-US" smtClean="0"/>
              <a:t>‹#›</a:t>
            </a:fld>
            <a:endParaRPr lang="en-US"/>
          </a:p>
        </p:txBody>
      </p:sp>
    </p:spTree>
    <p:extLst>
      <p:ext uri="{BB962C8B-B14F-4D97-AF65-F5344CB8AC3E}">
        <p14:creationId xmlns:p14="http://schemas.microsoft.com/office/powerpoint/2010/main" val="224014830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7066" indent="-291179">
              <a:defRPr>
                <a:solidFill>
                  <a:schemeClr val="tx1"/>
                </a:solidFill>
                <a:latin typeface="Arial" panose="020B0604020202020204" pitchFamily="34" charset="0"/>
                <a:cs typeface="Arial" panose="020B0604020202020204" pitchFamily="34" charset="0"/>
              </a:defRPr>
            </a:lvl2pPr>
            <a:lvl3pPr marL="1164717" indent="-232943">
              <a:defRPr>
                <a:solidFill>
                  <a:schemeClr val="tx1"/>
                </a:solidFill>
                <a:latin typeface="Arial" panose="020B0604020202020204" pitchFamily="34" charset="0"/>
                <a:cs typeface="Arial" panose="020B0604020202020204" pitchFamily="34" charset="0"/>
              </a:defRPr>
            </a:lvl3pPr>
            <a:lvl4pPr marL="1630604" indent="-232943">
              <a:defRPr>
                <a:solidFill>
                  <a:schemeClr val="tx1"/>
                </a:solidFill>
                <a:latin typeface="Arial" panose="020B0604020202020204" pitchFamily="34" charset="0"/>
                <a:cs typeface="Arial" panose="020B0604020202020204" pitchFamily="34" charset="0"/>
              </a:defRPr>
            </a:lvl4pPr>
            <a:lvl5pPr marL="2096491" indent="-232943">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70DECB-C27E-4584-88A0-4A67ADD56D29}" type="slidenum">
              <a:rPr lang="en-US" altLang="en-US">
                <a:latin typeface="Calibri" panose="020F0502020204030204" pitchFamily="34" charset="0"/>
              </a:rPr>
              <a:pPr/>
              <a:t>1</a:t>
            </a:fld>
            <a:endParaRPr lang="en-US" altLang="en-US">
              <a:latin typeface="Calibri" panose="020F0502020204030204" pitchFamily="34" charset="0"/>
            </a:endParaRP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3238480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2553DF-C419-413E-921A-0D36298B8D66}" type="slidenum">
              <a:rPr lang="en-US" smtClean="0"/>
              <a:t>13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898787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FCE00-977D-49E6-94D4-C142F92B5143}"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D9C5B-4685-4908-9EAE-F917FAC4C377}" type="slidenum">
              <a:rPr lang="en-US" smtClean="0"/>
              <a:t>‹#›</a:t>
            </a:fld>
            <a:endParaRPr lang="en-US"/>
          </a:p>
        </p:txBody>
      </p:sp>
    </p:spTree>
    <p:extLst>
      <p:ext uri="{BB962C8B-B14F-4D97-AF65-F5344CB8AC3E}">
        <p14:creationId xmlns:p14="http://schemas.microsoft.com/office/powerpoint/2010/main" val="212792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FCE00-977D-49E6-94D4-C142F92B5143}"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D9C5B-4685-4908-9EAE-F917FAC4C377}" type="slidenum">
              <a:rPr lang="en-US" smtClean="0"/>
              <a:t>‹#›</a:t>
            </a:fld>
            <a:endParaRPr lang="en-US"/>
          </a:p>
        </p:txBody>
      </p:sp>
    </p:spTree>
    <p:extLst>
      <p:ext uri="{BB962C8B-B14F-4D97-AF65-F5344CB8AC3E}">
        <p14:creationId xmlns:p14="http://schemas.microsoft.com/office/powerpoint/2010/main" val="1156014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FCE00-977D-49E6-94D4-C142F92B5143}"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D9C5B-4685-4908-9EAE-F917FAC4C377}" type="slidenum">
              <a:rPr lang="en-US" smtClean="0"/>
              <a:t>‹#›</a:t>
            </a:fld>
            <a:endParaRPr lang="en-US"/>
          </a:p>
        </p:txBody>
      </p:sp>
    </p:spTree>
    <p:extLst>
      <p:ext uri="{BB962C8B-B14F-4D97-AF65-F5344CB8AC3E}">
        <p14:creationId xmlns:p14="http://schemas.microsoft.com/office/powerpoint/2010/main" val="2901186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FCE00-977D-49E6-94D4-C142F92B5143}"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D9C5B-4685-4908-9EAE-F917FAC4C377}" type="slidenum">
              <a:rPr lang="en-US" smtClean="0"/>
              <a:t>‹#›</a:t>
            </a:fld>
            <a:endParaRPr lang="en-US"/>
          </a:p>
        </p:txBody>
      </p:sp>
    </p:spTree>
    <p:extLst>
      <p:ext uri="{BB962C8B-B14F-4D97-AF65-F5344CB8AC3E}">
        <p14:creationId xmlns:p14="http://schemas.microsoft.com/office/powerpoint/2010/main" val="3323510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FCE00-977D-49E6-94D4-C142F92B5143}"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CD9C5B-4685-4908-9EAE-F917FAC4C377}" type="slidenum">
              <a:rPr lang="en-US" smtClean="0"/>
              <a:t>‹#›</a:t>
            </a:fld>
            <a:endParaRPr lang="en-US"/>
          </a:p>
        </p:txBody>
      </p:sp>
    </p:spTree>
    <p:extLst>
      <p:ext uri="{BB962C8B-B14F-4D97-AF65-F5344CB8AC3E}">
        <p14:creationId xmlns:p14="http://schemas.microsoft.com/office/powerpoint/2010/main" val="359210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FCE00-977D-49E6-94D4-C142F92B5143}"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CD9C5B-4685-4908-9EAE-F917FAC4C377}" type="slidenum">
              <a:rPr lang="en-US" smtClean="0"/>
              <a:t>‹#›</a:t>
            </a:fld>
            <a:endParaRPr lang="en-US"/>
          </a:p>
        </p:txBody>
      </p:sp>
    </p:spTree>
    <p:extLst>
      <p:ext uri="{BB962C8B-B14F-4D97-AF65-F5344CB8AC3E}">
        <p14:creationId xmlns:p14="http://schemas.microsoft.com/office/powerpoint/2010/main" val="1907419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FCE00-977D-49E6-94D4-C142F92B5143}" type="datetimeFigureOut">
              <a:rPr lang="en-US" smtClean="0"/>
              <a:t>2/24/2016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CD9C5B-4685-4908-9EAE-F917FAC4C377}" type="slidenum">
              <a:rPr lang="en-US" smtClean="0"/>
              <a:t>‹#›</a:t>
            </a:fld>
            <a:endParaRPr lang="en-US"/>
          </a:p>
        </p:txBody>
      </p:sp>
    </p:spTree>
    <p:extLst>
      <p:ext uri="{BB962C8B-B14F-4D97-AF65-F5344CB8AC3E}">
        <p14:creationId xmlns:p14="http://schemas.microsoft.com/office/powerpoint/2010/main" val="3048524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FCE00-977D-49E6-94D4-C142F92B5143}" type="datetimeFigureOut">
              <a:rPr lang="en-US" smtClean="0"/>
              <a:t>2/24/2016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CD9C5B-4685-4908-9EAE-F917FAC4C377}" type="slidenum">
              <a:rPr lang="en-US" smtClean="0"/>
              <a:t>‹#›</a:t>
            </a:fld>
            <a:endParaRPr lang="en-US"/>
          </a:p>
        </p:txBody>
      </p:sp>
    </p:spTree>
    <p:extLst>
      <p:ext uri="{BB962C8B-B14F-4D97-AF65-F5344CB8AC3E}">
        <p14:creationId xmlns:p14="http://schemas.microsoft.com/office/powerpoint/2010/main" val="218453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FCE00-977D-49E6-94D4-C142F92B5143}" type="datetimeFigureOut">
              <a:rPr lang="en-US" smtClean="0"/>
              <a:t>2/24/2016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CD9C5B-4685-4908-9EAE-F917FAC4C377}" type="slidenum">
              <a:rPr lang="en-US" smtClean="0"/>
              <a:t>‹#›</a:t>
            </a:fld>
            <a:endParaRPr lang="en-US"/>
          </a:p>
        </p:txBody>
      </p:sp>
    </p:spTree>
    <p:extLst>
      <p:ext uri="{BB962C8B-B14F-4D97-AF65-F5344CB8AC3E}">
        <p14:creationId xmlns:p14="http://schemas.microsoft.com/office/powerpoint/2010/main" val="2516371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FCE00-977D-49E6-94D4-C142F92B5143}"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CD9C5B-4685-4908-9EAE-F917FAC4C377}" type="slidenum">
              <a:rPr lang="en-US" smtClean="0"/>
              <a:t>‹#›</a:t>
            </a:fld>
            <a:endParaRPr lang="en-US"/>
          </a:p>
        </p:txBody>
      </p:sp>
    </p:spTree>
    <p:extLst>
      <p:ext uri="{BB962C8B-B14F-4D97-AF65-F5344CB8AC3E}">
        <p14:creationId xmlns:p14="http://schemas.microsoft.com/office/powerpoint/2010/main" val="122307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FCE00-977D-49E6-94D4-C142F92B5143}"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CD9C5B-4685-4908-9EAE-F917FAC4C377}" type="slidenum">
              <a:rPr lang="en-US" smtClean="0"/>
              <a:t>‹#›</a:t>
            </a:fld>
            <a:endParaRPr lang="en-US"/>
          </a:p>
        </p:txBody>
      </p:sp>
    </p:spTree>
    <p:extLst>
      <p:ext uri="{BB962C8B-B14F-4D97-AF65-F5344CB8AC3E}">
        <p14:creationId xmlns:p14="http://schemas.microsoft.com/office/powerpoint/2010/main" val="2397792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FCE00-977D-49E6-94D4-C142F92B5143}" type="datetimeFigureOut">
              <a:rPr lang="en-US" smtClean="0"/>
              <a:t>2/24/2016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CD9C5B-4685-4908-9EAE-F917FAC4C377}" type="slidenum">
              <a:rPr lang="en-US" smtClean="0"/>
              <a:t>‹#›</a:t>
            </a:fld>
            <a:endParaRPr lang="en-US"/>
          </a:p>
        </p:txBody>
      </p:sp>
    </p:spTree>
    <p:extLst>
      <p:ext uri="{BB962C8B-B14F-4D97-AF65-F5344CB8AC3E}">
        <p14:creationId xmlns:p14="http://schemas.microsoft.com/office/powerpoint/2010/main" val="1776126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dvance.lexis.com/document/documentlink/?pdmfid=1000516&amp;crid=d9d8a8f7-e9c4-4949-aed4-a4645311648c&amp;pddocfullpath=/shared/document/cases/urn:contentItem:4697-1F50-0039-41H4-00000-00&amp;pdpinpoint=PAGE_712_3135&amp;pdcontentcomponentid=6658&amp;pddoctitle=Preston+v.+Industrial+Comm'n,+332+Ill.+App.+3d+708,+712+(2002).&amp;ecomp=499fk&amp;prid=0c8b1647-8a6b-473e-bf44-4cbdbce9b04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pPr algn="ctr" eaLnBrk="1" hangingPunct="1"/>
            <a:r>
              <a:rPr lang="en-US" altLang="en-US" dirty="0" smtClean="0"/>
              <a:t>WCLA MCLE</a:t>
            </a:r>
            <a:br>
              <a:rPr lang="en-US" altLang="en-US" dirty="0" smtClean="0"/>
            </a:br>
            <a:r>
              <a:rPr lang="en-US" altLang="en-US" dirty="0" smtClean="0"/>
              <a:t>2-24-16</a:t>
            </a:r>
          </a:p>
        </p:txBody>
      </p:sp>
      <p:sp>
        <p:nvSpPr>
          <p:cNvPr id="4099" name="Content Placeholder 4"/>
          <p:cNvSpPr>
            <a:spLocks noGrp="1"/>
          </p:cNvSpPr>
          <p:nvPr>
            <p:ph idx="1"/>
          </p:nvPr>
        </p:nvSpPr>
        <p:spPr/>
        <p:txBody>
          <a:bodyPr/>
          <a:lstStyle/>
          <a:p>
            <a:pPr eaLnBrk="1" hangingPunct="1"/>
            <a:r>
              <a:rPr lang="en-US" altLang="en-US" dirty="0" smtClean="0"/>
              <a:t>February Update</a:t>
            </a:r>
          </a:p>
          <a:p>
            <a:pPr eaLnBrk="1" hangingPunct="1"/>
            <a:r>
              <a:rPr lang="en-US" altLang="en-US" dirty="0" smtClean="0"/>
              <a:t>Wednesday February 24, 2016</a:t>
            </a:r>
          </a:p>
          <a:p>
            <a:pPr eaLnBrk="1" hangingPunct="1"/>
            <a:r>
              <a:rPr lang="en-US" altLang="en-US" dirty="0" smtClean="0"/>
              <a:t>12:00 noon to 1 pm</a:t>
            </a:r>
          </a:p>
          <a:p>
            <a:pPr eaLnBrk="1" hangingPunct="1"/>
            <a:r>
              <a:rPr lang="en-US" altLang="en-US" dirty="0" smtClean="0"/>
              <a:t>James R. Thompson Center Auditorium, Chicago, IL</a:t>
            </a:r>
          </a:p>
          <a:p>
            <a:pPr eaLnBrk="1" hangingPunct="1"/>
            <a:r>
              <a:rPr lang="en-US" altLang="en-US" dirty="0" smtClean="0"/>
              <a:t>1 hour general </a:t>
            </a:r>
            <a:r>
              <a:rPr lang="en-US" altLang="en-US" smtClean="0"/>
              <a:t>MCLE credit</a:t>
            </a:r>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1267441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Anthony </a:t>
            </a:r>
            <a:r>
              <a:rPr lang="en-US" dirty="0" err="1" smtClean="0"/>
              <a:t>Bucio</a:t>
            </a:r>
            <a:r>
              <a:rPr lang="en-US" dirty="0" smtClean="0"/>
              <a:t> v. Diversified Recycling</a:t>
            </a:r>
            <a:br>
              <a:rPr lang="en-US" dirty="0" smtClean="0"/>
            </a:br>
            <a:r>
              <a:rPr lang="en-US" dirty="0" smtClean="0"/>
              <a:t>12WC013065, 15IWCC0750</a:t>
            </a:r>
            <a:endParaRPr lang="en-US" dirty="0"/>
          </a:p>
        </p:txBody>
      </p:sp>
      <p:sp>
        <p:nvSpPr>
          <p:cNvPr id="3" name="Content Placeholder 2"/>
          <p:cNvSpPr>
            <a:spLocks noGrp="1"/>
          </p:cNvSpPr>
          <p:nvPr>
            <p:ph idx="1"/>
          </p:nvPr>
        </p:nvSpPr>
        <p:spPr/>
        <p:txBody>
          <a:bodyPr>
            <a:noAutofit/>
          </a:bodyPr>
          <a:lstStyle/>
          <a:p>
            <a:r>
              <a:rPr lang="en-US" sz="2200" dirty="0" smtClean="0"/>
              <a:t>Without lens, legally blind in left eye…with lens, cannot distinguish small things from 7 feet, cannot distinguish man from woman from 20 feet (“+16 lens 20/60 +2”)</a:t>
            </a:r>
          </a:p>
          <a:p>
            <a:r>
              <a:rPr lang="en-US" sz="2200" dirty="0" smtClean="0"/>
              <a:t>Dr</a:t>
            </a:r>
            <a:r>
              <a:rPr lang="en-US" sz="2200" dirty="0"/>
              <a:t>. </a:t>
            </a:r>
            <a:r>
              <a:rPr lang="en-US" sz="2200" dirty="0" smtClean="0"/>
              <a:t>Golden-Brenner </a:t>
            </a:r>
            <a:r>
              <a:rPr lang="en-US" sz="2200" dirty="0"/>
              <a:t>prepared an impairment rating </a:t>
            </a:r>
            <a:r>
              <a:rPr lang="en-US" sz="2200" dirty="0" smtClean="0"/>
              <a:t>according </a:t>
            </a:r>
            <a:r>
              <a:rPr lang="en-US" sz="2200" dirty="0"/>
              <a:t>to the AMA 6th </a:t>
            </a:r>
            <a:r>
              <a:rPr lang="en-US" sz="2200" dirty="0" smtClean="0"/>
              <a:t>Edition Guides…reported </a:t>
            </a:r>
            <a:r>
              <a:rPr lang="en-US" sz="2200" dirty="0"/>
              <a:t>an impairment rating of 0.4% based upon the AMA </a:t>
            </a:r>
            <a:r>
              <a:rPr lang="en-US" sz="2200" dirty="0" smtClean="0"/>
              <a:t>and </a:t>
            </a:r>
            <a:r>
              <a:rPr lang="en-US" sz="2200" dirty="0"/>
              <a:t>reported Petitioner essentially has no functional disability when using his contact lens as a result of his November 6, 2011 incident</a:t>
            </a:r>
            <a:r>
              <a:rPr lang="en-US" sz="2200" dirty="0" smtClean="0"/>
              <a:t>. </a:t>
            </a:r>
            <a:r>
              <a:rPr lang="en-US" sz="2200" smtClean="0"/>
              <a:t>(See Fundamental Principle 14, p20).</a:t>
            </a:r>
            <a:endParaRPr lang="en-US" sz="2200" dirty="0" smtClean="0"/>
          </a:p>
          <a:p>
            <a:r>
              <a:rPr lang="en-US" sz="2200" dirty="0" smtClean="0"/>
              <a:t>According </a:t>
            </a:r>
            <a:r>
              <a:rPr lang="en-US" sz="2200" dirty="0"/>
              <a:t>to Dr. Golden-Brenner, </a:t>
            </a:r>
            <a:r>
              <a:rPr lang="en-US" sz="2200" dirty="0" smtClean="0"/>
              <a:t>“impairment </a:t>
            </a:r>
            <a:r>
              <a:rPr lang="en-US" sz="2200" dirty="0"/>
              <a:t>rating is 0.4% of </a:t>
            </a:r>
            <a:r>
              <a:rPr lang="en-US" sz="2200" dirty="0" smtClean="0"/>
              <a:t>eye.” </a:t>
            </a:r>
            <a:r>
              <a:rPr lang="en-US" sz="2200" dirty="0"/>
              <a:t>The Arbitrator does accord Dr. Golden-Brenner's rating a great deal of weight in her deliberation.</a:t>
            </a:r>
            <a:endParaRPr lang="en-US" sz="2200" dirty="0" smtClean="0"/>
          </a:p>
          <a:p>
            <a:r>
              <a:rPr lang="en-US" sz="2200" dirty="0" smtClean="0"/>
              <a:t>45 </a:t>
            </a:r>
            <a:r>
              <a:rPr lang="en-US" sz="2200" dirty="0"/>
              <a:t>years old at the time of his </a:t>
            </a:r>
            <a:r>
              <a:rPr lang="en-US" sz="2200" dirty="0" smtClean="0"/>
              <a:t>injury…assigns </a:t>
            </a:r>
            <a:r>
              <a:rPr lang="en-US" sz="2200" dirty="0"/>
              <a:t>this factor relatively little weight</a:t>
            </a:r>
            <a:r>
              <a:rPr lang="en-US" sz="2200" dirty="0" smtClean="0"/>
              <a:t>.</a:t>
            </a:r>
          </a:p>
          <a:p>
            <a:r>
              <a:rPr lang="en-US" sz="2200" dirty="0" smtClean="0"/>
              <a:t>Employed </a:t>
            </a:r>
            <a:r>
              <a:rPr lang="en-US" sz="2200" dirty="0"/>
              <a:t>by Sterling Lumber as a </a:t>
            </a:r>
            <a:r>
              <a:rPr lang="en-US" sz="2200" dirty="0" smtClean="0"/>
              <a:t>laborer…does </a:t>
            </a:r>
            <a:r>
              <a:rPr lang="en-US" sz="2200" dirty="0"/>
              <a:t>give this factor some weight in </a:t>
            </a:r>
            <a:r>
              <a:rPr lang="en-US" sz="2200" dirty="0" smtClean="0"/>
              <a:t>determination </a:t>
            </a:r>
            <a:r>
              <a:rPr lang="en-US" sz="2200" dirty="0"/>
              <a:t>as </a:t>
            </a:r>
            <a:r>
              <a:rPr lang="en-US" sz="2200" dirty="0" smtClean="0"/>
              <a:t>occupation </a:t>
            </a:r>
            <a:r>
              <a:rPr lang="en-US" sz="2200" dirty="0"/>
              <a:t>is physical in nature</a:t>
            </a:r>
            <a:r>
              <a:rPr lang="en-US" sz="2200" dirty="0" smtClean="0"/>
              <a:t>.</a:t>
            </a:r>
          </a:p>
        </p:txBody>
      </p:sp>
    </p:spTree>
    <p:extLst>
      <p:ext uri="{BB962C8B-B14F-4D97-AF65-F5344CB8AC3E}">
        <p14:creationId xmlns:p14="http://schemas.microsoft.com/office/powerpoint/2010/main" val="3277965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Anthony </a:t>
            </a:r>
            <a:r>
              <a:rPr lang="en-US" dirty="0" err="1" smtClean="0"/>
              <a:t>Bucio</a:t>
            </a:r>
            <a:r>
              <a:rPr lang="en-US" dirty="0" smtClean="0"/>
              <a:t> v. Diversified Recycling</a:t>
            </a:r>
            <a:br>
              <a:rPr lang="en-US" dirty="0" smtClean="0"/>
            </a:br>
            <a:r>
              <a:rPr lang="en-US" dirty="0" smtClean="0"/>
              <a:t>12WC013065, 15IWCC0750</a:t>
            </a:r>
            <a:endParaRPr lang="en-US" dirty="0"/>
          </a:p>
        </p:txBody>
      </p:sp>
      <p:sp>
        <p:nvSpPr>
          <p:cNvPr id="3" name="Content Placeholder 2"/>
          <p:cNvSpPr>
            <a:spLocks noGrp="1"/>
          </p:cNvSpPr>
          <p:nvPr>
            <p:ph idx="1"/>
          </p:nvPr>
        </p:nvSpPr>
        <p:spPr/>
        <p:txBody>
          <a:bodyPr>
            <a:noAutofit/>
          </a:bodyPr>
          <a:lstStyle/>
          <a:p>
            <a:r>
              <a:rPr lang="en-US" sz="2200" dirty="0" smtClean="0"/>
              <a:t>Arbitration Decision</a:t>
            </a:r>
          </a:p>
          <a:p>
            <a:r>
              <a:rPr lang="en-US" sz="2200" dirty="0" smtClean="0"/>
              <a:t>Petitioner testified he was making more money at the time of trial than he was when employed by  Respondent. His current earning capacity has not diminished as a result of his injury which is a likely indication that his injury will have no bearing on his future earning capacity.</a:t>
            </a:r>
          </a:p>
          <a:p>
            <a:r>
              <a:rPr lang="en-US" sz="2200" dirty="0" smtClean="0"/>
              <a:t>The </a:t>
            </a:r>
            <a:r>
              <a:rPr lang="en-US" sz="2200" dirty="0"/>
              <a:t>Arbitrator notes the following evidence of disability that is corroborated by the treating </a:t>
            </a:r>
            <a:r>
              <a:rPr lang="en-US" sz="2200" dirty="0" smtClean="0"/>
              <a:t>records: </a:t>
            </a:r>
            <a:r>
              <a:rPr lang="en-US" sz="2200" dirty="0"/>
              <a:t>Petitioner must visit an optometrist every year for </a:t>
            </a:r>
            <a:r>
              <a:rPr lang="en-US" sz="2200" dirty="0" smtClean="0"/>
              <a:t>life…; </a:t>
            </a:r>
            <a:r>
              <a:rPr lang="en-US" sz="2200" dirty="0"/>
              <a:t>Petitioner </a:t>
            </a:r>
            <a:r>
              <a:rPr lang="en-US" sz="2200" dirty="0" smtClean="0"/>
              <a:t>instructed </a:t>
            </a:r>
            <a:r>
              <a:rPr lang="en-US" sz="2200" dirty="0"/>
              <a:t>by his doctor to wear the contact lens for no longer than </a:t>
            </a:r>
            <a:r>
              <a:rPr lang="en-US" sz="2200" dirty="0" smtClean="0"/>
              <a:t>5-10 </a:t>
            </a:r>
            <a:r>
              <a:rPr lang="en-US" sz="2200" dirty="0"/>
              <a:t>hours a day which means he must go for part of the day without the visual </a:t>
            </a:r>
            <a:r>
              <a:rPr lang="en-US" sz="2200" dirty="0" smtClean="0"/>
              <a:t>correction…Petitioner </a:t>
            </a:r>
            <a:r>
              <a:rPr lang="en-US" sz="2200" dirty="0"/>
              <a:t>must use lubricating drops in his left eye. The Arbitrator accords a great deal of weight to the disability as evidenced by Petitioner's treating records and finds that Petitioner has suffered a significant, permanent disability</a:t>
            </a:r>
            <a:r>
              <a:rPr lang="en-US" sz="2200" dirty="0" smtClean="0"/>
              <a:t>.</a:t>
            </a:r>
          </a:p>
          <a:p>
            <a:r>
              <a:rPr lang="en-US" sz="2200" dirty="0"/>
              <a:t>After careful consideration of the five factors, the Arbitrator awards Petitioner 25% of a left eye </a:t>
            </a:r>
          </a:p>
        </p:txBody>
      </p:sp>
    </p:spTree>
    <p:extLst>
      <p:ext uri="{BB962C8B-B14F-4D97-AF65-F5344CB8AC3E}">
        <p14:creationId xmlns:p14="http://schemas.microsoft.com/office/powerpoint/2010/main" val="2955626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Anthony </a:t>
            </a:r>
            <a:r>
              <a:rPr lang="en-US" dirty="0" err="1" smtClean="0"/>
              <a:t>Bucio</a:t>
            </a:r>
            <a:r>
              <a:rPr lang="en-US" dirty="0" smtClean="0"/>
              <a:t> v. Diversified Recycling</a:t>
            </a:r>
            <a:br>
              <a:rPr lang="en-US" dirty="0" smtClean="0"/>
            </a:br>
            <a:r>
              <a:rPr lang="en-US" dirty="0" smtClean="0"/>
              <a:t>12WC013065, 15IWCC0750</a:t>
            </a:r>
            <a:endParaRPr lang="en-US" dirty="0"/>
          </a:p>
        </p:txBody>
      </p:sp>
      <p:sp>
        <p:nvSpPr>
          <p:cNvPr id="3" name="Content Placeholder 2"/>
          <p:cNvSpPr>
            <a:spLocks noGrp="1"/>
          </p:cNvSpPr>
          <p:nvPr>
            <p:ph idx="1"/>
          </p:nvPr>
        </p:nvSpPr>
        <p:spPr/>
        <p:txBody>
          <a:bodyPr>
            <a:noAutofit/>
          </a:bodyPr>
          <a:lstStyle/>
          <a:p>
            <a:r>
              <a:rPr lang="en-US" sz="2400" dirty="0" smtClean="0"/>
              <a:t>Commission Decision, modifies up</a:t>
            </a:r>
          </a:p>
          <a:p>
            <a:r>
              <a:rPr lang="en-US" sz="2400" dirty="0" smtClean="0"/>
              <a:t>“Dr. Golden Brenner found a 0.4% of an eye impairment rating.”</a:t>
            </a:r>
          </a:p>
          <a:p>
            <a:r>
              <a:rPr lang="en-US" sz="2400" dirty="0"/>
              <a:t>Using the American Medical Association's "Guides to the Evaluation of Permanent Impairment" evaluation, </a:t>
            </a:r>
            <a:r>
              <a:rPr lang="en-US" sz="2400" dirty="0" smtClean="0"/>
              <a:t>IWCC finds </a:t>
            </a:r>
            <a:r>
              <a:rPr lang="en-US" sz="2400" dirty="0"/>
              <a:t>that the appropriate permanent partial disability award is a 45% loss of </a:t>
            </a:r>
            <a:r>
              <a:rPr lang="en-US" sz="2400" dirty="0" smtClean="0"/>
              <a:t>the eye. </a:t>
            </a:r>
            <a:r>
              <a:rPr lang="en-US" sz="2400" dirty="0"/>
              <a:t>The </a:t>
            </a:r>
            <a:r>
              <a:rPr lang="en-US" sz="2400" dirty="0" smtClean="0"/>
              <a:t>impairment finding </a:t>
            </a:r>
            <a:r>
              <a:rPr lang="en-US" sz="2400" dirty="0"/>
              <a:t>of Dr. Golden-Brenner is credible and unrebutted. Furthermore, Petitioner was only 45 years old at the time of accident, which is not a significant detriment to his employability, as is evidenced by the fact that he now earns more than he did pre-accident</a:t>
            </a:r>
            <a:r>
              <a:rPr lang="en-US" sz="2400" dirty="0" smtClean="0"/>
              <a:t>.</a:t>
            </a:r>
          </a:p>
          <a:p>
            <a:r>
              <a:rPr lang="en-US" sz="2400" dirty="0"/>
              <a:t>Regarding permanent partial disability, the Commission views the evidence in a slightly different manner than does the Arbitrator, and thus modifies the award up to a 45% loss of use </a:t>
            </a:r>
            <a:r>
              <a:rPr lang="en-US" sz="2400" dirty="0" smtClean="0"/>
              <a:t>the left </a:t>
            </a:r>
            <a:r>
              <a:rPr lang="en-US" sz="2400" dirty="0"/>
              <a:t>eye.</a:t>
            </a:r>
          </a:p>
        </p:txBody>
      </p:sp>
    </p:spTree>
    <p:extLst>
      <p:ext uri="{BB962C8B-B14F-4D97-AF65-F5344CB8AC3E}">
        <p14:creationId xmlns:p14="http://schemas.microsoft.com/office/powerpoint/2010/main" val="1560599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AMA Guides to Evaluation of Permanent Impairment</a:t>
            </a:r>
            <a:br>
              <a:rPr lang="en-US" sz="3600" dirty="0" smtClean="0"/>
            </a:br>
            <a:r>
              <a:rPr lang="en-US" sz="3600" dirty="0" smtClean="0"/>
              <a:t>Chapter 12 The Visual System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chapter focuses on vision, that is the functional impairment of the visual system as a whole…The calculations in this chapter therefore do not consider anatomic changes to any component of the visual system by themselves, but only their functional consequences.” p281</a:t>
            </a:r>
          </a:p>
          <a:p>
            <a:r>
              <a:rPr lang="en-US" dirty="0" smtClean="0"/>
              <a:t>“Nor do they consider the loss of vision in 1 eye without considering the remaining vision in the other eye (see Section 12.4b).” p282</a:t>
            </a:r>
          </a:p>
          <a:p>
            <a:r>
              <a:rPr lang="en-US" dirty="0" smtClean="0"/>
              <a:t>“(T)he assessment of impairment is only a first step toward disability assessment and determination of monetary compensation: the ratings therefore do not consider the effect on specific job-related functions or on employability.” p282</a:t>
            </a:r>
          </a:p>
          <a:p>
            <a:r>
              <a:rPr lang="en-US" dirty="0" smtClean="0"/>
              <a:t>“(This) chapter uses visual acuity and visual field as the key factors (see Section 1.8c) on which the impairment evaluation is based.” p282  </a:t>
            </a:r>
            <a:endParaRPr lang="en-US" dirty="0"/>
          </a:p>
        </p:txBody>
      </p:sp>
    </p:spTree>
    <p:extLst>
      <p:ext uri="{BB962C8B-B14F-4D97-AF65-F5344CB8AC3E}">
        <p14:creationId xmlns:p14="http://schemas.microsoft.com/office/powerpoint/2010/main" val="1484541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AMA Guides to Evaluation of Permanent Impairment</a:t>
            </a:r>
            <a:br>
              <a:rPr lang="en-US" sz="3600" dirty="0" smtClean="0"/>
            </a:br>
            <a:r>
              <a:rPr lang="en-US" sz="3600" dirty="0" smtClean="0"/>
              <a:t>Chapter 12 The Visual System</a:t>
            </a:r>
            <a:endParaRPr lang="en-US" dirty="0"/>
          </a:p>
        </p:txBody>
      </p:sp>
      <p:sp>
        <p:nvSpPr>
          <p:cNvPr id="3" name="Content Placeholder 2"/>
          <p:cNvSpPr>
            <a:spLocks noGrp="1"/>
          </p:cNvSpPr>
          <p:nvPr>
            <p:ph idx="1"/>
          </p:nvPr>
        </p:nvSpPr>
        <p:spPr/>
        <p:txBody>
          <a:bodyPr>
            <a:noAutofit/>
          </a:bodyPr>
          <a:lstStyle/>
          <a:p>
            <a:r>
              <a:rPr lang="en-US" sz="2200" dirty="0" smtClean="0"/>
              <a:t>“Section 12.1a: Elements of a Visual Impairment Evaluation” p283</a:t>
            </a:r>
          </a:p>
          <a:p>
            <a:r>
              <a:rPr lang="en-US" sz="2200" dirty="0" smtClean="0"/>
              <a:t>“Current Visual Symptoms”</a:t>
            </a:r>
          </a:p>
          <a:p>
            <a:r>
              <a:rPr lang="en-US" sz="2200" dirty="0" smtClean="0"/>
              <a:t>“Pertinent Visual History: …whether the history is consistent with the current complaints. Causes…Pre-existing conditions…”</a:t>
            </a:r>
          </a:p>
          <a:p>
            <a:r>
              <a:rPr lang="en-US" sz="2200" dirty="0" smtClean="0"/>
              <a:t>“Pertinent Eye Exam: </a:t>
            </a:r>
            <a:r>
              <a:rPr lang="en-US" sz="2200" b="1" i="1" u="sng" dirty="0" smtClean="0"/>
              <a:t>Visual acuity measurements with best correction</a:t>
            </a:r>
            <a:r>
              <a:rPr lang="en-US" sz="2200" dirty="0" smtClean="0"/>
              <a:t>” (emphasis added). p283</a:t>
            </a:r>
          </a:p>
          <a:p>
            <a:r>
              <a:rPr lang="en-US" sz="2200" dirty="0" smtClean="0"/>
              <a:t>Determine </a:t>
            </a:r>
            <a:r>
              <a:rPr lang="en-US" sz="2200" b="1" i="1" dirty="0" smtClean="0"/>
              <a:t>a best corrected visual acuity score</a:t>
            </a:r>
            <a:r>
              <a:rPr lang="en-US" sz="2200" i="1" dirty="0" smtClean="0"/>
              <a:t> </a:t>
            </a:r>
            <a:r>
              <a:rPr lang="en-US" sz="2200" dirty="0" smtClean="0"/>
              <a:t>for each eye. (no emphasis added). p287</a:t>
            </a:r>
          </a:p>
          <a:p>
            <a:r>
              <a:rPr lang="en-US" sz="2200" dirty="0" smtClean="0"/>
              <a:t>Table 12-2 Severe Low Vision 20/200, Impairment Rating 50. p288</a:t>
            </a:r>
          </a:p>
          <a:p>
            <a:r>
              <a:rPr lang="en-US" sz="2200" dirty="0" smtClean="0"/>
              <a:t>Consider reading acuity (optional). p290</a:t>
            </a:r>
          </a:p>
          <a:p>
            <a:r>
              <a:rPr lang="en-US" sz="2200" dirty="0" smtClean="0"/>
              <a:t>Example 12-3: 25% visual impairment (25% VSI) due to scratched left eye, best corrected left eye visual acuity 20/400. p291</a:t>
            </a:r>
          </a:p>
        </p:txBody>
      </p:sp>
    </p:spTree>
    <p:extLst>
      <p:ext uri="{BB962C8B-B14F-4D97-AF65-F5344CB8AC3E}">
        <p14:creationId xmlns:p14="http://schemas.microsoft.com/office/powerpoint/2010/main" val="2690879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Evelyn Farrar v. United Airlines</a:t>
            </a:r>
            <a:br>
              <a:rPr lang="en-US" dirty="0" smtClean="0"/>
            </a:br>
            <a:r>
              <a:rPr lang="en-US" dirty="0" smtClean="0"/>
              <a:t>12WC01363; 14IWCC0118</a:t>
            </a:r>
            <a:endParaRPr lang="en-US" dirty="0"/>
          </a:p>
        </p:txBody>
      </p:sp>
      <p:sp>
        <p:nvSpPr>
          <p:cNvPr id="3" name="Content Placeholder 2"/>
          <p:cNvSpPr>
            <a:spLocks noGrp="1"/>
          </p:cNvSpPr>
          <p:nvPr>
            <p:ph idx="1"/>
          </p:nvPr>
        </p:nvSpPr>
        <p:spPr/>
        <p:txBody>
          <a:bodyPr>
            <a:normAutofit lnSpcReduction="10000"/>
          </a:bodyPr>
          <a:lstStyle/>
          <a:p>
            <a:r>
              <a:rPr lang="en-US" dirty="0" smtClean="0"/>
              <a:t>4-19-2003 DA stipulated, TTD &amp; medical paid through June 2008</a:t>
            </a:r>
          </a:p>
          <a:p>
            <a:r>
              <a:rPr lang="en-US" dirty="0" smtClean="0"/>
              <a:t>2-19-2008 App filed, 08WC006935</a:t>
            </a:r>
          </a:p>
          <a:p>
            <a:r>
              <a:rPr lang="en-US" dirty="0" smtClean="0"/>
              <a:t>6-30-2008 last TTD or medical paid</a:t>
            </a:r>
          </a:p>
          <a:p>
            <a:r>
              <a:rPr lang="en-US" dirty="0" smtClean="0"/>
              <a:t>4-28-2011 App dismissed</a:t>
            </a:r>
          </a:p>
          <a:p>
            <a:r>
              <a:rPr lang="en-US" dirty="0" smtClean="0"/>
              <a:t>No Petition to Reinstate ever filed</a:t>
            </a:r>
          </a:p>
          <a:p>
            <a:r>
              <a:rPr lang="en-US" dirty="0" smtClean="0"/>
              <a:t>4-13-2012 Pro Se App filed, 12WC013163</a:t>
            </a:r>
          </a:p>
          <a:p>
            <a:r>
              <a:rPr lang="en-US" dirty="0" smtClean="0"/>
              <a:t>No 8(j) stipulated</a:t>
            </a:r>
          </a:p>
          <a:p>
            <a:r>
              <a:rPr lang="en-US" dirty="0" smtClean="0"/>
              <a:t>Accordingly</a:t>
            </a:r>
            <a:r>
              <a:rPr lang="en-US" dirty="0"/>
              <a:t>, the Arbitrator finds that Petitioner's claim No. 12WC13163 is </a:t>
            </a:r>
            <a:r>
              <a:rPr lang="en-US" dirty="0" smtClean="0"/>
              <a:t>barred</a:t>
            </a:r>
            <a:endParaRPr lang="en-US"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812596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Evelyn Farrar v. United Airlines</a:t>
            </a:r>
            <a:br>
              <a:rPr lang="en-US" dirty="0" smtClean="0"/>
            </a:br>
            <a:r>
              <a:rPr lang="en-US" dirty="0" smtClean="0"/>
              <a:t>12WC01363; 14IWCC0118</a:t>
            </a:r>
            <a:endParaRPr lang="en-US" dirty="0"/>
          </a:p>
        </p:txBody>
      </p:sp>
      <p:sp>
        <p:nvSpPr>
          <p:cNvPr id="3" name="Content Placeholder 2"/>
          <p:cNvSpPr>
            <a:spLocks noGrp="1"/>
          </p:cNvSpPr>
          <p:nvPr>
            <p:ph idx="1"/>
          </p:nvPr>
        </p:nvSpPr>
        <p:spPr/>
        <p:txBody>
          <a:bodyPr>
            <a:normAutofit fontScale="25000" lnSpcReduction="20000"/>
          </a:bodyPr>
          <a:lstStyle/>
          <a:p>
            <a:r>
              <a:rPr lang="en-US" sz="8000" dirty="0" smtClean="0"/>
              <a:t>Arbitration Decision; summary affirm &amp; adopt by IWCC</a:t>
            </a:r>
          </a:p>
          <a:p>
            <a:r>
              <a:rPr lang="en-US" sz="8000" dirty="0"/>
              <a:t>Respondent's defense </a:t>
            </a:r>
            <a:r>
              <a:rPr lang="en-US" sz="8000" dirty="0" smtClean="0"/>
              <a:t>two-fold: dismissal became </a:t>
            </a:r>
            <a:r>
              <a:rPr lang="en-US" sz="8000" dirty="0"/>
              <a:t>final upon the expiration of the period to file a petition to reinstate pursuant to the Commission rules. As such, the dismissal </a:t>
            </a:r>
            <a:r>
              <a:rPr lang="en-US" sz="8000" dirty="0" smtClean="0"/>
              <a:t>operates </a:t>
            </a:r>
            <a:r>
              <a:rPr lang="en-US" sz="8000" dirty="0"/>
              <a:t>as </a:t>
            </a:r>
            <a:r>
              <a:rPr lang="en-US" sz="8000" i="1" dirty="0"/>
              <a:t>res </a:t>
            </a:r>
            <a:r>
              <a:rPr lang="en-US" sz="8000" i="1" dirty="0" smtClean="0"/>
              <a:t>judicata</a:t>
            </a:r>
            <a:endParaRPr lang="en-US" sz="8000" dirty="0" smtClean="0"/>
          </a:p>
          <a:p>
            <a:r>
              <a:rPr lang="en-US" sz="8000" dirty="0" smtClean="0"/>
              <a:t>Alternatively</a:t>
            </a:r>
            <a:r>
              <a:rPr lang="en-US" sz="8000" dirty="0"/>
              <a:t>, Respondent argues that claim </a:t>
            </a:r>
            <a:r>
              <a:rPr lang="en-US" sz="8000" dirty="0" smtClean="0"/>
              <a:t>filed </a:t>
            </a:r>
            <a:r>
              <a:rPr lang="en-US" sz="8000" dirty="0"/>
              <a:t>after the running of the statute of </a:t>
            </a:r>
            <a:r>
              <a:rPr lang="en-US" sz="8000" dirty="0" smtClean="0"/>
              <a:t>limitations</a:t>
            </a:r>
          </a:p>
          <a:p>
            <a:r>
              <a:rPr lang="en-US" sz="8000" dirty="0"/>
              <a:t>Petitioner responds </a:t>
            </a:r>
            <a:r>
              <a:rPr lang="en-US" sz="8000" dirty="0" smtClean="0"/>
              <a:t> claim was filed within </a:t>
            </a:r>
            <a:r>
              <a:rPr lang="en-US" sz="8000" dirty="0"/>
              <a:t>a year after the </a:t>
            </a:r>
            <a:r>
              <a:rPr lang="en-US" sz="8000" dirty="0" smtClean="0"/>
              <a:t>dismissal, </a:t>
            </a:r>
            <a:r>
              <a:rPr lang="en-US" sz="8000" dirty="0"/>
              <a:t>allowed by the Code of Civil Procedure</a:t>
            </a:r>
            <a:r>
              <a:rPr lang="en-US" sz="8000" dirty="0" smtClean="0"/>
              <a:t>.</a:t>
            </a:r>
          </a:p>
          <a:p>
            <a:r>
              <a:rPr lang="en-US" sz="8000" dirty="0"/>
              <a:t>It is well established that procedural aspects of matters before the Commission are governed by the </a:t>
            </a:r>
            <a:r>
              <a:rPr lang="en-US" sz="8000" dirty="0" smtClean="0"/>
              <a:t>Act </a:t>
            </a:r>
            <a:r>
              <a:rPr lang="en-US" sz="8000" dirty="0"/>
              <a:t>and the </a:t>
            </a:r>
            <a:r>
              <a:rPr lang="en-US" sz="8000" dirty="0" smtClean="0"/>
              <a:t>Rules, </a:t>
            </a:r>
            <a:r>
              <a:rPr lang="en-US" sz="8000" dirty="0"/>
              <a:t>rather than the Code of Civil Procedure. </a:t>
            </a:r>
            <a:r>
              <a:rPr lang="en-US" sz="8000" dirty="0" smtClean="0">
                <a:hlinkClick r:id="rId2"/>
              </a:rPr>
              <a:t>Preston, </a:t>
            </a:r>
            <a:r>
              <a:rPr lang="en-US" sz="8000" dirty="0">
                <a:hlinkClick r:id="rId2"/>
              </a:rPr>
              <a:t>332 Ill. App. 3d </a:t>
            </a:r>
            <a:r>
              <a:rPr lang="en-US" sz="8000" dirty="0" smtClean="0">
                <a:hlinkClick r:id="rId2"/>
              </a:rPr>
              <a:t>(2002).</a:t>
            </a:r>
            <a:endParaRPr lang="en-US" sz="8000" dirty="0" smtClean="0"/>
          </a:p>
          <a:p>
            <a:r>
              <a:rPr lang="en-US" sz="8000" dirty="0" smtClean="0"/>
              <a:t>Dismissal is </a:t>
            </a:r>
            <a:r>
              <a:rPr lang="en-US" sz="8000" dirty="0"/>
              <a:t>a final judgment with respect to Petitioner's rights to recover workers' compensation benefits from Respondent arising out of the work </a:t>
            </a:r>
            <a:r>
              <a:rPr lang="en-US" sz="8000" dirty="0" smtClean="0"/>
              <a:t>accident…operates </a:t>
            </a:r>
            <a:r>
              <a:rPr lang="en-US" sz="8000" dirty="0"/>
              <a:t>as </a:t>
            </a:r>
            <a:r>
              <a:rPr lang="en-US" sz="8000" i="1" dirty="0"/>
              <a:t>res </a:t>
            </a:r>
            <a:r>
              <a:rPr lang="en-US" sz="8000" i="1" dirty="0" smtClean="0"/>
              <a:t>judicata</a:t>
            </a:r>
            <a:endParaRPr lang="en-US" sz="8000" dirty="0" smtClean="0"/>
          </a:p>
          <a:p>
            <a:r>
              <a:rPr lang="en-US" sz="8000" dirty="0"/>
              <a:t>Furthermore, claim </a:t>
            </a:r>
            <a:r>
              <a:rPr lang="en-US" sz="8000" dirty="0" smtClean="0"/>
              <a:t>was </a:t>
            </a:r>
            <a:r>
              <a:rPr lang="en-US" sz="8000" dirty="0"/>
              <a:t>filed after the running of the statute of limitations. Section 6(d) of the Act provides that "unless the application for compensation is filed with the Commission within 3 years after the date of accident, where no compensation has been paid, or within 2 years after the date of the last payment of compensation, where any has been paid, whichever shall be later, the right to file such application shall be barred</a:t>
            </a:r>
            <a:r>
              <a:rPr lang="en-US" sz="8000" dirty="0" smtClean="0"/>
              <a:t>."</a:t>
            </a:r>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97922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“Well Established”?</a:t>
            </a:r>
            <a:endParaRPr lang="en-US" dirty="0"/>
          </a:p>
        </p:txBody>
      </p:sp>
      <p:sp>
        <p:nvSpPr>
          <p:cNvPr id="3" name="Content Placeholder 2"/>
          <p:cNvSpPr>
            <a:spLocks noGrp="1"/>
          </p:cNvSpPr>
          <p:nvPr>
            <p:ph idx="1"/>
          </p:nvPr>
        </p:nvSpPr>
        <p:spPr/>
        <p:txBody>
          <a:bodyPr>
            <a:normAutofit fontScale="55000" lnSpcReduction="20000"/>
          </a:bodyPr>
          <a:lstStyle/>
          <a:p>
            <a:r>
              <a:rPr lang="en-US" sz="3800" u="sng" dirty="0" smtClean="0"/>
              <a:t>Farris v. IWCC</a:t>
            </a:r>
            <a:r>
              <a:rPr lang="en-US" sz="3800" dirty="0" smtClean="0"/>
              <a:t>, 2014 Il App(4</a:t>
            </a:r>
            <a:r>
              <a:rPr lang="en-US" sz="3800" baseline="30000" dirty="0" smtClean="0"/>
              <a:t>th</a:t>
            </a:r>
            <a:r>
              <a:rPr lang="en-US" sz="3800" dirty="0" smtClean="0"/>
              <a:t>) 130767WC : “Although </a:t>
            </a:r>
            <a:r>
              <a:rPr lang="en-US" sz="3800" dirty="0"/>
              <a:t>the Code of Civil Procedure generally does not apply to workers' compensation proceedings, "where the Act or Commission rules do not regulate   a topic, civil provisions have been applied to workers' compensation actions." </a:t>
            </a:r>
            <a:r>
              <a:rPr lang="en-US" sz="3800" dirty="0" smtClean="0"/>
              <a:t>IIT, 314 Ill.App.3d 149 (2000). See also Wal-Mart Stores, 324 Ill.App.3d 961(2001)(applying Sec.2-619 of the Code of Civil Procedure </a:t>
            </a:r>
            <a:r>
              <a:rPr lang="en-US" sz="3800" dirty="0"/>
              <a:t>for the dismissal of a judicial review </a:t>
            </a:r>
            <a:r>
              <a:rPr lang="en-US" sz="3800" dirty="0" smtClean="0"/>
              <a:t>lacking </a:t>
            </a:r>
            <a:r>
              <a:rPr lang="en-US" sz="3800" dirty="0"/>
              <a:t>jurisdiction</a:t>
            </a:r>
            <a:r>
              <a:rPr lang="en-US" sz="3800" dirty="0" smtClean="0"/>
              <a:t>).”</a:t>
            </a:r>
          </a:p>
          <a:p>
            <a:r>
              <a:rPr lang="en-US" sz="3800" u="sng" dirty="0" smtClean="0"/>
              <a:t>Kim </a:t>
            </a:r>
            <a:r>
              <a:rPr lang="en-US" sz="3800" u="sng" dirty="0" err="1" smtClean="0"/>
              <a:t>Henriksen</a:t>
            </a:r>
            <a:r>
              <a:rPr lang="en-US" sz="3800" u="sng" dirty="0" smtClean="0"/>
              <a:t> v. T&amp;W </a:t>
            </a:r>
            <a:r>
              <a:rPr lang="en-US" sz="3800" u="sng" dirty="0" err="1" smtClean="0"/>
              <a:t>Edmier</a:t>
            </a:r>
            <a:r>
              <a:rPr lang="en-US" sz="3800" dirty="0" smtClean="0"/>
              <a:t>, 04 IIC 87: Section </a:t>
            </a:r>
            <a:r>
              <a:rPr lang="en-US" sz="3800" dirty="0"/>
              <a:t>13-217 of the </a:t>
            </a:r>
            <a:r>
              <a:rPr lang="en-US" sz="3800" dirty="0" smtClean="0"/>
              <a:t>Code </a:t>
            </a:r>
            <a:r>
              <a:rPr lang="en-US" sz="3800" dirty="0"/>
              <a:t>of Civil Procedure, </a:t>
            </a:r>
            <a:r>
              <a:rPr lang="en-US" sz="3800" dirty="0" smtClean="0"/>
              <a:t>allows refiling </a:t>
            </a:r>
            <a:r>
              <a:rPr lang="en-US" sz="3800" dirty="0"/>
              <a:t>of a second claim when </a:t>
            </a:r>
            <a:r>
              <a:rPr lang="en-US" sz="3800" dirty="0" smtClean="0"/>
              <a:t>done </a:t>
            </a:r>
            <a:r>
              <a:rPr lang="en-US" sz="3800" dirty="0"/>
              <a:t>within one year of </a:t>
            </a:r>
            <a:r>
              <a:rPr lang="en-US" sz="3800" dirty="0" smtClean="0"/>
              <a:t>voluntary </a:t>
            </a:r>
            <a:r>
              <a:rPr lang="en-US" sz="3800" dirty="0"/>
              <a:t>dismissal or within the remaining </a:t>
            </a:r>
            <a:r>
              <a:rPr lang="en-US" sz="3800" dirty="0" smtClean="0"/>
              <a:t>period </a:t>
            </a:r>
            <a:r>
              <a:rPr lang="en-US" sz="3800" dirty="0"/>
              <a:t>of the statute of limitations, whichever is greater. The Code of Civil Procedure and </a:t>
            </a:r>
            <a:r>
              <a:rPr lang="en-US" sz="3800" dirty="0" smtClean="0"/>
              <a:t>Sup. Ct. </a:t>
            </a:r>
            <a:r>
              <a:rPr lang="en-US" sz="3800" dirty="0"/>
              <a:t>Rules generally do not apply to workers' compensation proceedings in so far as or to the extent that the procedure is regulated by the </a:t>
            </a:r>
            <a:r>
              <a:rPr lang="en-US" sz="3800" dirty="0" smtClean="0"/>
              <a:t>WC Act</a:t>
            </a:r>
            <a:r>
              <a:rPr lang="en-US" sz="3800" dirty="0"/>
              <a:t>. But where the </a:t>
            </a:r>
            <a:r>
              <a:rPr lang="en-US" sz="3800" dirty="0" smtClean="0"/>
              <a:t>WC Act </a:t>
            </a:r>
            <a:r>
              <a:rPr lang="en-US" sz="3800" dirty="0"/>
              <a:t>or </a:t>
            </a:r>
            <a:r>
              <a:rPr lang="en-US" sz="3800" dirty="0" smtClean="0"/>
              <a:t>IWCC rules </a:t>
            </a:r>
            <a:r>
              <a:rPr lang="en-US" sz="3800" dirty="0"/>
              <a:t>do not regulate a topic, civil provisions have been applied to </a:t>
            </a:r>
            <a:r>
              <a:rPr lang="en-US" sz="3800" dirty="0" smtClean="0"/>
              <a:t>WC claims. Citing IIT.  </a:t>
            </a:r>
            <a:r>
              <a:rPr lang="en-US" sz="3800" dirty="0"/>
              <a:t>Commission finds that the Act as well as the </a:t>
            </a:r>
            <a:r>
              <a:rPr lang="en-US" sz="3800" dirty="0" smtClean="0"/>
              <a:t>Rules </a:t>
            </a:r>
            <a:r>
              <a:rPr lang="en-US" sz="3800" dirty="0"/>
              <a:t>are silent as to whether a Petitioner can re-file a claim after a voluntary dismissal. The Commission further finds that Section 13-217 of the </a:t>
            </a:r>
            <a:r>
              <a:rPr lang="en-US" sz="3800" dirty="0" smtClean="0"/>
              <a:t>Code </a:t>
            </a:r>
            <a:r>
              <a:rPr lang="en-US" sz="3800" dirty="0"/>
              <a:t>of Civil </a:t>
            </a:r>
            <a:r>
              <a:rPr lang="en-US" sz="3800" dirty="0" smtClean="0"/>
              <a:t>Procedure does </a:t>
            </a:r>
            <a:r>
              <a:rPr lang="en-US" sz="3800" dirty="0"/>
              <a:t>allow for </a:t>
            </a:r>
            <a:r>
              <a:rPr lang="en-US" sz="3800" dirty="0" smtClean="0"/>
              <a:t>re-filing Application as </a:t>
            </a:r>
            <a:r>
              <a:rPr lang="en-US" sz="3800" dirty="0"/>
              <a:t>it was done within one year of the </a:t>
            </a:r>
            <a:r>
              <a:rPr lang="en-US" sz="3800" dirty="0" smtClean="0"/>
              <a:t>voluntary </a:t>
            </a:r>
            <a:r>
              <a:rPr lang="en-US" sz="3800" dirty="0"/>
              <a:t>dismissal of her prior </a:t>
            </a:r>
            <a:r>
              <a:rPr lang="en-US" sz="3800" dirty="0" smtClean="0"/>
              <a:t>Application. Based </a:t>
            </a:r>
            <a:r>
              <a:rPr lang="en-US" sz="3800" dirty="0"/>
              <a:t>on the above, the Commission reinstates Petitioner's case and remands this matter to the Arbitrator.</a:t>
            </a:r>
          </a:p>
          <a:p>
            <a:endParaRPr lang="en-US" dirty="0"/>
          </a:p>
        </p:txBody>
      </p:sp>
    </p:spTree>
    <p:extLst>
      <p:ext uri="{BB962C8B-B14F-4D97-AF65-F5344CB8AC3E}">
        <p14:creationId xmlns:p14="http://schemas.microsoft.com/office/powerpoint/2010/main" val="1816992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Farrar v. IWCC</a:t>
            </a:r>
            <a:br>
              <a:rPr lang="en-US" dirty="0" smtClean="0"/>
            </a:br>
            <a:r>
              <a:rPr lang="en-US" dirty="0" smtClean="0"/>
              <a:t>2016 IL App (1</a:t>
            </a:r>
            <a:r>
              <a:rPr lang="en-US" baseline="30000" dirty="0" smtClean="0"/>
              <a:t>st</a:t>
            </a:r>
            <a:r>
              <a:rPr lang="en-US" dirty="0" smtClean="0"/>
              <a:t>) 143129WC</a:t>
            </a:r>
            <a:endParaRPr lang="en-US" dirty="0"/>
          </a:p>
        </p:txBody>
      </p:sp>
      <p:sp>
        <p:nvSpPr>
          <p:cNvPr id="3" name="Content Placeholder 2"/>
          <p:cNvSpPr>
            <a:spLocks noGrp="1"/>
          </p:cNvSpPr>
          <p:nvPr>
            <p:ph idx="1"/>
          </p:nvPr>
        </p:nvSpPr>
        <p:spPr/>
        <p:txBody>
          <a:bodyPr>
            <a:noAutofit/>
          </a:bodyPr>
          <a:lstStyle/>
          <a:p>
            <a:r>
              <a:rPr lang="en-US" sz="1800" dirty="0"/>
              <a:t>The only issue raised in this workers' compensation appeal is whether </a:t>
            </a:r>
            <a:r>
              <a:rPr lang="en-US" sz="1800" dirty="0" smtClean="0"/>
              <a:t>Sec. 13-217 </a:t>
            </a:r>
            <a:r>
              <a:rPr lang="en-US" sz="1800" dirty="0"/>
              <a:t>of the Code of Civil Procedure </a:t>
            </a:r>
            <a:r>
              <a:rPr lang="en-US" sz="1800" dirty="0" smtClean="0"/>
              <a:t>applies </a:t>
            </a:r>
            <a:r>
              <a:rPr lang="en-US" sz="1800" dirty="0"/>
              <a:t>to </a:t>
            </a:r>
            <a:r>
              <a:rPr lang="en-US" sz="1800" dirty="0" smtClean="0"/>
              <a:t>WC claims that </a:t>
            </a:r>
            <a:r>
              <a:rPr lang="en-US" sz="1800" dirty="0"/>
              <a:t>are dismissed for want of prosecution</a:t>
            </a:r>
            <a:r>
              <a:rPr lang="en-US" sz="1800" dirty="0" smtClean="0"/>
              <a:t>.</a:t>
            </a:r>
          </a:p>
          <a:p>
            <a:r>
              <a:rPr lang="en-US" sz="2000" dirty="0" smtClean="0"/>
              <a:t>IWCC is granted authority </a:t>
            </a:r>
            <a:r>
              <a:rPr lang="en-US" sz="2000" dirty="0"/>
              <a:t>to "make and publish procedural rules and orders" governing the </a:t>
            </a:r>
            <a:r>
              <a:rPr lang="en-US" sz="2000" dirty="0" smtClean="0"/>
              <a:t>litigation of </a:t>
            </a:r>
            <a:r>
              <a:rPr lang="en-US" sz="2000" dirty="0"/>
              <a:t>claims </a:t>
            </a:r>
            <a:r>
              <a:rPr lang="en-US" sz="2000" dirty="0" smtClean="0"/>
              <a:t>so </a:t>
            </a:r>
            <a:r>
              <a:rPr lang="en-US" sz="2000" dirty="0"/>
              <a:t>that the process and procedure </a:t>
            </a:r>
            <a:r>
              <a:rPr lang="en-US" sz="2000" dirty="0" smtClean="0"/>
              <a:t>"</a:t>
            </a:r>
            <a:r>
              <a:rPr lang="en-US" sz="2000" dirty="0"/>
              <a:t>shall be as simple </a:t>
            </a:r>
            <a:r>
              <a:rPr lang="en-US" sz="2000" dirty="0" smtClean="0"/>
              <a:t>and summary </a:t>
            </a:r>
            <a:r>
              <a:rPr lang="en-US" sz="2000" dirty="0"/>
              <a:t>as reasonably may be." </a:t>
            </a:r>
            <a:r>
              <a:rPr lang="en-US" sz="2000" dirty="0" smtClean="0"/>
              <a:t>Therefore</a:t>
            </a:r>
            <a:r>
              <a:rPr lang="en-US" sz="2000" dirty="0"/>
              <a:t>, when </a:t>
            </a:r>
            <a:r>
              <a:rPr lang="en-US" sz="2000" dirty="0" smtClean="0"/>
              <a:t>the WC Act </a:t>
            </a:r>
            <a:r>
              <a:rPr lang="en-US" sz="2000" dirty="0"/>
              <a:t>or the </a:t>
            </a:r>
            <a:r>
              <a:rPr lang="en-US" sz="2000" dirty="0" smtClean="0"/>
              <a:t>IWCC </a:t>
            </a:r>
            <a:r>
              <a:rPr lang="en-US" sz="2000" dirty="0"/>
              <a:t>rules regulate a </a:t>
            </a:r>
            <a:r>
              <a:rPr lang="en-US" sz="2000" dirty="0" smtClean="0"/>
              <a:t>procedure, </a:t>
            </a:r>
            <a:r>
              <a:rPr lang="en-US" sz="2000" dirty="0"/>
              <a:t>the Act or </a:t>
            </a:r>
            <a:r>
              <a:rPr lang="en-US" sz="2000" dirty="0" smtClean="0"/>
              <a:t>the rules </a:t>
            </a:r>
            <a:r>
              <a:rPr lang="en-US" sz="2000" dirty="0"/>
              <a:t>apply, not the Code. </a:t>
            </a:r>
            <a:endParaRPr lang="en-US" sz="2000" dirty="0" smtClean="0"/>
          </a:p>
          <a:p>
            <a:r>
              <a:rPr lang="en-US" sz="2000" dirty="0" smtClean="0"/>
              <a:t>Rule </a:t>
            </a:r>
            <a:r>
              <a:rPr lang="en-US" sz="2000" dirty="0"/>
              <a:t>9020.90(a) governs </a:t>
            </a:r>
            <a:r>
              <a:rPr lang="en-US" sz="2000" dirty="0" smtClean="0"/>
              <a:t>reinstatement </a:t>
            </a:r>
            <a:r>
              <a:rPr lang="en-US" sz="2000" dirty="0"/>
              <a:t>of claims </a:t>
            </a:r>
            <a:r>
              <a:rPr lang="en-US" sz="2000" dirty="0" smtClean="0"/>
              <a:t>dismissed </a:t>
            </a:r>
            <a:r>
              <a:rPr lang="en-US" sz="2000" dirty="0"/>
              <a:t>for want of </a:t>
            </a:r>
            <a:r>
              <a:rPr lang="en-US" sz="2000" dirty="0" smtClean="0"/>
              <a:t>prosecution…</a:t>
            </a:r>
            <a:r>
              <a:rPr lang="en-US" sz="2000" dirty="0"/>
              <a:t>Therefore, when the Commission </a:t>
            </a:r>
            <a:r>
              <a:rPr lang="en-US" sz="2000" dirty="0" smtClean="0"/>
              <a:t>DWP’s, Petitioner has </a:t>
            </a:r>
            <a:r>
              <a:rPr lang="en-US" sz="2000" dirty="0"/>
              <a:t>60 days from receipt of </a:t>
            </a:r>
            <a:r>
              <a:rPr lang="en-US" sz="2000" dirty="0" smtClean="0"/>
              <a:t>dismissal </a:t>
            </a:r>
            <a:r>
              <a:rPr lang="en-US" sz="2000" dirty="0"/>
              <a:t>order to file </a:t>
            </a:r>
            <a:r>
              <a:rPr lang="en-US" sz="2000" dirty="0" smtClean="0"/>
              <a:t>a petition to reinstate.</a:t>
            </a:r>
          </a:p>
          <a:p>
            <a:r>
              <a:rPr lang="en-US" sz="2000" dirty="0" smtClean="0"/>
              <a:t>Petitioner argues there </a:t>
            </a:r>
            <a:r>
              <a:rPr lang="en-US" sz="2000" dirty="0"/>
              <a:t>is no conflict between </a:t>
            </a:r>
            <a:r>
              <a:rPr lang="en-US" sz="2000" dirty="0" smtClean="0"/>
              <a:t>Code Sec</a:t>
            </a:r>
            <a:r>
              <a:rPr lang="en-US" sz="2000" dirty="0"/>
              <a:t>. 13-217 </a:t>
            </a:r>
            <a:r>
              <a:rPr lang="en-US" sz="2000" dirty="0" smtClean="0"/>
              <a:t>and Rule 9020.90 because the Code provides </a:t>
            </a:r>
            <a:r>
              <a:rPr lang="en-US" sz="2000" dirty="0"/>
              <a:t>for "refiling" </a:t>
            </a:r>
            <a:r>
              <a:rPr lang="en-US" sz="2000" dirty="0" smtClean="0"/>
              <a:t>while Rule provides </a:t>
            </a:r>
            <a:r>
              <a:rPr lang="en-US" sz="2000" dirty="0"/>
              <a:t>for "reinstatement</a:t>
            </a:r>
            <a:r>
              <a:rPr lang="en-US" sz="2000" dirty="0" smtClean="0"/>
              <a:t>.“ Therefore</a:t>
            </a:r>
            <a:r>
              <a:rPr lang="en-US" sz="2000" dirty="0"/>
              <a:t>, the </a:t>
            </a:r>
            <a:r>
              <a:rPr lang="en-US" sz="2000" dirty="0" smtClean="0"/>
              <a:t>Code </a:t>
            </a:r>
            <a:r>
              <a:rPr lang="en-US" sz="2000" dirty="0"/>
              <a:t>should apply. We disagree</a:t>
            </a:r>
            <a:r>
              <a:rPr lang="en-US" sz="2000" dirty="0" smtClean="0"/>
              <a:t>.</a:t>
            </a:r>
          </a:p>
          <a:p>
            <a:r>
              <a:rPr lang="en-US" sz="2000" dirty="0"/>
              <a:t>Rule </a:t>
            </a:r>
            <a:r>
              <a:rPr lang="en-US" sz="2000" dirty="0" smtClean="0"/>
              <a:t>intended to be the </a:t>
            </a:r>
            <a:r>
              <a:rPr lang="en-US" sz="2000" dirty="0"/>
              <a:t>sole means for reviving a </a:t>
            </a:r>
            <a:r>
              <a:rPr lang="en-US" sz="2000" dirty="0" smtClean="0"/>
              <a:t>claim that is </a:t>
            </a:r>
            <a:r>
              <a:rPr lang="en-US" sz="2000" dirty="0" err="1" smtClean="0"/>
              <a:t>DWP’d</a:t>
            </a:r>
            <a:r>
              <a:rPr lang="en-US" sz="2000" dirty="0" smtClean="0"/>
              <a:t>.</a:t>
            </a:r>
          </a:p>
          <a:p>
            <a:r>
              <a:rPr lang="en-US" sz="2000" dirty="0" smtClean="0"/>
              <a:t>Because Petitioner failed </a:t>
            </a:r>
            <a:r>
              <a:rPr lang="en-US" sz="2000" dirty="0"/>
              <a:t>to file </a:t>
            </a:r>
            <a:r>
              <a:rPr lang="en-US" sz="2000" dirty="0" smtClean="0"/>
              <a:t>petition to reinstate under the Rule, IWCC properly </a:t>
            </a:r>
            <a:r>
              <a:rPr lang="en-US" sz="2000" dirty="0"/>
              <a:t>dismissed her refiled claim on </a:t>
            </a:r>
            <a:r>
              <a:rPr lang="en-US" sz="2000" i="1" dirty="0"/>
              <a:t>res judicata </a:t>
            </a:r>
            <a:r>
              <a:rPr lang="en-US" sz="2000" dirty="0"/>
              <a:t>and statute of limitations </a:t>
            </a:r>
            <a:r>
              <a:rPr lang="en-US" sz="2000" dirty="0" smtClean="0"/>
              <a:t>grounds.</a:t>
            </a:r>
            <a:endParaRPr lang="en-US" sz="2000" dirty="0"/>
          </a:p>
        </p:txBody>
      </p:sp>
    </p:spTree>
    <p:extLst>
      <p:ext uri="{BB962C8B-B14F-4D97-AF65-F5344CB8AC3E}">
        <p14:creationId xmlns:p14="http://schemas.microsoft.com/office/powerpoint/2010/main" val="756303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Kristine </a:t>
            </a:r>
            <a:r>
              <a:rPr lang="en-US" dirty="0" err="1" smtClean="0"/>
              <a:t>Isern</a:t>
            </a:r>
            <a:r>
              <a:rPr lang="en-US" dirty="0" smtClean="0"/>
              <a:t> v. United Airlines</a:t>
            </a:r>
            <a:br>
              <a:rPr lang="en-US" dirty="0" smtClean="0"/>
            </a:br>
            <a:r>
              <a:rPr lang="en-US" dirty="0" smtClean="0"/>
              <a:t>12WC026238; 14IWCC0585</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Arbitration Decision 08/15/2013 (Benefits awarded)</a:t>
            </a:r>
          </a:p>
          <a:p>
            <a:r>
              <a:rPr lang="en-US" dirty="0" smtClean="0"/>
              <a:t>FA flying from DEN to LAG to fly out of JFK</a:t>
            </a:r>
          </a:p>
          <a:p>
            <a:r>
              <a:rPr lang="en-US" dirty="0" smtClean="0"/>
              <a:t>DEN parking &amp; flight free</a:t>
            </a:r>
          </a:p>
          <a:p>
            <a:r>
              <a:rPr lang="en-US" dirty="0"/>
              <a:t>This issue has been decided previously by </a:t>
            </a:r>
            <a:r>
              <a:rPr lang="en-US" dirty="0" smtClean="0"/>
              <a:t>IWCC on several occasions</a:t>
            </a:r>
            <a:r>
              <a:rPr lang="en-US" dirty="0"/>
              <a:t>. Most recently and the controlling case law can be found in </a:t>
            </a:r>
            <a:r>
              <a:rPr lang="en-US" u="sng" dirty="0"/>
              <a:t>Susanne Larson v. </a:t>
            </a:r>
            <a:r>
              <a:rPr lang="en-US" u="sng" dirty="0" smtClean="0"/>
              <a:t>United Airlines</a:t>
            </a:r>
            <a:r>
              <a:rPr lang="en-US" u="sng" dirty="0"/>
              <a:t>, Inc</a:t>
            </a:r>
            <a:r>
              <a:rPr lang="en-US" dirty="0"/>
              <a:t>., </a:t>
            </a:r>
            <a:r>
              <a:rPr lang="en-US" dirty="0" smtClean="0"/>
              <a:t>05IWCC0298.</a:t>
            </a:r>
            <a:endParaRPr lang="en-US" dirty="0"/>
          </a:p>
          <a:p>
            <a:r>
              <a:rPr lang="en-US" dirty="0"/>
              <a:t>Arbitrator finds the Larson case on point and controlling and as such finds Ms. </a:t>
            </a:r>
            <a:r>
              <a:rPr lang="en-US" dirty="0" err="1"/>
              <a:t>Isern</a:t>
            </a:r>
            <a:r>
              <a:rPr lang="en-US" dirty="0"/>
              <a:t> at the time of her injury to be entitled to the status of a traveling employee</a:t>
            </a:r>
            <a:r>
              <a:rPr lang="en-US" dirty="0" smtClean="0"/>
              <a:t>.</a:t>
            </a:r>
          </a:p>
          <a:p>
            <a:r>
              <a:rPr lang="en-US" dirty="0"/>
              <a:t>The Arbitrator notes, however, that while bound by Commission precedent to decide this issue in favor of Petitioner, the only case law on this rather narrow point of law is Commission precedent; there is no Appellate or </a:t>
            </a:r>
            <a:r>
              <a:rPr lang="en-US" dirty="0" smtClean="0"/>
              <a:t>Supreme </a:t>
            </a:r>
            <a:r>
              <a:rPr lang="en-US" dirty="0"/>
              <a:t>Court case law on point. In the absence of Commission case law, the Arbitrator may well have found Respondent's arguments persuasive. However, Commission precedent is binding on the Arbitrator. </a:t>
            </a:r>
          </a:p>
        </p:txBody>
      </p:sp>
    </p:spTree>
    <p:extLst>
      <p:ext uri="{BB962C8B-B14F-4D97-AF65-F5344CB8AC3E}">
        <p14:creationId xmlns:p14="http://schemas.microsoft.com/office/powerpoint/2010/main" val="1891836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Kristine </a:t>
            </a:r>
            <a:r>
              <a:rPr lang="en-US" dirty="0" err="1" smtClean="0"/>
              <a:t>Isern</a:t>
            </a:r>
            <a:r>
              <a:rPr lang="en-US" dirty="0" smtClean="0"/>
              <a:t> v. United Airlines</a:t>
            </a:r>
            <a:br>
              <a:rPr lang="en-US" dirty="0" smtClean="0"/>
            </a:br>
            <a:r>
              <a:rPr lang="en-US" dirty="0" smtClean="0"/>
              <a:t>12WC026238; 14IWCC0585</a:t>
            </a:r>
            <a:endParaRPr lang="en-US" dirty="0"/>
          </a:p>
        </p:txBody>
      </p:sp>
      <p:sp>
        <p:nvSpPr>
          <p:cNvPr id="3" name="Content Placeholder 2"/>
          <p:cNvSpPr>
            <a:spLocks noGrp="1"/>
          </p:cNvSpPr>
          <p:nvPr>
            <p:ph idx="1"/>
          </p:nvPr>
        </p:nvSpPr>
        <p:spPr/>
        <p:txBody>
          <a:bodyPr>
            <a:noAutofit/>
          </a:bodyPr>
          <a:lstStyle/>
          <a:p>
            <a:r>
              <a:rPr lang="en-US" sz="1800" dirty="0" smtClean="0"/>
              <a:t>IWCC Decision 07/17/2014 (Arbitration decision reversed, benefits denied)</a:t>
            </a:r>
          </a:p>
          <a:p>
            <a:r>
              <a:rPr lang="en-US" sz="2000" dirty="0" smtClean="0"/>
              <a:t>In 12/2013, IL Sup. Ct. decided </a:t>
            </a:r>
            <a:r>
              <a:rPr lang="en-US" sz="2000" u="sng" dirty="0" smtClean="0"/>
              <a:t>Venture-Newberg</a:t>
            </a:r>
            <a:r>
              <a:rPr lang="en-US" sz="2000" dirty="0" smtClean="0"/>
              <a:t>, 2013 IL 115728, which determined </a:t>
            </a:r>
            <a:r>
              <a:rPr lang="en-US" sz="2000" dirty="0"/>
              <a:t>that </a:t>
            </a:r>
            <a:r>
              <a:rPr lang="en-US" sz="2000" dirty="0" smtClean="0"/>
              <a:t>Petitioner was </a:t>
            </a:r>
            <a:r>
              <a:rPr lang="en-US" sz="2000" dirty="0"/>
              <a:t>not a traveling employee at the time of the accident and explained </a:t>
            </a:r>
            <a:r>
              <a:rPr lang="en-US" sz="2000" dirty="0" smtClean="0"/>
              <a:t>criteria </a:t>
            </a:r>
            <a:r>
              <a:rPr lang="en-US" sz="2000" dirty="0"/>
              <a:t>for what </a:t>
            </a:r>
            <a:r>
              <a:rPr lang="en-US" sz="2000" dirty="0" smtClean="0"/>
              <a:t>is a </a:t>
            </a:r>
            <a:r>
              <a:rPr lang="en-US" sz="2000" dirty="0"/>
              <a:t>traveling employee within the meaning of the </a:t>
            </a:r>
            <a:r>
              <a:rPr lang="en-US" sz="2000" dirty="0" smtClean="0"/>
              <a:t>WCA…analysis </a:t>
            </a:r>
            <a:r>
              <a:rPr lang="en-US" sz="2000" dirty="0"/>
              <a:t>is </a:t>
            </a:r>
            <a:r>
              <a:rPr lang="en-US" sz="2000" dirty="0" smtClean="0"/>
              <a:t>instructive, while </a:t>
            </a:r>
            <a:r>
              <a:rPr lang="en-US" sz="2000" dirty="0"/>
              <a:t>the facts are not identical</a:t>
            </a:r>
            <a:r>
              <a:rPr lang="en-US" sz="2000" dirty="0" smtClean="0"/>
              <a:t>.</a:t>
            </a:r>
          </a:p>
          <a:p>
            <a:r>
              <a:rPr lang="en-US" sz="2000" dirty="0"/>
              <a:t>Similar to </a:t>
            </a:r>
            <a:r>
              <a:rPr lang="en-US" sz="2000" u="sng" dirty="0" smtClean="0"/>
              <a:t>Venture- </a:t>
            </a:r>
            <a:r>
              <a:rPr lang="en-US" sz="2000" u="sng" dirty="0"/>
              <a:t>Newberg</a:t>
            </a:r>
            <a:r>
              <a:rPr lang="en-US" sz="2000" dirty="0"/>
              <a:t>, </a:t>
            </a:r>
            <a:r>
              <a:rPr lang="en-US" sz="2000" dirty="0" smtClean="0"/>
              <a:t>Petitioner made </a:t>
            </a:r>
            <a:r>
              <a:rPr lang="en-US" sz="2000" dirty="0"/>
              <a:t>a personal choice to live in </a:t>
            </a:r>
            <a:r>
              <a:rPr lang="en-US" sz="2000" dirty="0" smtClean="0"/>
              <a:t>CO and </a:t>
            </a:r>
            <a:r>
              <a:rPr lang="en-US" sz="2000" dirty="0"/>
              <a:t>to travel </a:t>
            </a:r>
            <a:r>
              <a:rPr lang="en-US" sz="2000" dirty="0" smtClean="0"/>
              <a:t>to NY,  her </a:t>
            </a:r>
            <a:r>
              <a:rPr lang="en-US" sz="2000" dirty="0"/>
              <a:t>home base or </a:t>
            </a:r>
            <a:r>
              <a:rPr lang="en-US" sz="2000" dirty="0" smtClean="0"/>
              <a:t>domicile.</a:t>
            </a:r>
          </a:p>
          <a:p>
            <a:r>
              <a:rPr lang="en-US" sz="2000" dirty="0" smtClean="0"/>
              <a:t>Similar </a:t>
            </a:r>
            <a:r>
              <a:rPr lang="en-US" sz="2000" dirty="0"/>
              <a:t>to the </a:t>
            </a:r>
            <a:r>
              <a:rPr lang="en-US" sz="2000" u="sng" dirty="0" smtClean="0"/>
              <a:t>Venture-Newberg</a:t>
            </a:r>
            <a:r>
              <a:rPr lang="en-US" sz="2000" dirty="0" smtClean="0"/>
              <a:t>, Respondent </a:t>
            </a:r>
            <a:r>
              <a:rPr lang="en-US" sz="2000" dirty="0"/>
              <a:t>did not compensate </a:t>
            </a:r>
            <a:r>
              <a:rPr lang="en-US" sz="2000" dirty="0" smtClean="0"/>
              <a:t>Petitioner </a:t>
            </a:r>
            <a:r>
              <a:rPr lang="en-US" sz="2000" dirty="0"/>
              <a:t>for </a:t>
            </a:r>
            <a:r>
              <a:rPr lang="en-US" sz="2000" dirty="0" smtClean="0"/>
              <a:t>time </a:t>
            </a:r>
            <a:r>
              <a:rPr lang="en-US" sz="2000" dirty="0"/>
              <a:t>or travel expenses </a:t>
            </a:r>
            <a:r>
              <a:rPr lang="en-US" sz="2000" dirty="0" smtClean="0"/>
              <a:t>for voluntary commute to NY. Petitioner </a:t>
            </a:r>
            <a:r>
              <a:rPr lang="en-US" sz="2000" dirty="0"/>
              <a:t>selected her own flight </a:t>
            </a:r>
            <a:r>
              <a:rPr lang="en-US" sz="2000" dirty="0" smtClean="0"/>
              <a:t>using leisure </a:t>
            </a:r>
            <a:r>
              <a:rPr lang="en-US" sz="2000" dirty="0"/>
              <a:t>travel passes available to all airline personnel. The Respondent did not offer preferential utilization of the passes based on Petitioner's status as a commuting employee</a:t>
            </a:r>
            <a:r>
              <a:rPr lang="en-US" sz="2000" dirty="0" smtClean="0"/>
              <a:t>.</a:t>
            </a:r>
          </a:p>
          <a:p>
            <a:r>
              <a:rPr lang="en-US" sz="2000" dirty="0" smtClean="0"/>
              <a:t>“Likewise”…Petitioner </a:t>
            </a:r>
            <a:r>
              <a:rPr lang="en-US" sz="2000" dirty="0"/>
              <a:t>made </a:t>
            </a:r>
            <a:r>
              <a:rPr lang="en-US" sz="2000" dirty="0" smtClean="0"/>
              <a:t>personal </a:t>
            </a:r>
            <a:r>
              <a:rPr lang="en-US" sz="2000" dirty="0"/>
              <a:t>decision to accept a position with Respondent as a flight attendant based in </a:t>
            </a:r>
            <a:r>
              <a:rPr lang="en-US" sz="2000" dirty="0" smtClean="0"/>
              <a:t>NY although </a:t>
            </a:r>
            <a:r>
              <a:rPr lang="en-US" sz="2000" dirty="0"/>
              <a:t>she lived in </a:t>
            </a:r>
            <a:r>
              <a:rPr lang="en-US" sz="2000" dirty="0" smtClean="0"/>
              <a:t>CO. </a:t>
            </a:r>
            <a:r>
              <a:rPr lang="en-US" sz="2000" dirty="0"/>
              <a:t>Respondent did not direct Petitioner to accept the </a:t>
            </a:r>
            <a:r>
              <a:rPr lang="en-US" sz="2000" dirty="0" smtClean="0"/>
              <a:t>position. By </a:t>
            </a:r>
            <a:r>
              <a:rPr lang="en-US" sz="2000" dirty="0"/>
              <a:t>accepting a position that required her to travel from </a:t>
            </a:r>
            <a:r>
              <a:rPr lang="en-US" sz="2000" dirty="0" smtClean="0"/>
              <a:t>CO to NY for </a:t>
            </a:r>
            <a:r>
              <a:rPr lang="en-US" sz="2000" dirty="0"/>
              <a:t>work, Petitioner also accepted the travel risks that were entailed, including the risk of injury during the commute.</a:t>
            </a:r>
          </a:p>
        </p:txBody>
      </p:sp>
    </p:spTree>
    <p:extLst>
      <p:ext uri="{BB962C8B-B14F-4D97-AF65-F5344CB8AC3E}">
        <p14:creationId xmlns:p14="http://schemas.microsoft.com/office/powerpoint/2010/main" val="967770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United Airlines v. IWCC</a:t>
            </a:r>
            <a:br>
              <a:rPr lang="en-US" dirty="0" smtClean="0"/>
            </a:br>
            <a:r>
              <a:rPr lang="en-US" dirty="0" smtClean="0"/>
              <a:t>2015 IL App(1</a:t>
            </a:r>
            <a:r>
              <a:rPr lang="en-US" baseline="30000" dirty="0" smtClean="0"/>
              <a:t>st</a:t>
            </a:r>
            <a:r>
              <a:rPr lang="en-US" dirty="0" smtClean="0"/>
              <a:t>) 151693WC</a:t>
            </a:r>
            <a:endParaRPr lang="en-US" dirty="0"/>
          </a:p>
        </p:txBody>
      </p:sp>
      <p:sp>
        <p:nvSpPr>
          <p:cNvPr id="3" name="Content Placeholder 2"/>
          <p:cNvSpPr>
            <a:spLocks noGrp="1"/>
          </p:cNvSpPr>
          <p:nvPr>
            <p:ph idx="1"/>
          </p:nvPr>
        </p:nvSpPr>
        <p:spPr/>
        <p:txBody>
          <a:bodyPr>
            <a:normAutofit lnSpcReduction="10000"/>
          </a:bodyPr>
          <a:lstStyle/>
          <a:p>
            <a:r>
              <a:rPr lang="en-US" dirty="0" smtClean="0"/>
              <a:t>Circuit Court </a:t>
            </a:r>
            <a:r>
              <a:rPr lang="en-US" dirty="0"/>
              <a:t>reversed the Commission's decision and reinstated the arbitrator's decision. </a:t>
            </a:r>
            <a:r>
              <a:rPr lang="en-US" dirty="0" smtClean="0"/>
              <a:t>The circuit </a:t>
            </a:r>
            <a:r>
              <a:rPr lang="en-US" dirty="0"/>
              <a:t>court believed that the undisputed facts were distinguishable from the facts </a:t>
            </a:r>
            <a:r>
              <a:rPr lang="en-US" dirty="0" smtClean="0"/>
              <a:t>in </a:t>
            </a:r>
            <a:r>
              <a:rPr lang="en-US" i="1" dirty="0" smtClean="0"/>
              <a:t>Venture-Newberg </a:t>
            </a:r>
            <a:r>
              <a:rPr lang="en-US" dirty="0" smtClean="0"/>
              <a:t>(</a:t>
            </a:r>
            <a:r>
              <a:rPr lang="en-US" dirty="0" err="1" smtClean="0"/>
              <a:t>eg</a:t>
            </a:r>
            <a:r>
              <a:rPr lang="en-US" dirty="0" smtClean="0"/>
              <a:t> Petitioner in </a:t>
            </a:r>
            <a:r>
              <a:rPr lang="en-US" dirty="0"/>
              <a:t>the </a:t>
            </a:r>
            <a:r>
              <a:rPr lang="en-US" dirty="0" smtClean="0"/>
              <a:t>present case</a:t>
            </a:r>
            <a:r>
              <a:rPr lang="en-US" dirty="0"/>
              <a:t>, unlike the employee in </a:t>
            </a:r>
            <a:r>
              <a:rPr lang="en-US" i="1" dirty="0"/>
              <a:t>Venture-Newberg</a:t>
            </a:r>
            <a:r>
              <a:rPr lang="en-US" dirty="0"/>
              <a:t>, was not a temporary employee</a:t>
            </a:r>
            <a:r>
              <a:rPr lang="en-US" dirty="0" smtClean="0"/>
              <a:t>.)</a:t>
            </a:r>
          </a:p>
          <a:p>
            <a:r>
              <a:rPr lang="en-US" dirty="0"/>
              <a:t>The issue that we must decide is whether the claimant was a traveling </a:t>
            </a:r>
            <a:r>
              <a:rPr lang="en-US" dirty="0" smtClean="0"/>
              <a:t>employee when </a:t>
            </a:r>
            <a:r>
              <a:rPr lang="en-US" dirty="0"/>
              <a:t>she injured her knee on the United flight from Denver to New York</a:t>
            </a:r>
            <a:r>
              <a:rPr lang="en-US" dirty="0" smtClean="0"/>
              <a:t>.</a:t>
            </a:r>
          </a:p>
          <a:p>
            <a:r>
              <a:rPr lang="en-US" dirty="0"/>
              <a:t>In the present case</a:t>
            </a:r>
            <a:r>
              <a:rPr lang="en-US" dirty="0" smtClean="0"/>
              <a:t>, however</a:t>
            </a:r>
            <a:r>
              <a:rPr lang="en-US" dirty="0"/>
              <a:t>, the </a:t>
            </a:r>
            <a:r>
              <a:rPr lang="en-US" dirty="0" smtClean="0"/>
              <a:t>Circuit Court </a:t>
            </a:r>
            <a:r>
              <a:rPr lang="en-US" dirty="0"/>
              <a:t>improperly reversed the </a:t>
            </a:r>
            <a:r>
              <a:rPr lang="en-US" dirty="0" smtClean="0"/>
              <a:t>IWCC decision </a:t>
            </a:r>
            <a:r>
              <a:rPr lang="en-US" dirty="0"/>
              <a:t>under </a:t>
            </a:r>
            <a:r>
              <a:rPr lang="en-US" dirty="0" smtClean="0"/>
              <a:t>either standard </a:t>
            </a:r>
            <a:r>
              <a:rPr lang="en-US" dirty="0"/>
              <a:t>of review. Therefore, we need not decide which standard of review applies.</a:t>
            </a:r>
          </a:p>
        </p:txBody>
      </p:sp>
    </p:spTree>
    <p:extLst>
      <p:ext uri="{BB962C8B-B14F-4D97-AF65-F5344CB8AC3E}">
        <p14:creationId xmlns:p14="http://schemas.microsoft.com/office/powerpoint/2010/main" val="1214881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United Airlines v. IWCC</a:t>
            </a:r>
            <a:br>
              <a:rPr lang="en-US" dirty="0" smtClean="0"/>
            </a:br>
            <a:r>
              <a:rPr lang="en-US" dirty="0" smtClean="0"/>
              <a:t>2015 IL App(1</a:t>
            </a:r>
            <a:r>
              <a:rPr lang="en-US" baseline="30000" dirty="0" smtClean="0"/>
              <a:t>st</a:t>
            </a:r>
            <a:r>
              <a:rPr lang="en-US" dirty="0" smtClean="0"/>
              <a:t>) 151693WC</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order to qualify as a traveling employee, the work-related travel "must be more than a regular commute from the employee's home to the employer's premises.“</a:t>
            </a:r>
          </a:p>
          <a:p>
            <a:r>
              <a:rPr lang="en-US" dirty="0" smtClean="0"/>
              <a:t>Under a </a:t>
            </a:r>
            <a:r>
              <a:rPr lang="en-US" u="sng" dirty="0" smtClean="0"/>
              <a:t>Venture-Newberg</a:t>
            </a:r>
            <a:r>
              <a:rPr lang="en-US" dirty="0" smtClean="0"/>
              <a:t> analysis, the undisputed facts of the present case establish that United had no control over where the claimant chose to live and derived no benefit from her choice to live in CO.</a:t>
            </a:r>
          </a:p>
          <a:p>
            <a:r>
              <a:rPr lang="en-US" dirty="0" smtClean="0"/>
              <a:t>This policy statement emphasizes that the court focused on the nature of the Petitioner’s travel, not on the permanency of the employment.</a:t>
            </a:r>
          </a:p>
          <a:p>
            <a:r>
              <a:rPr lang="en-US" dirty="0" smtClean="0"/>
              <a:t>The method and time of travel was the result of her personal choices for her own benefit and from which United derived no benefit. Under these facts, the IWCC ruled correctly in finding that Petitioner did not qualify as traveling employee at the time of her injury.</a:t>
            </a:r>
          </a:p>
          <a:p>
            <a:r>
              <a:rPr lang="en-US" dirty="0" smtClean="0"/>
              <a:t>We </a:t>
            </a:r>
            <a:r>
              <a:rPr lang="en-US" dirty="0"/>
              <a:t>reverse the judgment of the circuit court </a:t>
            </a:r>
            <a:r>
              <a:rPr lang="en-US" dirty="0" smtClean="0"/>
              <a:t>and reinstate </a:t>
            </a:r>
            <a:r>
              <a:rPr lang="en-US"/>
              <a:t>the </a:t>
            </a:r>
            <a:r>
              <a:rPr lang="en-US" smtClean="0"/>
              <a:t>IWCC decision</a:t>
            </a:r>
            <a:r>
              <a:rPr lang="en-US" dirty="0"/>
              <a:t>.</a:t>
            </a:r>
            <a:endParaRPr lang="en-US" dirty="0" smtClean="0"/>
          </a:p>
          <a:p>
            <a:endParaRPr lang="en-US" dirty="0"/>
          </a:p>
        </p:txBody>
      </p:sp>
    </p:spTree>
    <p:extLst>
      <p:ext uri="{BB962C8B-B14F-4D97-AF65-F5344CB8AC3E}">
        <p14:creationId xmlns:p14="http://schemas.microsoft.com/office/powerpoint/2010/main" val="1400382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2004</Words>
  <Application>Microsoft Office PowerPoint</Application>
  <PresentationFormat>Widescreen</PresentationFormat>
  <Paragraphs>93</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WCLA MCLE 2-24-16</vt:lpstr>
      <vt:lpstr>Evelyn Farrar v. United Airlines 12WC01363; 14IWCC0118</vt:lpstr>
      <vt:lpstr>Evelyn Farrar v. United Airlines 12WC01363; 14IWCC0118</vt:lpstr>
      <vt:lpstr>“Well Established”?</vt:lpstr>
      <vt:lpstr>Farrar v. IWCC 2016 IL App (1st) 143129WC</vt:lpstr>
      <vt:lpstr>Kristine Isern v. United Airlines 12WC026238; 14IWCC0585</vt:lpstr>
      <vt:lpstr>Kristine Isern v. United Airlines 12WC026238; 14IWCC0585</vt:lpstr>
      <vt:lpstr>United Airlines v. IWCC 2015 IL App(1st) 151693WC</vt:lpstr>
      <vt:lpstr>United Airlines v. IWCC 2015 IL App(1st) 151693WC</vt:lpstr>
      <vt:lpstr>Anthony Bucio v. Diversified Recycling 12WC013065, 15IWCC0750</vt:lpstr>
      <vt:lpstr>Anthony Bucio v. Diversified Recycling 12WC013065, 15IWCC0750</vt:lpstr>
      <vt:lpstr>Anthony Bucio v. Diversified Recycling 12WC013065, 15IWCC0750</vt:lpstr>
      <vt:lpstr>AMA Guides to Evaluation of Permanent Impairment Chapter 12 The Visual System</vt:lpstr>
      <vt:lpstr>AMA Guides to Evaluation of Permanent Impairment Chapter 12 The Visual System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2-24-16</dc:title>
  <dc:creator>David B. Menchetti</dc:creator>
  <cp:lastModifiedBy>David B. Menchetti</cp:lastModifiedBy>
  <cp:revision>41</cp:revision>
  <cp:lastPrinted>2016-02-23T12:22:53Z</cp:lastPrinted>
  <dcterms:created xsi:type="dcterms:W3CDTF">2016-02-17T13:52:39Z</dcterms:created>
  <dcterms:modified xsi:type="dcterms:W3CDTF">2016-02-24T12:43:28Z</dcterms:modified>
</cp:coreProperties>
</file>