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4" r:id="rId6"/>
    <p:sldId id="263" r:id="rId7"/>
    <p:sldId id="260" r:id="rId8"/>
    <p:sldId id="266" r:id="rId9"/>
    <p:sldId id="261" r:id="rId10"/>
    <p:sldId id="262"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A7B5D7B-25CA-4625-A236-9BEDC891FBFD}" type="slidenum">
              <a:rPr lang="en-US" smtClean="0"/>
              <a:t>‹#›</a:t>
            </a:fld>
            <a:endParaRPr lang="en-US"/>
          </a:p>
        </p:txBody>
      </p:sp>
    </p:spTree>
    <p:extLst>
      <p:ext uri="{BB962C8B-B14F-4D97-AF65-F5344CB8AC3E}">
        <p14:creationId xmlns:p14="http://schemas.microsoft.com/office/powerpoint/2010/main" val="56915877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B757A89-9AD9-409F-806C-C4B9B07B6B60}" type="slidenum">
              <a:rPr lang="en-US" smtClean="0"/>
              <a:t>‹#›</a:t>
            </a:fld>
            <a:endParaRPr lang="en-US"/>
          </a:p>
        </p:txBody>
      </p:sp>
    </p:spTree>
    <p:extLst>
      <p:ext uri="{BB962C8B-B14F-4D97-AF65-F5344CB8AC3E}">
        <p14:creationId xmlns:p14="http://schemas.microsoft.com/office/powerpoint/2010/main" val="418710040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757A89-9AD9-409F-806C-C4B9B07B6B60}"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760573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4F8BB-38DC-4DED-83D2-98B81B5078E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4F8BB-38DC-4DED-83D2-98B81B5078E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4F8BB-38DC-4DED-83D2-98B81B5078E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4F8BB-38DC-4DED-83D2-98B81B5078E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4F8BB-38DC-4DED-83D2-98B81B5078E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4F8BB-38DC-4DED-83D2-98B81B5078E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4F8BB-38DC-4DED-83D2-98B81B5078E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4F8BB-38DC-4DED-83D2-98B81B5078E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4F8BB-38DC-4DED-83D2-98B81B5078E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4F8BB-38DC-4DED-83D2-98B81B5078E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4F8BB-38DC-4DED-83D2-98B81B5078E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FC335-AFDD-4251-8B74-88C2904FE1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4F8BB-38DC-4DED-83D2-98B81B5078ED}" type="datetimeFigureOut">
              <a:rPr lang="en-US" smtClean="0"/>
              <a:t>10/19/2016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FC335-AFDD-4251-8B74-88C2904FE1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t>Proposed Commission Rules Changes</a:t>
            </a:r>
            <a:r>
              <a:rPr lang="en-US" dirty="0" smtClean="0"/>
              <a:t/>
            </a:r>
            <a:br>
              <a:rPr lang="en-US" dirty="0" smtClean="0"/>
            </a:br>
            <a:r>
              <a:rPr lang="en-US" dirty="0"/>
              <a:t/>
            </a:r>
            <a:br>
              <a:rPr lang="en-US" dirty="0"/>
            </a:br>
            <a:r>
              <a:rPr lang="en-US" sz="3100" dirty="0" smtClean="0"/>
              <a:t>WCLA</a:t>
            </a:r>
            <a:br>
              <a:rPr lang="en-US" sz="3100" dirty="0" smtClean="0"/>
            </a:br>
            <a:r>
              <a:rPr lang="en-US" sz="3100" dirty="0" smtClean="0"/>
              <a:t>10/20/16</a:t>
            </a:r>
            <a:endParaRPr lang="en-US" sz="3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9110.10(a)</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a) </a:t>
            </a:r>
            <a:r>
              <a:rPr lang="en-US" b="1" u="sng" dirty="0"/>
              <a:t>An employer's vocational rehabilitation </a:t>
            </a:r>
            <a:r>
              <a:rPr lang="en-US" b="1" u="sng" dirty="0" smtClean="0"/>
              <a:t>counselor </a:t>
            </a:r>
            <a:r>
              <a:rPr lang="en-US" strike="sngStrike" dirty="0" smtClean="0"/>
              <a:t>The </a:t>
            </a:r>
            <a:r>
              <a:rPr lang="en-US" strike="sngStrike" dirty="0"/>
              <a:t>employer or </a:t>
            </a:r>
            <a:r>
              <a:rPr lang="en-US" strike="sngStrike" dirty="0" smtClean="0"/>
              <a:t>his representative</a:t>
            </a:r>
            <a:r>
              <a:rPr lang="en-US" dirty="0"/>
              <a:t>, in consultation with the injured employee and, if represented, </a:t>
            </a:r>
            <a:r>
              <a:rPr lang="en-US" dirty="0" smtClean="0"/>
              <a:t>with his </a:t>
            </a:r>
            <a:r>
              <a:rPr lang="en-US" dirty="0"/>
              <a:t>or her representative, shall prepare a written assessment of the course </a:t>
            </a:r>
            <a:r>
              <a:rPr lang="en-US" dirty="0" smtClean="0"/>
              <a:t>of medical </a:t>
            </a:r>
            <a:r>
              <a:rPr lang="en-US" dirty="0"/>
              <a:t>care, and, if appropriate, rehabilitation required to return the </a:t>
            </a:r>
            <a:r>
              <a:rPr lang="en-US" dirty="0" smtClean="0"/>
              <a:t>injured worker </a:t>
            </a:r>
            <a:r>
              <a:rPr lang="en-US" dirty="0"/>
              <a:t>to employment when it can be reasonably determined that the </a:t>
            </a:r>
            <a:r>
              <a:rPr lang="en-US" dirty="0" smtClean="0"/>
              <a:t>injured worker </a:t>
            </a:r>
            <a:r>
              <a:rPr lang="en-US" dirty="0"/>
              <a:t>will, as a result of the injury, be unable to resume the regular duties </a:t>
            </a:r>
            <a:r>
              <a:rPr lang="en-US" dirty="0" smtClean="0"/>
              <a:t>in which </a:t>
            </a:r>
            <a:r>
              <a:rPr lang="en-US" b="1" u="sng" dirty="0"/>
              <a:t>he or she was </a:t>
            </a:r>
            <a:r>
              <a:rPr lang="en-US" dirty="0"/>
              <a:t>engaged at the time of injury</a:t>
            </a:r>
            <a:r>
              <a:rPr lang="en-US" b="1" u="sng" dirty="0"/>
              <a:t>. When</a:t>
            </a:r>
            <a:r>
              <a:rPr lang="en-US" strike="sngStrike" dirty="0"/>
              <a:t>, or when </a:t>
            </a:r>
            <a:r>
              <a:rPr lang="en-US" dirty="0"/>
              <a:t>the period </a:t>
            </a:r>
            <a:r>
              <a:rPr lang="en-US" dirty="0" smtClean="0"/>
              <a:t>of total </a:t>
            </a:r>
            <a:r>
              <a:rPr lang="en-US" dirty="0"/>
              <a:t>incapacity for work exceeds </a:t>
            </a:r>
            <a:r>
              <a:rPr lang="en-US" b="1" u="sng" dirty="0" smtClean="0"/>
              <a:t>365</a:t>
            </a:r>
            <a:r>
              <a:rPr lang="en-US" dirty="0" smtClean="0"/>
              <a:t> </a:t>
            </a:r>
            <a:r>
              <a:rPr lang="en-US" strike="sngStrike" dirty="0" smtClean="0"/>
              <a:t>120</a:t>
            </a:r>
            <a:r>
              <a:rPr lang="en-US" dirty="0" smtClean="0"/>
              <a:t> </a:t>
            </a:r>
            <a:r>
              <a:rPr lang="en-US" dirty="0"/>
              <a:t>continuous days, </a:t>
            </a:r>
            <a:r>
              <a:rPr lang="en-US" b="1" u="sng" dirty="0"/>
              <a:t>the written </a:t>
            </a:r>
            <a:r>
              <a:rPr lang="en-US" b="1" u="sng" dirty="0" smtClean="0"/>
              <a:t>assessment required </a:t>
            </a:r>
            <a:r>
              <a:rPr lang="en-US" b="1" u="sng" dirty="0"/>
              <a:t>by this subsection shall likewise be </a:t>
            </a:r>
            <a:r>
              <a:rPr lang="en-US" b="1" u="sng" dirty="0" smtClean="0"/>
              <a:t>prepared</a:t>
            </a:r>
            <a:r>
              <a:rPr lang="en-US" dirty="0" smtClean="0"/>
              <a:t> </a:t>
            </a:r>
            <a:r>
              <a:rPr lang="en-US" strike="sngStrike" dirty="0" smtClean="0"/>
              <a:t>whichever </a:t>
            </a:r>
            <a:r>
              <a:rPr lang="en-US" strike="sngStrike" dirty="0"/>
              <a:t>first occurs</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Tips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u="sng" dirty="0" smtClean="0"/>
              <a:t>Rule 9030.10(e)</a:t>
            </a:r>
          </a:p>
          <a:p>
            <a:r>
              <a:rPr lang="en-US" dirty="0" smtClean="0"/>
              <a:t>Motions to consolidate shall be brought before the Arbitrator assigned to the first-filed case</a:t>
            </a:r>
          </a:p>
          <a:p>
            <a:pPr>
              <a:buNone/>
            </a:pPr>
            <a:r>
              <a:rPr lang="en-US" u="sng" dirty="0" smtClean="0"/>
              <a:t>Rule 9030.80</a:t>
            </a:r>
          </a:p>
          <a:p>
            <a:r>
              <a:rPr lang="en-US" dirty="0" smtClean="0"/>
              <a:t>Proposed decisions are no longer made part of the court file</a:t>
            </a:r>
          </a:p>
          <a:p>
            <a:pPr>
              <a:buNone/>
            </a:pPr>
            <a:r>
              <a:rPr lang="en-US" u="sng" dirty="0" smtClean="0"/>
              <a:t>Rule 9040.70</a:t>
            </a:r>
          </a:p>
          <a:p>
            <a:r>
              <a:rPr lang="en-US" dirty="0" smtClean="0"/>
              <a:t>Page limit on Commission briefs now 20 pages or 5,200 words, whichever is more</a:t>
            </a:r>
          </a:p>
          <a:p>
            <a:r>
              <a:rPr lang="en-US" dirty="0" smtClean="0"/>
              <a:t>In cross-reviews, each reviewing party may file its own statement of exceptions and own response brief</a:t>
            </a:r>
          </a:p>
          <a:p>
            <a:pPr>
              <a:buNone/>
            </a:pPr>
            <a:r>
              <a:rPr lang="en-US" u="sng" dirty="0" smtClean="0"/>
              <a:t>Rule 9060.20</a:t>
            </a:r>
          </a:p>
          <a:p>
            <a:r>
              <a:rPr lang="en-US" dirty="0" smtClean="0"/>
              <a:t>Following remand from a reviewing court, the moving party must file the remand order with the Commission within 30 days</a:t>
            </a:r>
          </a:p>
          <a:p>
            <a:pPr>
              <a:buNone/>
            </a:pPr>
            <a:r>
              <a:rPr lang="en-US" u="sng" dirty="0" smtClean="0"/>
              <a:t>Rule 9070.10(c)(3)</a:t>
            </a:r>
          </a:p>
          <a:p>
            <a:r>
              <a:rPr lang="en-US" dirty="0" smtClean="0"/>
              <a:t>Downstate settlement contracts may be brought before any arbitrator assigned to that venue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Electronic Filing</a:t>
            </a:r>
            <a:br>
              <a:rPr lang="en-US" dirty="0" smtClean="0"/>
            </a:br>
            <a:r>
              <a:rPr lang="en-US" sz="2000" dirty="0" smtClean="0"/>
              <a:t>Part 9015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Pursuant to Section 13 of the Act, the Chairman will set forth administrative guidelines for the implementation of a system by which all heretofore filed documents may be formatted and filed electronically.</a:t>
            </a:r>
            <a:r>
              <a:rPr lang="en-US" dirty="0"/>
              <a:t> The Chairman shall set forth administrative procedures by </a:t>
            </a:r>
            <a:r>
              <a:rPr lang="en-US" dirty="0" smtClean="0"/>
              <a:t>which pro </a:t>
            </a:r>
            <a:r>
              <a:rPr lang="en-US" dirty="0"/>
              <a:t>se </a:t>
            </a:r>
            <a:r>
              <a:rPr lang="en-US" dirty="0" smtClean="0"/>
              <a:t>non-attorney </a:t>
            </a:r>
            <a:r>
              <a:rPr lang="en-US" dirty="0"/>
              <a:t>litigants may gain access to and file documents using </a:t>
            </a:r>
            <a:r>
              <a:rPr lang="en-US" dirty="0" smtClean="0"/>
              <a:t>the electronic </a:t>
            </a:r>
            <a:r>
              <a:rPr lang="en-US" dirty="0"/>
              <a:t>filing system</a:t>
            </a:r>
            <a:r>
              <a:rPr lang="en-US" dirty="0" smtClean="0"/>
              <a:t>.</a:t>
            </a:r>
          </a:p>
          <a:p>
            <a:r>
              <a:rPr lang="en-US" dirty="0" smtClean="0"/>
              <a:t>All users will have to register with the Commission.</a:t>
            </a:r>
          </a:p>
          <a:p>
            <a:r>
              <a:rPr lang="en-US" dirty="0" smtClean="0"/>
              <a:t>9015.20 establishes the format with which electronically filed documents must comply.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Filing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document shall be considered timely e-filed at any time before midnight on or before the date on which the document is due.  A document filed at/or after midnight or on a day that it not a Commission business day shall be considered filed the next Commission business day</a:t>
            </a:r>
          </a:p>
          <a:p>
            <a:r>
              <a:rPr lang="en-US" dirty="0" smtClean="0"/>
              <a:t>Proposed decisions – sent to </a:t>
            </a:r>
            <a:r>
              <a:rPr lang="en-US" dirty="0" err="1" smtClean="0"/>
              <a:t>Arb</a:t>
            </a:r>
            <a:r>
              <a:rPr lang="en-US" dirty="0" smtClean="0"/>
              <a:t>. in word format, but the proof of service must be e-filed.</a:t>
            </a:r>
          </a:p>
          <a:p>
            <a:r>
              <a:rPr lang="en-US" dirty="0" smtClean="0"/>
              <a:t>Original signed document that has been e-filed must be maintained and preserved by the party filing it, to be presented to the Commission upon request.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Filing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Subscribers to the system consent to receiving all communication from the Commission including notice of hearing, orders, decisions, or any general correspondence via the e-filing system.  The Commission may also issue any Commission documents via e-mail.</a:t>
            </a:r>
          </a:p>
          <a:p>
            <a:r>
              <a:rPr lang="en-US" dirty="0" smtClean="0"/>
              <a:t>If an e-filing attempt fails, the Commission may, upon satisfactory proof, enter an order permitting the documents to be subsequently filed effective the date the filing was first attempted (technical issues, rejection by the Commission,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 of Motions</a:t>
            </a:r>
            <a:br>
              <a:rPr lang="en-US" dirty="0" smtClean="0"/>
            </a:br>
            <a:r>
              <a:rPr lang="en-US" sz="2000" dirty="0" smtClean="0"/>
              <a:t>9020.70(b)(1)(A)</a:t>
            </a:r>
            <a:endParaRPr lang="en-US" dirty="0"/>
          </a:p>
        </p:txBody>
      </p:sp>
      <p:sp>
        <p:nvSpPr>
          <p:cNvPr id="3" name="Content Placeholder 2"/>
          <p:cNvSpPr>
            <a:spLocks noGrp="1"/>
          </p:cNvSpPr>
          <p:nvPr>
            <p:ph idx="1"/>
          </p:nvPr>
        </p:nvSpPr>
        <p:spPr/>
        <p:txBody>
          <a:bodyPr/>
          <a:lstStyle/>
          <a:p>
            <a:r>
              <a:rPr lang="en-US" dirty="0" smtClean="0"/>
              <a:t>Time for service is now 10 business days by mail (formerly 5) and 5 business days by hand (formerly 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Consolidation</a:t>
            </a:r>
            <a:br>
              <a:rPr lang="en-US" dirty="0" smtClean="0"/>
            </a:br>
            <a:r>
              <a:rPr lang="en-US" sz="2000" dirty="0" smtClean="0"/>
              <a:t>9030.10(d)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d) In the event a Petitioner has an Application for Adjustment of Claim pending </a:t>
            </a:r>
            <a:r>
              <a:rPr lang="en-US" dirty="0" smtClean="0"/>
              <a:t>and files </a:t>
            </a:r>
            <a:r>
              <a:rPr lang="en-US" dirty="0"/>
              <a:t>one or more Applications for Adjustment of Claim against the </a:t>
            </a:r>
            <a:r>
              <a:rPr lang="en-US" dirty="0" smtClean="0"/>
              <a:t>same Respondent</a:t>
            </a:r>
            <a:r>
              <a:rPr lang="en-US" dirty="0"/>
              <a:t>, or against different Respondents alleging accidental injuries to </a:t>
            </a:r>
            <a:r>
              <a:rPr lang="en-US" dirty="0" smtClean="0"/>
              <a:t>the same </a:t>
            </a:r>
            <a:r>
              <a:rPr lang="en-US" dirty="0"/>
              <a:t>part of the body</a:t>
            </a:r>
            <a:r>
              <a:rPr lang="en-US" b="1" u="sng" dirty="0"/>
              <a:t>,</a:t>
            </a:r>
            <a:r>
              <a:rPr lang="en-US" dirty="0"/>
              <a:t> subsequent cases shall</a:t>
            </a:r>
            <a:r>
              <a:rPr lang="en-US" b="1" u="sng" dirty="0"/>
              <a:t>,</a:t>
            </a:r>
            <a:r>
              <a:rPr lang="en-US" dirty="0"/>
              <a:t> on motion of any party</a:t>
            </a:r>
            <a:r>
              <a:rPr lang="en-US" b="1" u="sng" dirty="0"/>
              <a:t>,</a:t>
            </a:r>
            <a:r>
              <a:rPr lang="en-US" dirty="0"/>
              <a:t> be </a:t>
            </a:r>
            <a:r>
              <a:rPr lang="en-US" dirty="0" smtClean="0"/>
              <a:t>assigned to </a:t>
            </a:r>
            <a:r>
              <a:rPr lang="en-US" dirty="0"/>
              <a:t>the </a:t>
            </a:r>
            <a:r>
              <a:rPr lang="en-US" b="1" u="sng" dirty="0"/>
              <a:t>Arbitrator of the </a:t>
            </a:r>
            <a:r>
              <a:rPr lang="en-US" dirty="0"/>
              <a:t>case filed first</a:t>
            </a:r>
            <a:r>
              <a:rPr lang="en-US" b="1" u="sng" dirty="0"/>
              <a:t>, unless there is a showing of good cause </a:t>
            </a:r>
            <a:r>
              <a:rPr lang="en-US" b="1" u="sng" dirty="0" smtClean="0"/>
              <a:t>by the </a:t>
            </a:r>
            <a:r>
              <a:rPr lang="en-US" b="1" u="sng" dirty="0"/>
              <a:t>objecting party</a:t>
            </a:r>
            <a:r>
              <a:rPr lang="en-US" dirty="0"/>
              <a:t>. </a:t>
            </a:r>
            <a:r>
              <a:rPr lang="en-US" strike="sngStrike" dirty="0"/>
              <a:t>If a case is dismissed or otherwise closed and the </a:t>
            </a:r>
            <a:r>
              <a:rPr lang="en-US" strike="sngStrike" dirty="0" smtClean="0"/>
              <a:t>Petitioner files </a:t>
            </a:r>
            <a:r>
              <a:rPr lang="en-US" strike="sngStrike" dirty="0"/>
              <a:t>an Application for Adjustment of Claim relating to the same accident, </a:t>
            </a:r>
            <a:r>
              <a:rPr lang="en-US" strike="sngStrike" dirty="0" smtClean="0"/>
              <a:t>the case </a:t>
            </a:r>
            <a:r>
              <a:rPr lang="en-US" strike="sngStrike" dirty="0"/>
              <a:t>will be assigned to the Arbitrator assigned to the first case filed </a:t>
            </a:r>
            <a:r>
              <a:rPr lang="en-US" strike="sngStrike" dirty="0" smtClean="0"/>
              <a:t>involving that </a:t>
            </a:r>
            <a:r>
              <a:rPr lang="en-US" strike="sngStrike" dirty="0"/>
              <a:t>accident</a:t>
            </a:r>
            <a:r>
              <a:rPr lang="en-US" strike="sngStrike" dirty="0" smtClean="0"/>
              <a:t>.</a:t>
            </a:r>
            <a:r>
              <a:rPr lang="en-US" dirty="0" smtClean="0"/>
              <a:t> </a:t>
            </a:r>
          </a:p>
          <a:p>
            <a:pPr>
              <a:buNone/>
            </a:pPr>
            <a:endParaRPr lang="en-US" dirty="0"/>
          </a:p>
          <a:p>
            <a:pPr>
              <a:buNone/>
            </a:pPr>
            <a:r>
              <a:rPr lang="en-US" dirty="0" smtClean="0"/>
              <a:t>(</a:t>
            </a:r>
            <a:r>
              <a:rPr lang="en-US" i="1" dirty="0" smtClean="0"/>
              <a:t>Note: stricken portion simply moved to 9030.10(f)</a:t>
            </a:r>
            <a:r>
              <a:rPr lang="en-US" dirty="0" smtClean="0"/>
              <a:t>)</a:t>
            </a:r>
            <a:endParaRPr lang="en-US" i="1" strike="sngStrik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Setting a Case for Hearing</a:t>
            </a:r>
            <a:br>
              <a:rPr lang="en-US" dirty="0" smtClean="0"/>
            </a:br>
            <a:r>
              <a:rPr lang="en-US" sz="2000" dirty="0" smtClean="0"/>
              <a:t>9030.20</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lphaLcParenR"/>
            </a:pPr>
            <a:r>
              <a:rPr lang="en-US" dirty="0" smtClean="0"/>
              <a:t>A </a:t>
            </a:r>
            <a:r>
              <a:rPr lang="en-US" dirty="0"/>
              <a:t>written request for a date certain for trial may be made </a:t>
            </a:r>
            <a:r>
              <a:rPr lang="en-US" b="1" u="sng" dirty="0"/>
              <a:t>by any party </a:t>
            </a:r>
            <a:r>
              <a:rPr lang="en-US" dirty="0"/>
              <a:t>at </a:t>
            </a:r>
            <a:r>
              <a:rPr lang="en-US" dirty="0" smtClean="0"/>
              <a:t>the monthly </a:t>
            </a:r>
            <a:r>
              <a:rPr lang="en-US" dirty="0"/>
              <a:t>status call on </a:t>
            </a:r>
            <a:r>
              <a:rPr lang="en-US" b="1" u="sng" dirty="0" smtClean="0"/>
              <a:t>that </a:t>
            </a:r>
            <a:r>
              <a:rPr lang="en-US" strike="sngStrike" dirty="0" smtClean="0"/>
              <a:t>which</a:t>
            </a:r>
            <a:r>
              <a:rPr lang="en-US" dirty="0" smtClean="0"/>
              <a:t> </a:t>
            </a:r>
            <a:r>
              <a:rPr lang="en-US" dirty="0"/>
              <a:t>the case appears. A request for a trial date in a </a:t>
            </a:r>
            <a:r>
              <a:rPr lang="en-US" dirty="0" smtClean="0"/>
              <a:t>case that which </a:t>
            </a:r>
            <a:r>
              <a:rPr lang="en-US" dirty="0"/>
              <a:t>does not appear on the monthly status call may only be made </a:t>
            </a:r>
            <a:r>
              <a:rPr lang="en-US" dirty="0" smtClean="0"/>
              <a:t>in accordance </a:t>
            </a:r>
            <a:r>
              <a:rPr lang="en-US" dirty="0"/>
              <a:t>with 50 Ill. Adm. Code 9020.60(b)(2)(B).</a:t>
            </a:r>
          </a:p>
          <a:p>
            <a:pPr>
              <a:buNone/>
            </a:pPr>
            <a:r>
              <a:rPr lang="en-US" dirty="0"/>
              <a:t>b) </a:t>
            </a:r>
            <a:r>
              <a:rPr lang="en-US" dirty="0" smtClean="0"/>
              <a:t> If </a:t>
            </a:r>
            <a:r>
              <a:rPr lang="en-US" dirty="0"/>
              <a:t>the parties, by agreement, request a trial date, the Arbitrator </a:t>
            </a:r>
            <a:r>
              <a:rPr lang="en-US" b="1" u="sng" dirty="0" smtClean="0"/>
              <a:t>shall</a:t>
            </a:r>
            <a:r>
              <a:rPr lang="en-US" dirty="0" smtClean="0"/>
              <a:t> </a:t>
            </a:r>
            <a:r>
              <a:rPr lang="en-US" strike="sngStrike" dirty="0" smtClean="0"/>
              <a:t>will</a:t>
            </a:r>
            <a:r>
              <a:rPr lang="en-US" dirty="0" smtClean="0"/>
              <a:t> </a:t>
            </a:r>
            <a:r>
              <a:rPr lang="en-US" dirty="0"/>
              <a:t>assign </a:t>
            </a:r>
            <a:r>
              <a:rPr lang="en-US" dirty="0" smtClean="0"/>
              <a:t>a specific </a:t>
            </a:r>
            <a:r>
              <a:rPr lang="en-US" dirty="0"/>
              <a:t>date and time for trial. A pre-trial conference may be held by </a:t>
            </a:r>
            <a:r>
              <a:rPr lang="en-US" dirty="0" smtClean="0"/>
              <a:t>the Arbitrator</a:t>
            </a:r>
            <a:r>
              <a:rPr lang="en-US" dirty="0"/>
              <a:t>. Either party may request a pre-trial conference prior to the start </a:t>
            </a:r>
            <a:r>
              <a:rPr lang="en-US" dirty="0" smtClean="0"/>
              <a:t>of trial.</a:t>
            </a:r>
          </a:p>
          <a:p>
            <a:r>
              <a:rPr lang="en-US" dirty="0" smtClean="0"/>
              <a:t>Restrictions on Respondents filing (6 months no evidence of medical care or voc rehab, 6 months no entitlement to TTD) have been eliminated</a:t>
            </a:r>
          </a:p>
          <a:p>
            <a:pPr>
              <a:buNone/>
            </a:pPr>
            <a:r>
              <a:rPr lang="en-US" dirty="0" smtClean="0"/>
              <a:t>g)  Bifurcated hearings “should” be concluded within 3 months after the first hearing date, absent good cause shown, rather than “must” be completed within that timeframe.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 of Reviews</a:t>
            </a:r>
            <a:br>
              <a:rPr lang="en-US" dirty="0" smtClean="0"/>
            </a:br>
            <a:r>
              <a:rPr lang="en-US" sz="2000" dirty="0" smtClean="0"/>
              <a:t>9040.20(b)</a:t>
            </a:r>
            <a:endParaRPr lang="en-US" dirty="0"/>
          </a:p>
        </p:txBody>
      </p:sp>
      <p:sp>
        <p:nvSpPr>
          <p:cNvPr id="3" name="Content Placeholder 2"/>
          <p:cNvSpPr>
            <a:spLocks noGrp="1"/>
          </p:cNvSpPr>
          <p:nvPr>
            <p:ph idx="1"/>
          </p:nvPr>
        </p:nvSpPr>
        <p:spPr/>
        <p:txBody>
          <a:bodyPr/>
          <a:lstStyle/>
          <a:p>
            <a:r>
              <a:rPr lang="en-US" dirty="0" smtClean="0"/>
              <a:t>Reviews are to be randomly assigned to Commissioners</a:t>
            </a:r>
          </a:p>
          <a:p>
            <a:r>
              <a:rPr lang="en-US" dirty="0" smtClean="0"/>
              <a:t>Post-arbitration petitions under Section 7(a), 8(a) and 19(h) of the Act shall be assigned to the original hearing Commissioner or the Commissioner assigned to the particular territory where the original hearing was held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Settlement Contracts</a:t>
            </a:r>
            <a:br>
              <a:rPr lang="en-US" dirty="0" smtClean="0"/>
            </a:br>
            <a:r>
              <a:rPr lang="en-US" sz="2000" dirty="0" smtClean="0"/>
              <a:t>9070.40</a:t>
            </a:r>
            <a:endParaRPr lang="en-US" dirty="0"/>
          </a:p>
        </p:txBody>
      </p:sp>
      <p:sp>
        <p:nvSpPr>
          <p:cNvPr id="3" name="Content Placeholder 2"/>
          <p:cNvSpPr>
            <a:spLocks noGrp="1"/>
          </p:cNvSpPr>
          <p:nvPr>
            <p:ph idx="1"/>
          </p:nvPr>
        </p:nvSpPr>
        <p:spPr/>
        <p:txBody>
          <a:bodyPr>
            <a:normAutofit/>
          </a:bodyPr>
          <a:lstStyle/>
          <a:p>
            <a:pPr>
              <a:buNone/>
            </a:pPr>
            <a:r>
              <a:rPr lang="en-US" b="1" u="sng" dirty="0"/>
              <a:t>e) Parties may reserve the right to amend an approved Settlement Contract </a:t>
            </a:r>
            <a:r>
              <a:rPr lang="en-US" b="1" u="sng" dirty="0" smtClean="0"/>
              <a:t>by stipulation </a:t>
            </a:r>
            <a:r>
              <a:rPr lang="en-US" b="1" u="sng" dirty="0"/>
              <a:t>and Order of a Commissioner to conform with regulatory </a:t>
            </a:r>
            <a:r>
              <a:rPr lang="en-US" b="1" u="sng" dirty="0" smtClean="0"/>
              <a:t>requirements including</a:t>
            </a:r>
            <a:r>
              <a:rPr lang="en-US" b="1" u="sng" dirty="0"/>
              <a:t>, but not limited to, those of Social Security and Medicare. In no </a:t>
            </a:r>
            <a:r>
              <a:rPr lang="en-US" b="1" u="sng" dirty="0" smtClean="0"/>
              <a:t>event may </a:t>
            </a:r>
            <a:r>
              <a:rPr lang="en-US" b="1" u="sng" dirty="0"/>
              <a:t>those amendments abridge the substantive rights of the parties as listed in </a:t>
            </a:r>
            <a:r>
              <a:rPr lang="en-US" b="1" u="sng" dirty="0" smtClean="0"/>
              <a:t>the previously </a:t>
            </a:r>
            <a:r>
              <a:rPr lang="en-US" b="1" u="sng" dirty="0"/>
              <a:t>approved Settlement Contract.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962</Words>
  <Application>Microsoft Office PowerPoint</Application>
  <PresentationFormat>On-screen Show (4:3)</PresentationFormat>
  <Paragraphs>43</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Proposed Commission Rules Changes  WCLA 10/20/16</vt:lpstr>
      <vt:lpstr>Electronic Filing Part 9015</vt:lpstr>
      <vt:lpstr>Electronic Filing Cont’d</vt:lpstr>
      <vt:lpstr>Electronic Filing Cont’d</vt:lpstr>
      <vt:lpstr>Service of Motions 9020.70(b)(1)(A)</vt:lpstr>
      <vt:lpstr>Consolidation 9030.10(d)</vt:lpstr>
      <vt:lpstr>Setting a Case for Hearing 9030.20</vt:lpstr>
      <vt:lpstr>Assignment of Reviews 9040.20(b)</vt:lpstr>
      <vt:lpstr>Settlement Contracts 9070.40</vt:lpstr>
      <vt:lpstr>9110.10(a)</vt:lpstr>
      <vt:lpstr>Practice Tips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Commission Rule Changes</dc:title>
  <dc:creator>Tyler Berberich</dc:creator>
  <cp:lastModifiedBy>David B. Menchetti</cp:lastModifiedBy>
  <cp:revision>9</cp:revision>
  <cp:lastPrinted>2016-10-19T16:38:49Z</cp:lastPrinted>
  <dcterms:created xsi:type="dcterms:W3CDTF">2016-10-18T01:15:32Z</dcterms:created>
  <dcterms:modified xsi:type="dcterms:W3CDTF">2016-10-19T16:39:09Z</dcterms:modified>
</cp:coreProperties>
</file>