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1B3DF-0D09-4754-89D4-07E5D7A46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29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C2A89C-6E81-4D6C-90C3-77A57258B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3195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2A89C-6E81-4D6C-90C3-77A57258B23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3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3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5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1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5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6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2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2928-9A75-4E98-A6C6-8685F6245797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8EBD-AAB3-4459-8462-9E41FDF4F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Tolbert v. Prairie Central Cooperative</a:t>
            </a:r>
            <a:br>
              <a:rPr lang="en-US" dirty="0" smtClean="0"/>
            </a:br>
            <a:r>
              <a:rPr lang="en-US" dirty="0" smtClean="0"/>
              <a:t>10WC043745; 12IWCC0401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The Commission finds that Petitioner failed to prove exposure to bird feces or whatever causes </a:t>
            </a:r>
            <a:r>
              <a:rPr lang="en-US" sz="2200" dirty="0" err="1" smtClean="0"/>
              <a:t>histoplasmosis</a:t>
            </a:r>
            <a:r>
              <a:rPr lang="en-US" sz="2200" dirty="0" smtClean="0"/>
              <a:t>. The Commission affirms all else. IT IS THEREFORE ORDERED BY THE COMMISSION that the Decision of the Arbitrator filed May 24, 2011 is hereby affirmed and adopted.</a:t>
            </a:r>
          </a:p>
          <a:p>
            <a:r>
              <a:rPr lang="en-US" sz="2200" dirty="0" smtClean="0"/>
              <a:t>Petitioner was no longer an employee of respondent on October 4, 2010, the date of accident listed on the Application for Adjustment of Claim. </a:t>
            </a:r>
          </a:p>
          <a:p>
            <a:r>
              <a:rPr lang="en-US" sz="2200" dirty="0" smtClean="0"/>
              <a:t>Voluntary Leave Questionnaire, …Mark told us that he had personal health issues that needed to be taken care of. </a:t>
            </a:r>
          </a:p>
          <a:p>
            <a:r>
              <a:rPr lang="en-US" sz="2200" dirty="0"/>
              <a:t>At no time during that conversation did petitioner relate to Mr. </a:t>
            </a:r>
            <a:r>
              <a:rPr lang="en-US" sz="2200" dirty="0" err="1"/>
              <a:t>Heil</a:t>
            </a:r>
            <a:r>
              <a:rPr lang="en-US" sz="2200" dirty="0"/>
              <a:t> that his medical condition had anything to do with his work for respondent. Mr. </a:t>
            </a:r>
            <a:r>
              <a:rPr lang="en-US" sz="2200" dirty="0" err="1"/>
              <a:t>Heil</a:t>
            </a:r>
            <a:r>
              <a:rPr lang="en-US" sz="2200" dirty="0"/>
              <a:t> also testified that his first notice that petitioner was claiming a work related medical condition was upon receipt of a letter from petitioner's attorney on November 9, 2010. </a:t>
            </a:r>
            <a:endParaRPr lang="en-US" sz="2200" dirty="0" smtClean="0"/>
          </a:p>
          <a:p>
            <a:r>
              <a:rPr lang="en-US" sz="2200" dirty="0"/>
              <a:t>Petitioner's last day of actual work for respondent was August 31, 2010. </a:t>
            </a:r>
            <a:r>
              <a:rPr lang="en-US" sz="2200" dirty="0" smtClean="0"/>
              <a:t>Respondent </a:t>
            </a:r>
            <a:r>
              <a:rPr lang="en-US" sz="2200" dirty="0"/>
              <a:t>was required to be notified of a work injury at least by October 15, 2010; therefore, I find that notice to respondent was not received until November 9, 2010, beyond the 45-day requirement under Section 6(c) of the Act.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5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Tolbert v. IWCC</a:t>
            </a:r>
            <a:br>
              <a:rPr lang="en-US" dirty="0" smtClean="0"/>
            </a:br>
            <a:r>
              <a:rPr lang="en-US" dirty="0" smtClean="0"/>
              <a:t>2014 IL App (4th) 130523 WC, filed 6-5-14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¶ 33 The claimant appealed the Commission's decision to the circuit court, and </a:t>
            </a:r>
            <a:r>
              <a:rPr lang="en-US" dirty="0" smtClean="0"/>
              <a:t>the circuit </a:t>
            </a:r>
            <a:r>
              <a:rPr lang="en-US" dirty="0"/>
              <a:t>court entered a judgment confirming the Commission's decision, finding that </a:t>
            </a:r>
            <a:r>
              <a:rPr lang="en-US" dirty="0" smtClean="0"/>
              <a:t>it "was </a:t>
            </a:r>
            <a:r>
              <a:rPr lang="en-US" dirty="0"/>
              <a:t>not against the manifest weight of the evidence as to the issues of </a:t>
            </a:r>
            <a:r>
              <a:rPr lang="en-US" dirty="0" smtClean="0"/>
              <a:t>causal connection</a:t>
            </a:r>
            <a:r>
              <a:rPr lang="en-US" dirty="0"/>
              <a:t>, date of accident, employer-employee relationship, course of </a:t>
            </a:r>
            <a:r>
              <a:rPr lang="en-US" dirty="0" smtClean="0"/>
              <a:t>employment, and </a:t>
            </a:r>
            <a:r>
              <a:rPr lang="en-US" dirty="0"/>
              <a:t>notice</a:t>
            </a:r>
            <a:r>
              <a:rPr lang="en-US" dirty="0" smtClean="0"/>
              <a:t>.“</a:t>
            </a:r>
          </a:p>
          <a:p>
            <a:r>
              <a:rPr lang="en-US" dirty="0"/>
              <a:t>¶ </a:t>
            </a:r>
            <a:r>
              <a:rPr lang="en-US" dirty="0" smtClean="0"/>
              <a:t>94 For </a:t>
            </a:r>
            <a:r>
              <a:rPr lang="en-US" dirty="0"/>
              <a:t>the foregoing reasons, we reverse the circuit court's judgment that </a:t>
            </a:r>
            <a:r>
              <a:rPr lang="en-US" dirty="0" smtClean="0"/>
              <a:t>confirmed the </a:t>
            </a:r>
            <a:r>
              <a:rPr lang="en-US" dirty="0"/>
              <a:t>Commission's decision, reverse the Commission's decision denying the </a:t>
            </a:r>
            <a:r>
              <a:rPr lang="en-US" dirty="0" smtClean="0"/>
              <a:t>claimant's claim</a:t>
            </a:r>
            <a:r>
              <a:rPr lang="en-US" dirty="0"/>
              <a:t>, and remand to the Commission for a determination of the claimant's request </a:t>
            </a:r>
            <a:r>
              <a:rPr lang="en-US" dirty="0" smtClean="0"/>
              <a:t>for TTD</a:t>
            </a:r>
            <a:r>
              <a:rPr lang="en-US" dirty="0"/>
              <a:t>, medical, and prospective medical benefits</a:t>
            </a:r>
            <a:r>
              <a:rPr lang="en-US" dirty="0" smtClean="0"/>
              <a:t>.¶ </a:t>
            </a:r>
            <a:r>
              <a:rPr lang="en-US" dirty="0"/>
              <a:t>95 Reversed; cause remanded to the Commission.</a:t>
            </a:r>
          </a:p>
        </p:txBody>
      </p:sp>
    </p:spTree>
    <p:extLst>
      <p:ext uri="{BB962C8B-B14F-4D97-AF65-F5344CB8AC3E}">
        <p14:creationId xmlns:p14="http://schemas.microsoft.com/office/powerpoint/2010/main" val="95698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Tolbert v. IWCC</a:t>
            </a:r>
            <a:br>
              <a:rPr lang="en-US" dirty="0"/>
            </a:br>
            <a:r>
              <a:rPr lang="en-US" dirty="0"/>
              <a:t>2014 IL App (4th) 130523 WC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¶ 66 Section 6(c) of the Act requires the claimant to give notice of the accident "to </a:t>
            </a:r>
            <a:r>
              <a:rPr lang="en-US" sz="2000" dirty="0" smtClean="0"/>
              <a:t>the employer </a:t>
            </a:r>
            <a:r>
              <a:rPr lang="en-US" sz="2000" dirty="0"/>
              <a:t>as soon as practicable, but not later than 45 days after the accident." 820 </a:t>
            </a:r>
            <a:r>
              <a:rPr lang="en-US" sz="2000" dirty="0" smtClean="0"/>
              <a:t>ILCS305/6(c). Section </a:t>
            </a:r>
            <a:r>
              <a:rPr lang="en-US" sz="2000" dirty="0"/>
              <a:t>6(c) further provides that "[n]o defect or inaccuracy </a:t>
            </a:r>
            <a:r>
              <a:rPr lang="en-US" sz="2000" dirty="0" smtClean="0"/>
              <a:t>of such </a:t>
            </a:r>
            <a:r>
              <a:rPr lang="en-US" sz="2000" dirty="0"/>
              <a:t>notice shall be a bar to the maintenance of proceedings on arbitration or </a:t>
            </a:r>
            <a:r>
              <a:rPr lang="en-US" sz="2000" dirty="0" smtClean="0"/>
              <a:t>otherwise by </a:t>
            </a:r>
            <a:r>
              <a:rPr lang="en-US" sz="2000" dirty="0"/>
              <a:t>the employee unless the employer proves that he is unduly prejudiced in </a:t>
            </a:r>
            <a:r>
              <a:rPr lang="en-US" sz="2000" dirty="0" smtClean="0"/>
              <a:t>such proceedings </a:t>
            </a:r>
            <a:r>
              <a:rPr lang="en-US" sz="2000" dirty="0"/>
              <a:t>by such defect or inaccuracy." </a:t>
            </a:r>
            <a:r>
              <a:rPr lang="en-US" sz="2000" i="1" dirty="0"/>
              <a:t>Id</a:t>
            </a:r>
            <a:r>
              <a:rPr lang="en-US" sz="2000" i="1" dirty="0" smtClean="0"/>
              <a:t>.</a:t>
            </a:r>
          </a:p>
          <a:p>
            <a:r>
              <a:rPr lang="en-US" sz="2000" dirty="0"/>
              <a:t>The Commission found that </a:t>
            </a:r>
            <a:r>
              <a:rPr lang="en-US" sz="2000" dirty="0" smtClean="0"/>
              <a:t>the claimant's </a:t>
            </a:r>
            <a:r>
              <a:rPr lang="en-US" sz="2000" dirty="0"/>
              <a:t>last day of work for the employer was August 31, 2010. Therefore, </a:t>
            </a:r>
            <a:r>
              <a:rPr lang="en-US" sz="2000" dirty="0" smtClean="0"/>
              <a:t>the arbitrator </a:t>
            </a:r>
            <a:r>
              <a:rPr lang="en-US" sz="2000" dirty="0"/>
              <a:t>found, the claimant was required to give the employer notice of a work injury </a:t>
            </a:r>
            <a:r>
              <a:rPr lang="en-US" sz="2000" dirty="0" smtClean="0"/>
              <a:t>at least </a:t>
            </a:r>
            <a:r>
              <a:rPr lang="en-US" sz="2000" dirty="0"/>
              <a:t>by October 15, 2010. It found that the claimant did not give notice until </a:t>
            </a:r>
            <a:r>
              <a:rPr lang="en-US" sz="2000" dirty="0" smtClean="0"/>
              <a:t>November9</a:t>
            </a:r>
            <a:r>
              <a:rPr lang="en-US" sz="2000" dirty="0"/>
              <a:t>, 2010, when the employer received a letter from the claimant's attorney beyond the </a:t>
            </a:r>
            <a:r>
              <a:rPr lang="en-US" sz="2000" dirty="0" smtClean="0"/>
              <a:t>45-day </a:t>
            </a:r>
            <a:r>
              <a:rPr lang="en-US" sz="2000" dirty="0"/>
              <a:t>requirement of section 6(c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Whether the claimant gave timely notice required by section 6(c) of the Act is </a:t>
            </a:r>
            <a:r>
              <a:rPr lang="en-US" sz="2000" dirty="0" smtClean="0"/>
              <a:t>a finding </a:t>
            </a:r>
            <a:r>
              <a:rPr lang="en-US" sz="2000" dirty="0"/>
              <a:t>to be made by the Commission which will not be disturbed on appeal unless it </a:t>
            </a:r>
            <a:r>
              <a:rPr lang="en-US" sz="2000" dirty="0" smtClean="0"/>
              <a:t>is against </a:t>
            </a:r>
            <a:r>
              <a:rPr lang="en-US" sz="2000" dirty="0"/>
              <a:t>the manifest weight of the evidence.</a:t>
            </a:r>
          </a:p>
        </p:txBody>
      </p:sp>
    </p:spTree>
    <p:extLst>
      <p:ext uri="{BB962C8B-B14F-4D97-AF65-F5344CB8AC3E}">
        <p14:creationId xmlns:p14="http://schemas.microsoft.com/office/powerpoint/2010/main" val="126532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Tolbert v. IWCC</a:t>
            </a:r>
            <a:br>
              <a:rPr lang="en-US" dirty="0"/>
            </a:br>
            <a:r>
              <a:rPr lang="en-US" dirty="0"/>
              <a:t>2014 IL App (4th) 130523 WC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The purpose of the </a:t>
            </a:r>
            <a:r>
              <a:rPr lang="en-US" sz="2000" dirty="0" smtClean="0"/>
              <a:t>notice requirement </a:t>
            </a:r>
            <a:r>
              <a:rPr lang="en-US" sz="2000" dirty="0"/>
              <a:t>is "both to protect the employer against fraudulent claims by giving him </a:t>
            </a:r>
            <a:r>
              <a:rPr lang="en-US" sz="2000" dirty="0" smtClean="0"/>
              <a:t>an opportunity </a:t>
            </a:r>
            <a:r>
              <a:rPr lang="en-US" sz="2000" dirty="0"/>
              <a:t>to investigate promptly and ascertain the facts of the alleged accident and </a:t>
            </a:r>
            <a:r>
              <a:rPr lang="en-US" sz="2000" dirty="0" smtClean="0"/>
              <a:t>to allow </a:t>
            </a:r>
            <a:r>
              <a:rPr lang="en-US" sz="2000" dirty="0"/>
              <a:t>him to minimize his liability by affording the injured employee immediate </a:t>
            </a:r>
            <a:r>
              <a:rPr lang="en-US" sz="2000" dirty="0" smtClean="0"/>
              <a:t>medical treatment</a:t>
            </a:r>
            <a:r>
              <a:rPr lang="en-US" sz="2000" dirty="0"/>
              <a:t>." </a:t>
            </a:r>
            <a:r>
              <a:rPr lang="en-US" sz="2000" dirty="0" smtClean="0"/>
              <a:t>(citation) The </a:t>
            </a:r>
            <a:r>
              <a:rPr lang="en-US" sz="2000" dirty="0"/>
              <a:t>notice is jurisdictional, and the failure of the claimant to </a:t>
            </a:r>
            <a:r>
              <a:rPr lang="en-US" sz="2000" dirty="0" smtClean="0"/>
              <a:t>give notice </a:t>
            </a:r>
            <a:r>
              <a:rPr lang="en-US" sz="2000" dirty="0"/>
              <a:t>will bar his claim. </a:t>
            </a:r>
            <a:r>
              <a:rPr lang="en-US" sz="2000" dirty="0" smtClean="0"/>
              <a:t>(citation). However</a:t>
            </a:r>
            <a:r>
              <a:rPr lang="en-US" sz="2000" dirty="0"/>
              <a:t>, a claim is only barred if </a:t>
            </a:r>
            <a:r>
              <a:rPr lang="en-US" sz="2000" i="1" dirty="0"/>
              <a:t>no </a:t>
            </a:r>
            <a:r>
              <a:rPr lang="en-US" sz="2000" dirty="0" smtClean="0"/>
              <a:t>notice whatsoever </a:t>
            </a:r>
            <a:r>
              <a:rPr lang="en-US" sz="2000" dirty="0"/>
              <a:t>has been given. </a:t>
            </a:r>
            <a:r>
              <a:rPr lang="en-US" sz="2000" dirty="0" smtClean="0"/>
              <a:t>(citation).</a:t>
            </a:r>
            <a:r>
              <a:rPr lang="en-US" sz="2000" dirty="0"/>
              <a:t> "If some notice has been given, but </a:t>
            </a:r>
            <a:r>
              <a:rPr lang="en-US" sz="2000" dirty="0" smtClean="0"/>
              <a:t>the notice </a:t>
            </a:r>
            <a:r>
              <a:rPr lang="en-US" sz="2000" dirty="0"/>
              <a:t>is defective or inaccurate, then the employer must show that he has been </a:t>
            </a:r>
            <a:r>
              <a:rPr lang="en-US" sz="2000" dirty="0" smtClean="0"/>
              <a:t>unduly prejudiced.“</a:t>
            </a:r>
          </a:p>
          <a:p>
            <a:r>
              <a:rPr lang="en-US" sz="2000" dirty="0"/>
              <a:t>¶ 68 In the present case, we believe that the Commission's finding that the </a:t>
            </a:r>
            <a:r>
              <a:rPr lang="en-US" sz="2000" dirty="0" smtClean="0"/>
              <a:t>claimant failed </a:t>
            </a:r>
            <a:r>
              <a:rPr lang="en-US" sz="2000" dirty="0"/>
              <a:t>to give any notice is against the manifest weight of the evidence. The facts of </a:t>
            </a:r>
            <a:r>
              <a:rPr lang="en-US" sz="2000" dirty="0" smtClean="0"/>
              <a:t>this case </a:t>
            </a:r>
            <a:r>
              <a:rPr lang="en-US" sz="2000" dirty="0"/>
              <a:t>do not present a situation in which the claimant failed to give </a:t>
            </a:r>
            <a:r>
              <a:rPr lang="en-US" sz="2000" i="1" dirty="0"/>
              <a:t>any </a:t>
            </a:r>
            <a:r>
              <a:rPr lang="en-US" sz="2000" dirty="0"/>
              <a:t>notice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Instead, the </a:t>
            </a:r>
            <a:r>
              <a:rPr lang="en-US" sz="2000" dirty="0"/>
              <a:t>claimant gave notice as complete as he was capable of giving as to the cause of </a:t>
            </a:r>
            <a:r>
              <a:rPr lang="en-US" sz="2000" dirty="0" smtClean="0"/>
              <a:t>his conditions </a:t>
            </a:r>
            <a:r>
              <a:rPr lang="en-US" sz="2000" dirty="0"/>
              <a:t>of ill-being on September 1, 2010, when he told </a:t>
            </a:r>
            <a:r>
              <a:rPr lang="en-US" sz="2000" dirty="0" err="1"/>
              <a:t>Heil</a:t>
            </a:r>
            <a:r>
              <a:rPr lang="en-US" sz="2000" dirty="0"/>
              <a:t> that he could no </a:t>
            </a:r>
            <a:r>
              <a:rPr lang="en-US" sz="2000" dirty="0" smtClean="0"/>
              <a:t>longer work</a:t>
            </a:r>
            <a:r>
              <a:rPr lang="en-US" sz="2000" dirty="0"/>
              <a:t>. The employer, therefore, must show that it was unduly prejudiced as a result </a:t>
            </a:r>
            <a:r>
              <a:rPr lang="en-US" sz="2000" dirty="0" smtClean="0"/>
              <a:t>of any </a:t>
            </a:r>
            <a:r>
              <a:rPr lang="en-US" sz="2000" dirty="0"/>
              <a:t>inaccuracy of the notice. Without such a showing, section 6(c) cannot serve </a:t>
            </a:r>
            <a:r>
              <a:rPr lang="en-US" sz="2000"/>
              <a:t>as </a:t>
            </a:r>
            <a:r>
              <a:rPr lang="en-US" sz="2000" smtClean="0"/>
              <a:t>a basis </a:t>
            </a:r>
            <a:r>
              <a:rPr lang="en-US" sz="2000" dirty="0"/>
              <a:t>for barring the claimant's claim.</a:t>
            </a:r>
          </a:p>
        </p:txBody>
      </p:sp>
    </p:spTree>
    <p:extLst>
      <p:ext uri="{BB962C8B-B14F-4D97-AF65-F5344CB8AC3E}">
        <p14:creationId xmlns:p14="http://schemas.microsoft.com/office/powerpoint/2010/main" val="19911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Tolbert v. IWCC</a:t>
            </a:r>
            <a:br>
              <a:rPr lang="en-US" dirty="0"/>
            </a:br>
            <a:r>
              <a:rPr lang="en-US" dirty="0"/>
              <a:t>2014 IL App (4th) 130523 WC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¶ 72 Accordingly, on September 1, 2010, the claimant gave notice of his conditions </a:t>
            </a:r>
            <a:r>
              <a:rPr lang="en-US" sz="2000" dirty="0" smtClean="0"/>
              <a:t>of ill-being </a:t>
            </a:r>
            <a:r>
              <a:rPr lang="en-US" sz="2000" dirty="0"/>
              <a:t>to </a:t>
            </a:r>
            <a:r>
              <a:rPr lang="en-US" sz="2000" dirty="0" err="1"/>
              <a:t>Heil</a:t>
            </a:r>
            <a:r>
              <a:rPr lang="en-US" sz="2000" dirty="0"/>
              <a:t> to the fullest extent of his ability at that time. The Act requires </a:t>
            </a:r>
            <a:r>
              <a:rPr lang="en-US" sz="2000" dirty="0" smtClean="0"/>
              <a:t>the employee </a:t>
            </a:r>
            <a:r>
              <a:rPr lang="en-US" sz="2000" dirty="0"/>
              <a:t>"to place the employer in possession of the known facts within the </a:t>
            </a:r>
            <a:r>
              <a:rPr lang="en-US" sz="2000" dirty="0" smtClean="0"/>
              <a:t>statutory period</a:t>
            </a:r>
            <a:r>
              <a:rPr lang="en-US" sz="2000" dirty="0"/>
              <a:t>, but that a defect or inaccuracy in the notice is not a bar unless the employer </a:t>
            </a:r>
            <a:r>
              <a:rPr lang="en-US" sz="2000" dirty="0" smtClean="0"/>
              <a:t>is unduly </a:t>
            </a:r>
            <a:r>
              <a:rPr lang="en-US" sz="2000" dirty="0"/>
              <a:t>prejudiced thereby." </a:t>
            </a:r>
            <a:r>
              <a:rPr lang="en-US" sz="2000" dirty="0" smtClean="0"/>
              <a:t>(citation). The </a:t>
            </a:r>
            <a:r>
              <a:rPr lang="en-US" sz="2000" dirty="0"/>
              <a:t>facts found by the </a:t>
            </a:r>
            <a:r>
              <a:rPr lang="en-US" sz="2000" dirty="0" smtClean="0"/>
              <a:t>Commission present </a:t>
            </a:r>
            <a:r>
              <a:rPr lang="en-US" sz="2000" dirty="0"/>
              <a:t>a situation in which the injured employee gave notice of all of the known facts </a:t>
            </a:r>
            <a:r>
              <a:rPr lang="en-US" sz="2000" dirty="0" smtClean="0"/>
              <a:t>to the </a:t>
            </a:r>
            <a:r>
              <a:rPr lang="en-US" sz="2000" dirty="0"/>
              <a:t>employer within the statutory period. Therefore, any defect in the information </a:t>
            </a:r>
            <a:r>
              <a:rPr lang="en-US" sz="2000" dirty="0" smtClean="0"/>
              <a:t>that the </a:t>
            </a:r>
            <a:r>
              <a:rPr lang="en-US" sz="2000" dirty="0"/>
              <a:t>claimant communicated to </a:t>
            </a:r>
            <a:r>
              <a:rPr lang="en-US" sz="2000" dirty="0" err="1"/>
              <a:t>Heil</a:t>
            </a:r>
            <a:r>
              <a:rPr lang="en-US" sz="2000" dirty="0"/>
              <a:t> is not a bar to the claimant's claim unless </a:t>
            </a:r>
            <a:r>
              <a:rPr lang="en-US" sz="2000" dirty="0" smtClean="0"/>
              <a:t>the employer </a:t>
            </a:r>
            <a:r>
              <a:rPr lang="en-US" sz="2000" dirty="0"/>
              <a:t>can show that it was prejudiced as a result of the inaccurate </a:t>
            </a:r>
            <a:r>
              <a:rPr lang="en-US" sz="2000" dirty="0" smtClean="0"/>
              <a:t>notice.</a:t>
            </a:r>
          </a:p>
          <a:p>
            <a:r>
              <a:rPr lang="en-US" sz="2000" dirty="0"/>
              <a:t>¶ 78 While the claimant's notice that he had cancer may have been defective </a:t>
            </a:r>
            <a:r>
              <a:rPr lang="en-US" sz="2000" dirty="0" smtClean="0"/>
              <a:t>or inaccurate</a:t>
            </a:r>
            <a:r>
              <a:rPr lang="en-US" sz="2000" dirty="0"/>
              <a:t>, the notice, nonetheless, was sufficient under the facts of this case without </a:t>
            </a:r>
            <a:r>
              <a:rPr lang="en-US" sz="2000" dirty="0" smtClean="0"/>
              <a:t>a showing </a:t>
            </a:r>
            <a:r>
              <a:rPr lang="en-US" sz="2000" dirty="0"/>
              <a:t>from the employer that it was prejudiced in some way, which it has not </a:t>
            </a:r>
            <a:r>
              <a:rPr lang="en-US" sz="2000" dirty="0" smtClean="0"/>
              <a:t>shown. The </a:t>
            </a:r>
            <a:r>
              <a:rPr lang="en-US" sz="2000" dirty="0"/>
              <a:t>claimant cannot be expected to inform the employer that he suffered </a:t>
            </a:r>
            <a:r>
              <a:rPr lang="en-US" sz="2000" dirty="0" smtClean="0"/>
              <a:t>from </a:t>
            </a:r>
            <a:r>
              <a:rPr lang="en-US" sz="2000" dirty="0" err="1" smtClean="0"/>
              <a:t>histoplasmosis</a:t>
            </a:r>
            <a:r>
              <a:rPr lang="en-US" sz="2000" dirty="0" smtClean="0"/>
              <a:t> </a:t>
            </a:r>
            <a:r>
              <a:rPr lang="en-US" sz="2000" dirty="0"/>
              <a:t>before his doctors had diagnosed the condition. "The notice </a:t>
            </a:r>
            <a:r>
              <a:rPr lang="en-US" sz="2000" dirty="0" smtClean="0"/>
              <a:t>requirement cannot </a:t>
            </a:r>
            <a:r>
              <a:rPr lang="en-US" sz="2000" dirty="0"/>
              <a:t>be unreasonably construed so as to compel the impossible—to require a </a:t>
            </a:r>
            <a:r>
              <a:rPr lang="en-US" sz="2000" dirty="0" smtClean="0"/>
              <a:t>claimant to </a:t>
            </a:r>
            <a:r>
              <a:rPr lang="en-US" sz="2000" dirty="0"/>
              <a:t>give notice of what he does not know</a:t>
            </a:r>
            <a:r>
              <a:rPr lang="en-US" sz="2000" dirty="0" smtClean="0"/>
              <a:t>.“ (citation).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278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Tolbert v. IWCC</a:t>
            </a:r>
            <a:br>
              <a:rPr lang="en-US" dirty="0"/>
            </a:br>
            <a:r>
              <a:rPr lang="en-US" dirty="0"/>
              <a:t>2014 IL App (4th) 130523 WC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¶ 81 In the present case, the Commission's finding that the claimant did not </a:t>
            </a:r>
            <a:r>
              <a:rPr lang="en-US" sz="2000" dirty="0" smtClean="0"/>
              <a:t>give sufficient </a:t>
            </a:r>
            <a:r>
              <a:rPr lang="en-US" sz="2000" dirty="0"/>
              <a:t>notice under section 6(c) is contrary to the manifest weight of the </a:t>
            </a:r>
            <a:r>
              <a:rPr lang="en-US" sz="2000" dirty="0" smtClean="0"/>
              <a:t>evidence. Within </a:t>
            </a:r>
            <a:r>
              <a:rPr lang="en-US" sz="2000" dirty="0"/>
              <a:t>45 days of his accident</a:t>
            </a:r>
            <a:r>
              <a:rPr lang="en-US" sz="2000" i="1" dirty="0"/>
              <a:t>, i.e</a:t>
            </a:r>
            <a:r>
              <a:rPr lang="en-US" sz="2000" dirty="0"/>
              <a:t>., exposure to the fungus causing </a:t>
            </a:r>
            <a:r>
              <a:rPr lang="en-US" sz="2000" dirty="0" err="1"/>
              <a:t>histoplasmosis</a:t>
            </a:r>
            <a:r>
              <a:rPr lang="en-US" sz="2000" dirty="0"/>
              <a:t>, </a:t>
            </a:r>
            <a:r>
              <a:rPr lang="en-US" sz="2000" dirty="0" smtClean="0"/>
              <a:t>the employer </a:t>
            </a:r>
            <a:r>
              <a:rPr lang="en-US" sz="2000" dirty="0"/>
              <a:t>was aware that the claimant was suffering from chest and lung issues, </a:t>
            </a:r>
            <a:r>
              <a:rPr lang="en-US" sz="2000" dirty="0" smtClean="0"/>
              <a:t>knew that </a:t>
            </a:r>
            <a:r>
              <a:rPr lang="en-US" sz="2000" dirty="0"/>
              <a:t>the claimant was working in dusty conditions, and knew that his doctors did not </a:t>
            </a:r>
            <a:r>
              <a:rPr lang="en-US" sz="2000" dirty="0" smtClean="0"/>
              <a:t>want him </a:t>
            </a:r>
            <a:r>
              <a:rPr lang="en-US" sz="2000" dirty="0"/>
              <a:t>working around dust. The employer knew of the claimant's conditions and knew </a:t>
            </a:r>
            <a:r>
              <a:rPr lang="en-US" sz="2000" dirty="0" smtClean="0"/>
              <a:t>the type </a:t>
            </a:r>
            <a:r>
              <a:rPr lang="en-US" sz="2000" dirty="0"/>
              <a:t>of work environment to which he was exposed. Although the claimant and </a:t>
            </a:r>
            <a:r>
              <a:rPr lang="en-US" sz="2000" dirty="0" smtClean="0"/>
              <a:t>his doctors </a:t>
            </a:r>
            <a:r>
              <a:rPr lang="en-US" sz="2000" dirty="0"/>
              <a:t>initially thought that he was suffering from cancer, this inaccuracy in his notice </a:t>
            </a:r>
            <a:r>
              <a:rPr lang="en-US" sz="2000" dirty="0" smtClean="0"/>
              <a:t>to the </a:t>
            </a:r>
            <a:r>
              <a:rPr lang="en-US" sz="2000" dirty="0"/>
              <a:t>employer has not prejudiced the employer in this proceeding. Therefore, the </a:t>
            </a:r>
            <a:r>
              <a:rPr lang="en-US" sz="2000" dirty="0" smtClean="0"/>
              <a:t>manifest weight </a:t>
            </a:r>
            <a:r>
              <a:rPr lang="en-US" sz="2000" dirty="0"/>
              <a:t>of the evidence does not support the Commission's finding of a lack of </a:t>
            </a:r>
            <a:r>
              <a:rPr lang="en-US" sz="2000" dirty="0" smtClean="0"/>
              <a:t>notice under </a:t>
            </a:r>
            <a:r>
              <a:rPr lang="en-US" sz="2000" dirty="0"/>
              <a:t>section 6(c) of the Act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Under these facts, to require </a:t>
            </a:r>
            <a:r>
              <a:rPr lang="en-US" sz="2000" dirty="0" smtClean="0"/>
              <a:t>the claimant </a:t>
            </a:r>
            <a:r>
              <a:rPr lang="en-US" sz="2000" dirty="0"/>
              <a:t>to prove the exact date on which he inhaled the dust that caused </a:t>
            </a:r>
            <a:r>
              <a:rPr lang="en-US" sz="2000" dirty="0" smtClean="0"/>
              <a:t>the </a:t>
            </a:r>
            <a:r>
              <a:rPr lang="en-US" sz="2000" dirty="0" err="1" smtClean="0"/>
              <a:t>histoplasmosis</a:t>
            </a:r>
            <a:r>
              <a:rPr lang="en-US" sz="2000" dirty="0" smtClean="0"/>
              <a:t> </a:t>
            </a:r>
            <a:r>
              <a:rPr lang="en-US" sz="2000" dirty="0"/>
              <a:t>and to prove that he gave notice 45 days from that date would require </a:t>
            </a:r>
            <a:r>
              <a:rPr lang="en-US" sz="2000" dirty="0" smtClean="0"/>
              <a:t>the claimant </a:t>
            </a:r>
            <a:r>
              <a:rPr lang="en-US" sz="2000" dirty="0"/>
              <a:t>to do the impossible</a:t>
            </a:r>
            <a:r>
              <a:rPr lang="en-US" sz="2000" dirty="0" smtClean="0"/>
              <a:t>. (citation).</a:t>
            </a:r>
          </a:p>
          <a:p>
            <a:r>
              <a:rPr lang="en-US" sz="2000" dirty="0" smtClean="0"/>
              <a:t>¶ </a:t>
            </a:r>
            <a:r>
              <a:rPr lang="en-US" sz="2000" dirty="0"/>
              <a:t>84 The legislature has mandated a liberal construction of the notice </a:t>
            </a:r>
            <a:r>
              <a:rPr lang="en-US" sz="2000" dirty="0" smtClean="0"/>
              <a:t>requirement… </a:t>
            </a:r>
            <a:r>
              <a:rPr lang="en-US" sz="2000" dirty="0"/>
              <a:t>This allows an employee suffering from </a:t>
            </a:r>
            <a:r>
              <a:rPr lang="en-US" sz="2000" dirty="0" smtClean="0"/>
              <a:t>an accidental </a:t>
            </a:r>
            <a:r>
              <a:rPr lang="en-US" sz="2000" dirty="0"/>
              <a:t>injury of the type presented in this case to establish a date of accident </a:t>
            </a:r>
            <a:r>
              <a:rPr lang="en-US" sz="2000" dirty="0" smtClean="0"/>
              <a:t>from which </a:t>
            </a:r>
            <a:r>
              <a:rPr lang="en-US" sz="2000" dirty="0"/>
              <a:t>notice and limitations periods begin to run and, at the same time, allows </a:t>
            </a:r>
            <a:r>
              <a:rPr lang="en-US" sz="2000" dirty="0" smtClean="0"/>
              <a:t>the employee </a:t>
            </a:r>
            <a:r>
              <a:rPr lang="en-US" sz="2000" dirty="0"/>
              <a:t>to be compensated for an accidental injury when its causal connection </a:t>
            </a:r>
            <a:r>
              <a:rPr lang="en-US" sz="2000" dirty="0" smtClean="0"/>
              <a:t>to current </a:t>
            </a:r>
            <a:r>
              <a:rPr lang="en-US" sz="2000" dirty="0"/>
              <a:t>conditions of ill-being are not readily </a:t>
            </a:r>
            <a:r>
              <a:rPr lang="en-US" sz="2000" dirty="0" smtClean="0"/>
              <a:t>apparent…</a:t>
            </a:r>
            <a:r>
              <a:rPr lang="en-US" sz="2000" dirty="0"/>
              <a:t>should be flexible, fact-specific, and guided </a:t>
            </a:r>
            <a:r>
              <a:rPr lang="en-US" sz="2000" dirty="0" smtClean="0"/>
              <a:t>by considerations </a:t>
            </a:r>
            <a:r>
              <a:rPr lang="en-US" sz="2000" dirty="0"/>
              <a:t>of fairness.</a:t>
            </a:r>
          </a:p>
        </p:txBody>
      </p:sp>
    </p:spTree>
    <p:extLst>
      <p:ext uri="{BB962C8B-B14F-4D97-AF65-F5344CB8AC3E}">
        <p14:creationId xmlns:p14="http://schemas.microsoft.com/office/powerpoint/2010/main" val="298092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1369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Mark Tolbert v. Prairie Central Cooperative 10WC043745; 12IWCC0401</vt:lpstr>
      <vt:lpstr>Tolbert v. IWCC 2014 IL App (4th) 130523 WC, filed 6-5-14</vt:lpstr>
      <vt:lpstr>Tolbert v. IWCC 2014 IL App (4th) 130523 WC</vt:lpstr>
      <vt:lpstr>Tolbert v. IWCC 2014 IL App (4th) 130523 WC</vt:lpstr>
      <vt:lpstr>Tolbert v. IWCC 2014 IL App (4th) 130523 WC</vt:lpstr>
      <vt:lpstr>Tolbert v. IWCC 2014 IL App (4th) 130523 WC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Tolbert v. Prairie Central Cooperative 10WC043745; 12IWCC0401</dc:title>
  <dc:creator>David B. Menchetti</dc:creator>
  <cp:lastModifiedBy>David B. Menchetti</cp:lastModifiedBy>
  <cp:revision>9</cp:revision>
  <cp:lastPrinted>2014-06-17T21:57:01Z</cp:lastPrinted>
  <dcterms:created xsi:type="dcterms:W3CDTF">2014-06-16T12:52:40Z</dcterms:created>
  <dcterms:modified xsi:type="dcterms:W3CDTF">2014-06-18T12:50:56Z</dcterms:modified>
</cp:coreProperties>
</file>