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58" r:id="rId3"/>
    <p:sldId id="269" r:id="rId4"/>
    <p:sldId id="270" r:id="rId5"/>
    <p:sldId id="259" r:id="rId6"/>
    <p:sldId id="271" r:id="rId7"/>
    <p:sldId id="260" r:id="rId8"/>
    <p:sldId id="272" r:id="rId9"/>
    <p:sldId id="273" r:id="rId10"/>
    <p:sldId id="261" r:id="rId11"/>
    <p:sldId id="274" r:id="rId12"/>
    <p:sldId id="275" r:id="rId13"/>
    <p:sldId id="262" r:id="rId14"/>
    <p:sldId id="276" r:id="rId15"/>
    <p:sldId id="278" r:id="rId16"/>
    <p:sldId id="279" r:id="rId17"/>
    <p:sldId id="264" r:id="rId18"/>
    <p:sldId id="265" r:id="rId19"/>
    <p:sldId id="281" r:id="rId20"/>
    <p:sldId id="282" r:id="rId21"/>
    <p:sldId id="266" r:id="rId22"/>
    <p:sldId id="283" r:id="rId23"/>
    <p:sldId id="284" r:id="rId24"/>
    <p:sldId id="267" r:id="rId25"/>
    <p:sldId id="285" r:id="rId26"/>
    <p:sldId id="286" r:id="rId27"/>
    <p:sldId id="287" r:id="rId28"/>
    <p:sldId id="268" r:id="rId29"/>
    <p:sldId id="280"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0A429E5-9C90-40E9-B56F-82F5D4D443CB}" type="slidenum">
              <a:rPr lang="en-US" smtClean="0"/>
              <a:t>‹#›</a:t>
            </a:fld>
            <a:endParaRPr lang="en-US"/>
          </a:p>
        </p:txBody>
      </p:sp>
    </p:spTree>
    <p:extLst>
      <p:ext uri="{BB962C8B-B14F-4D97-AF65-F5344CB8AC3E}">
        <p14:creationId xmlns:p14="http://schemas.microsoft.com/office/powerpoint/2010/main" val="12733731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BD79D9B-CB97-4CB7-8811-416079ECB2DC}" type="slidenum">
              <a:rPr lang="en-US" smtClean="0"/>
              <a:t>‹#›</a:t>
            </a:fld>
            <a:endParaRPr lang="en-US"/>
          </a:p>
        </p:txBody>
      </p:sp>
    </p:spTree>
    <p:extLst>
      <p:ext uri="{BB962C8B-B14F-4D97-AF65-F5344CB8AC3E}">
        <p14:creationId xmlns:p14="http://schemas.microsoft.com/office/powerpoint/2010/main" val="224081353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79D9B-CB97-4CB7-8811-416079ECB2DC}"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0518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EE4FE9-C9FA-4503-95C4-74629684331B}"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235331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E4FE9-C9FA-4503-95C4-74629684331B}"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106746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E4FE9-C9FA-4503-95C4-74629684331B}"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227083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E4FE9-C9FA-4503-95C4-74629684331B}"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106541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E4FE9-C9FA-4503-95C4-74629684331B}"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198354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E4FE9-C9FA-4503-95C4-74629684331B}"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3477430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EE4FE9-C9FA-4503-95C4-74629684331B}" type="datetimeFigureOut">
              <a:rPr lang="en-US" smtClean="0"/>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203851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E4FE9-C9FA-4503-95C4-74629684331B}" type="datetimeFigureOut">
              <a:rPr lang="en-US" smtClean="0"/>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26714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E4FE9-C9FA-4503-95C4-74629684331B}" type="datetimeFigureOut">
              <a:rPr lang="en-US" smtClean="0"/>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347442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E4FE9-C9FA-4503-95C4-74629684331B}"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304230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E4FE9-C9FA-4503-95C4-74629684331B}"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94379-A4BD-400C-A976-EF5DCDC37FDE}" type="slidenum">
              <a:rPr lang="en-US" smtClean="0"/>
              <a:t>‹#›</a:t>
            </a:fld>
            <a:endParaRPr lang="en-US"/>
          </a:p>
        </p:txBody>
      </p:sp>
    </p:spTree>
    <p:extLst>
      <p:ext uri="{BB962C8B-B14F-4D97-AF65-F5344CB8AC3E}">
        <p14:creationId xmlns:p14="http://schemas.microsoft.com/office/powerpoint/2010/main" val="270025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E4FE9-C9FA-4503-95C4-74629684331B}" type="datetimeFigureOut">
              <a:rPr lang="en-US" smtClean="0"/>
              <a:t>5/14/2014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94379-A4BD-400C-A976-EF5DCDC37FDE}" type="slidenum">
              <a:rPr lang="en-US" smtClean="0"/>
              <a:t>‹#›</a:t>
            </a:fld>
            <a:endParaRPr lang="en-US"/>
          </a:p>
        </p:txBody>
      </p:sp>
    </p:spTree>
    <p:extLst>
      <p:ext uri="{BB962C8B-B14F-4D97-AF65-F5344CB8AC3E}">
        <p14:creationId xmlns:p14="http://schemas.microsoft.com/office/powerpoint/2010/main" val="1981052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5-14-14</a:t>
            </a:r>
            <a:endParaRPr lang="en-US" dirty="0"/>
          </a:p>
        </p:txBody>
      </p:sp>
      <p:sp>
        <p:nvSpPr>
          <p:cNvPr id="5" name="Content Placeholder 4"/>
          <p:cNvSpPr>
            <a:spLocks noGrp="1"/>
          </p:cNvSpPr>
          <p:nvPr>
            <p:ph idx="1"/>
          </p:nvPr>
        </p:nvSpPr>
        <p:spPr/>
        <p:txBody>
          <a:bodyPr/>
          <a:lstStyle/>
          <a:p>
            <a:r>
              <a:rPr lang="en-US" dirty="0" smtClean="0"/>
              <a:t>Recent Commission Decisions: AWW to </a:t>
            </a:r>
            <a:r>
              <a:rPr lang="en-US" dirty="0" err="1" smtClean="0"/>
              <a:t>Voc</a:t>
            </a:r>
            <a:r>
              <a:rPr lang="en-US" dirty="0" smtClean="0"/>
              <a:t> Rehab</a:t>
            </a:r>
          </a:p>
          <a:p>
            <a:r>
              <a:rPr lang="en-US" dirty="0" smtClean="0"/>
              <a:t>Wednesday May 14, 2014</a:t>
            </a:r>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2428131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Lori Cady v. SOI Menard Correctional Center</a:t>
            </a:r>
            <a:br>
              <a:rPr lang="en-US" dirty="0" smtClean="0"/>
            </a:br>
            <a:r>
              <a:rPr lang="en-US" dirty="0" smtClean="0"/>
              <a:t>12WC010991, 13IWCC0981</a:t>
            </a:r>
            <a:endParaRPr lang="en-US" dirty="0"/>
          </a:p>
        </p:txBody>
      </p:sp>
      <p:sp>
        <p:nvSpPr>
          <p:cNvPr id="3" name="Content Placeholder 2"/>
          <p:cNvSpPr>
            <a:spLocks noGrp="1"/>
          </p:cNvSpPr>
          <p:nvPr>
            <p:ph idx="1"/>
          </p:nvPr>
        </p:nvSpPr>
        <p:spPr/>
        <p:txBody>
          <a:bodyPr>
            <a:normAutofit fontScale="62500" lnSpcReduction="20000"/>
          </a:bodyPr>
          <a:lstStyle/>
          <a:p>
            <a:r>
              <a:rPr lang="en-US" dirty="0"/>
              <a:t>Timely Petition for Review under § 19(b) having been filed by the Respondent herein and notice given to all parties, the Commission, after considering the issues accident, causal connection, temporary total disability, medical expenses both current and prospective, and the Arbitrator's denial of Respondent's request to amend the </a:t>
            </a:r>
            <a:r>
              <a:rPr lang="en-US" dirty="0" err="1"/>
              <a:t>stip</a:t>
            </a:r>
            <a:r>
              <a:rPr lang="en-US" dirty="0"/>
              <a:t> sheet after testimony, and being advised of the facts and law, reverses the Decision of the Arbitrator for the reasons stated below</a:t>
            </a:r>
            <a:r>
              <a:rPr lang="en-US" dirty="0" smtClean="0"/>
              <a:t>.</a:t>
            </a:r>
          </a:p>
          <a:p>
            <a:r>
              <a:rPr lang="en-US" dirty="0" smtClean="0"/>
              <a:t> </a:t>
            </a:r>
            <a:r>
              <a:rPr lang="en-US" dirty="0"/>
              <a:t>Petitioner testified that she started working as a nurse for Respondent on November 3, 2008. She had seen the report by Dr. Schmidt. She gave him an accurate description of her job activities. Petitioner's job changed as of April of 2012; she is now working the "doctor's call line." Petitioner began to develop symptoms in her foot in her previous job</a:t>
            </a:r>
            <a:r>
              <a:rPr lang="en-US" dirty="0" smtClean="0"/>
              <a:t>.</a:t>
            </a:r>
          </a:p>
          <a:p>
            <a:r>
              <a:rPr lang="en-US" dirty="0"/>
              <a:t>Director of Nursing </a:t>
            </a:r>
            <a:r>
              <a:rPr lang="en-US" dirty="0" smtClean="0"/>
              <a:t>(DON) Walls for Respondent…has </a:t>
            </a:r>
            <a:r>
              <a:rPr lang="en-US" dirty="0"/>
              <a:t>known Petitioner since Petitioner started working for Respondent in October of 2008. She went over Petitioner's time sheets and noted she worked overtime for a total shift of up to 16 </a:t>
            </a:r>
            <a:r>
              <a:rPr lang="en-US" dirty="0" smtClean="0"/>
              <a:t>hours. The </a:t>
            </a:r>
            <a:r>
              <a:rPr lang="en-US" dirty="0"/>
              <a:t>witness further testified nurses are never on their feet the entire time of their shifts. Occasionally nurses would be on their feet 90% of the time</a:t>
            </a:r>
            <a:r>
              <a:rPr lang="en-US" dirty="0" smtClean="0"/>
              <a:t>.</a:t>
            </a:r>
          </a:p>
          <a:p>
            <a:r>
              <a:rPr lang="en-US" dirty="0" smtClean="0"/>
              <a:t> </a:t>
            </a:r>
            <a:r>
              <a:rPr lang="en-US" dirty="0"/>
              <a:t>On cross examination, Petitioner testified she had no previous </a:t>
            </a:r>
            <a:r>
              <a:rPr lang="en-US" dirty="0" smtClean="0"/>
              <a:t>problems </a:t>
            </a:r>
            <a:r>
              <a:rPr lang="en-US" dirty="0"/>
              <a:t>with her right foot. She began to notice symptoms around May of 2011</a:t>
            </a:r>
            <a:r>
              <a:rPr lang="en-US" dirty="0" smtClean="0"/>
              <a:t>.</a:t>
            </a:r>
          </a:p>
          <a:p>
            <a:r>
              <a:rPr lang="en-US" dirty="0" smtClean="0"/>
              <a:t> </a:t>
            </a:r>
            <a:r>
              <a:rPr lang="en-US" dirty="0"/>
              <a:t>Petitioner further testified she related her foot condition to her work activities as soon as she noticed symptoms. She did not report it initially because she thought it would go away, but it just got worse. </a:t>
            </a:r>
            <a:endParaRPr lang="en-US" dirty="0" smtClean="0"/>
          </a:p>
          <a:p>
            <a:endParaRPr lang="en-US" dirty="0"/>
          </a:p>
        </p:txBody>
      </p:sp>
    </p:spTree>
    <p:extLst>
      <p:ext uri="{BB962C8B-B14F-4D97-AF65-F5344CB8AC3E}">
        <p14:creationId xmlns:p14="http://schemas.microsoft.com/office/powerpoint/2010/main" val="3768067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Lori Cady v. SOI Menard Correctional Center</a:t>
            </a:r>
            <a:br>
              <a:rPr lang="en-US" dirty="0" smtClean="0"/>
            </a:br>
            <a:r>
              <a:rPr lang="en-US" dirty="0" smtClean="0"/>
              <a:t>12WC010991, 13IWCC0981</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Respondent moved to amend the </a:t>
            </a:r>
            <a:r>
              <a:rPr lang="en-US" dirty="0" err="1"/>
              <a:t>stip</a:t>
            </a:r>
            <a:r>
              <a:rPr lang="en-US" dirty="0"/>
              <a:t> sheet to include notice as a disputed issue. It based the request on Petitioner's testimony that she related her symptoms to her work in May 2011. Petitioner objected and the Arbitrator denied the request.</a:t>
            </a:r>
          </a:p>
          <a:p>
            <a:r>
              <a:rPr lang="en-US" dirty="0" smtClean="0"/>
              <a:t>DON Walls recalled </a:t>
            </a:r>
            <a:r>
              <a:rPr lang="en-US" dirty="0"/>
              <a:t>to testify by </a:t>
            </a:r>
            <a:r>
              <a:rPr lang="en-US" dirty="0" smtClean="0"/>
              <a:t>Respondent…</a:t>
            </a:r>
            <a:r>
              <a:rPr lang="en-US" dirty="0"/>
              <a:t> did not believe it was an accurate description of Petitioner's job </a:t>
            </a:r>
            <a:r>
              <a:rPr lang="en-US" dirty="0" smtClean="0"/>
              <a:t>activities…</a:t>
            </a:r>
            <a:r>
              <a:rPr lang="en-US" dirty="0"/>
              <a:t> testified the Demands of Job Performance form is only filled out if there is a workers' compensation packet filled out</a:t>
            </a:r>
            <a:r>
              <a:rPr lang="en-US" dirty="0" smtClean="0"/>
              <a:t>.</a:t>
            </a:r>
            <a:endParaRPr lang="en-US" dirty="0"/>
          </a:p>
          <a:p>
            <a:r>
              <a:rPr lang="en-US" dirty="0"/>
              <a:t>On September 2, 2011, Petitioner filed her accident report. She indicated she had right Achilles tendonitis through repetitive motion; her job requires a lot of walking. She indicated she reported her injury immediately after seeing a </a:t>
            </a:r>
            <a:r>
              <a:rPr lang="en-US" dirty="0" smtClean="0"/>
              <a:t>physician. </a:t>
            </a:r>
            <a:r>
              <a:rPr lang="en-US" dirty="0"/>
              <a:t>On September 6, 2011, </a:t>
            </a:r>
            <a:r>
              <a:rPr lang="en-US" dirty="0" smtClean="0"/>
              <a:t>Walls </a:t>
            </a:r>
            <a:r>
              <a:rPr lang="en-US" dirty="0"/>
              <a:t>filled out an injury report. She noted Petitioner's responsibilities were "patient care, sometimes first aid, doctor's call line, infirmary change nurse duties, may pass medications to inmates, &amp; insular charting." Also on that date Ms. Walls issued a "Demands of Job" </a:t>
            </a:r>
            <a:r>
              <a:rPr lang="en-US" dirty="0" smtClean="0"/>
              <a:t>analysis.  </a:t>
            </a:r>
            <a:r>
              <a:rPr lang="en-US" dirty="0"/>
              <a:t>In it she indicated Petitioner's daily job requirements included zero to two hours climbing stairs, two to four hours walking, and zero to two hours standing. There was intermittent rest associated with all activities</a:t>
            </a:r>
            <a:r>
              <a:rPr lang="en-US" dirty="0" smtClean="0"/>
              <a:t>.</a:t>
            </a:r>
          </a:p>
          <a:p>
            <a:r>
              <a:rPr lang="en-US" dirty="0" smtClean="0"/>
              <a:t> (SECTION 12) Dr</a:t>
            </a:r>
            <a:r>
              <a:rPr lang="en-US" dirty="0"/>
              <a:t>. Schmidt indicated Petitioner's condition was "a very classic presentation of chronic Achilles tendinitis." "These can be insidious in onset and would certainly be aggravated by 10 to 16 hours of daily walking, standing, and climbing stairs as she describes." Therefore, he opined that there was a direct relation to this extensive standing and walking that she reports. "The diagnosis would be causally related to her employment as a nurse, working in a short-handed unit and spending extended time standing </a:t>
            </a:r>
            <a:r>
              <a:rPr lang="en-US" dirty="0" smtClean="0"/>
              <a:t>and </a:t>
            </a:r>
            <a:r>
              <a:rPr lang="en-US" dirty="0"/>
              <a:t>walking throughout her day."</a:t>
            </a:r>
          </a:p>
          <a:p>
            <a:endParaRPr lang="en-US" dirty="0"/>
          </a:p>
        </p:txBody>
      </p:sp>
    </p:spTree>
    <p:extLst>
      <p:ext uri="{BB962C8B-B14F-4D97-AF65-F5344CB8AC3E}">
        <p14:creationId xmlns:p14="http://schemas.microsoft.com/office/powerpoint/2010/main" val="306944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Lori Cady v. SOI Menard Correctional Center</a:t>
            </a:r>
            <a:br>
              <a:rPr lang="en-US" dirty="0" smtClean="0"/>
            </a:br>
            <a:r>
              <a:rPr lang="en-US" dirty="0" smtClean="0"/>
              <a:t>12WC010991, 13IWCC0981</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finding accident/causation, the Arbitrator found Petitioner sustained a repetitive trauma injury to her right foot attributable to the requirement that she spend at least six hours a day on her feet, walking, standing, and climbing stairs, and on occasion she would have to work 16 hour days. He awarded her 2 2/7 weeks temporary total disability benefits and ordered Respondent to authorize and pay for prospective treatment recommended by an orthopedic specialist.</a:t>
            </a:r>
          </a:p>
          <a:p>
            <a:r>
              <a:rPr lang="en-US" dirty="0"/>
              <a:t>First, there is no dispute that the basis of Petitioner's theory for recovery is the requirement of her job that she must stand and walk for extended periods of time. There is also no dispute that Petitioner did not suffer any acute trauma and could not attribute her condition to any specific event. Simply stated, the Commission does not believe that the mere act of "repetitive standing" or "repetitive walking" constitutes an accident as contemplated under the Workers' Compensation Act</a:t>
            </a:r>
            <a:r>
              <a:rPr lang="en-US" dirty="0" smtClean="0"/>
              <a:t>.</a:t>
            </a:r>
          </a:p>
          <a:p>
            <a:r>
              <a:rPr lang="en-US" dirty="0"/>
              <a:t>Second, the Commission concludes that Petitioner did not sustain her burden of proving that her condition of ill-being was actually caused by her work activities. Although Respondent's Section 12 medical </a:t>
            </a:r>
            <a:r>
              <a:rPr lang="en-US" dirty="0" smtClean="0"/>
              <a:t>presented </a:t>
            </a:r>
            <a:r>
              <a:rPr lang="en-US" dirty="0"/>
              <a:t>an opinion that Petitioner's condition was caused by her work activities, he also specified that Achilles tendonitis can be of insidious onset. It also appears that Dr. Schmidt was under a misimpression regarding exactly how much walking, standing, and climbing Petitioner did on an average </a:t>
            </a:r>
            <a:r>
              <a:rPr lang="en-US" dirty="0" smtClean="0"/>
              <a:t>day…That </a:t>
            </a:r>
            <a:r>
              <a:rPr lang="en-US" dirty="0"/>
              <a:t>would appear to suggest that her description to Dr. Schmidt that she was on her feet 10-16 hours a day was misleading and that the assumptions underlying his opinion were incorrect</a:t>
            </a:r>
            <a:r>
              <a:rPr lang="en-US" dirty="0" smtClean="0"/>
              <a:t>.</a:t>
            </a:r>
          </a:p>
          <a:p>
            <a:r>
              <a:rPr lang="en-US" dirty="0"/>
              <a:t>Because the Commission finds </a:t>
            </a:r>
            <a:r>
              <a:rPr lang="en-US" dirty="0" smtClean="0"/>
              <a:t>that </a:t>
            </a:r>
            <a:r>
              <a:rPr lang="en-US" dirty="0"/>
              <a:t>Petitioner has not sustained her burden of proving accident and causal connection, all other issues are moot.</a:t>
            </a:r>
          </a:p>
          <a:p>
            <a:endParaRPr lang="en-US" dirty="0"/>
          </a:p>
          <a:p>
            <a:endParaRPr lang="en-US" dirty="0"/>
          </a:p>
          <a:p>
            <a:endParaRPr lang="en-US" dirty="0"/>
          </a:p>
        </p:txBody>
      </p:sp>
    </p:spTree>
    <p:extLst>
      <p:ext uri="{BB962C8B-B14F-4D97-AF65-F5344CB8AC3E}">
        <p14:creationId xmlns:p14="http://schemas.microsoft.com/office/powerpoint/2010/main" val="1292943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Joshua </a:t>
            </a:r>
            <a:r>
              <a:rPr lang="en-US" dirty="0" err="1" smtClean="0"/>
              <a:t>Aubuchon</a:t>
            </a:r>
            <a:r>
              <a:rPr lang="en-US" dirty="0" smtClean="0"/>
              <a:t> v. M&amp;M Tires</a:t>
            </a:r>
            <a:br>
              <a:rPr lang="en-US" dirty="0" smtClean="0"/>
            </a:br>
            <a:r>
              <a:rPr lang="en-US" dirty="0" smtClean="0"/>
              <a:t>11WC029530, 13IWCC0972</a:t>
            </a:r>
            <a:endParaRPr lang="en-US" dirty="0"/>
          </a:p>
        </p:txBody>
      </p:sp>
      <p:sp>
        <p:nvSpPr>
          <p:cNvPr id="3" name="Content Placeholder 2"/>
          <p:cNvSpPr>
            <a:spLocks noGrp="1"/>
          </p:cNvSpPr>
          <p:nvPr>
            <p:ph idx="1"/>
          </p:nvPr>
        </p:nvSpPr>
        <p:spPr/>
        <p:txBody>
          <a:bodyPr>
            <a:normAutofit fontScale="70000" lnSpcReduction="20000"/>
          </a:bodyPr>
          <a:lstStyle/>
          <a:p>
            <a:r>
              <a:rPr lang="en-US" dirty="0"/>
              <a:t>Timely Petition for Review under § 19(b) having been filed by the Respondent herein and notice given to all parties, the Commission, after considering the issues of causal connection, wages, temporary total disability and medical both incurred and prospective and being advised of the facts and law, modifies the Decision of the Arbitrator as stated below and otherwise affirms and adopts the Decision of the </a:t>
            </a:r>
            <a:r>
              <a:rPr lang="en-US" dirty="0" smtClean="0"/>
              <a:t>Arbitrator</a:t>
            </a:r>
          </a:p>
          <a:p>
            <a:r>
              <a:rPr lang="en-US" dirty="0"/>
              <a:t>The Commission finds that Petitioner failed to prove that his "tips" should be included in his average weekly wage. Although Petitioner had 2 co-workers testify to the amount of tips they received, none of them had any written documentation of the tips. Both owners of M &amp; M Tires testified that there was no policy </a:t>
            </a:r>
            <a:r>
              <a:rPr lang="en-US" dirty="0" smtClean="0"/>
              <a:t>against </a:t>
            </a:r>
            <a:r>
              <a:rPr lang="en-US" dirty="0"/>
              <a:t>tips and that sometimes customers would leave tips with them to give to the workers. However, Petitioner offered nothing in the way of written documentation that he received these tips and the amount he received. He did not report any of these tips on his tax returns. In </a:t>
            </a:r>
            <a:r>
              <a:rPr lang="en-US" i="1" dirty="0"/>
              <a:t>Stacy R. Brown v Pizza Hut 12 IWCC 289 (2012)</a:t>
            </a:r>
            <a:r>
              <a:rPr lang="en-US" dirty="0"/>
              <a:t> we found that "while Petitioner's testimony regarding her tips was un-rebutted, she offered no documentation to indicate her actual (or claimed) wages for the year prior to her work accident." Therefore there was "no definitive evidence of Petitioner's claimed earnings, we find that using anything but Respondent's wage statement would be speculative." As in that case the Commission adopts Respondent's wage statement as Petitioner's average weekly wage.</a:t>
            </a:r>
          </a:p>
          <a:p>
            <a:endParaRPr lang="en-US" dirty="0"/>
          </a:p>
        </p:txBody>
      </p:sp>
    </p:spTree>
    <p:extLst>
      <p:ext uri="{BB962C8B-B14F-4D97-AF65-F5344CB8AC3E}">
        <p14:creationId xmlns:p14="http://schemas.microsoft.com/office/powerpoint/2010/main" val="201319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Joshua </a:t>
            </a:r>
            <a:r>
              <a:rPr lang="en-US" dirty="0" err="1" smtClean="0"/>
              <a:t>Aubuchon</a:t>
            </a:r>
            <a:r>
              <a:rPr lang="en-US" dirty="0" smtClean="0"/>
              <a:t> v. M&amp;M Tires</a:t>
            </a:r>
            <a:br>
              <a:rPr lang="en-US" dirty="0" smtClean="0"/>
            </a:br>
            <a:r>
              <a:rPr lang="en-US" dirty="0" smtClean="0"/>
              <a:t>11WC029530, 13IWCC0972</a:t>
            </a:r>
            <a:endParaRPr lang="en-US" dirty="0"/>
          </a:p>
        </p:txBody>
      </p:sp>
      <p:sp>
        <p:nvSpPr>
          <p:cNvPr id="3" name="Content Placeholder 2"/>
          <p:cNvSpPr>
            <a:spLocks noGrp="1"/>
          </p:cNvSpPr>
          <p:nvPr>
            <p:ph idx="1"/>
          </p:nvPr>
        </p:nvSpPr>
        <p:spPr/>
        <p:txBody>
          <a:bodyPr>
            <a:normAutofit fontScale="62500" lnSpcReduction="20000"/>
          </a:bodyPr>
          <a:lstStyle/>
          <a:p>
            <a:r>
              <a:rPr lang="en-US" sz="3200" dirty="0" smtClean="0"/>
              <a:t>From Arbitration Decision:</a:t>
            </a:r>
          </a:p>
          <a:p>
            <a:r>
              <a:rPr lang="en-US" sz="3200" dirty="0" smtClean="0"/>
              <a:t>Petitioner reviewed </a:t>
            </a:r>
            <a:r>
              <a:rPr lang="en-US" sz="3200" dirty="0"/>
              <a:t>payroll information and testified that it was accurate. </a:t>
            </a:r>
            <a:r>
              <a:rPr lang="en-US" sz="3200" dirty="0" smtClean="0"/>
              <a:t>However</a:t>
            </a:r>
            <a:r>
              <a:rPr lang="en-US" sz="3200" dirty="0"/>
              <a:t>, Petitioner testified that in addition to payroll, he received tips from customers, as well as from the owner, that would range between </a:t>
            </a:r>
            <a:r>
              <a:rPr lang="en-US" sz="3200" dirty="0" smtClean="0"/>
              <a:t>$50.00 </a:t>
            </a:r>
            <a:r>
              <a:rPr lang="en-US" sz="3200" dirty="0"/>
              <a:t>to $ 100.00 per week. Petitioner's testimony on this issue was further confirmed by co-workers Andrew </a:t>
            </a:r>
            <a:r>
              <a:rPr lang="en-US" sz="3200" dirty="0" err="1"/>
              <a:t>Aubuchon</a:t>
            </a:r>
            <a:r>
              <a:rPr lang="en-US" sz="3200" dirty="0"/>
              <a:t> and Nathan </a:t>
            </a:r>
            <a:r>
              <a:rPr lang="en-US" sz="3200" dirty="0" smtClean="0"/>
              <a:t>Preston…. Respondent's witnesses confirmed </a:t>
            </a:r>
            <a:r>
              <a:rPr lang="en-US" sz="3200" dirty="0"/>
              <a:t>that workers obtained tips from </a:t>
            </a:r>
            <a:r>
              <a:rPr lang="en-US" sz="3200" dirty="0" smtClean="0"/>
              <a:t>customers…witnesses </a:t>
            </a:r>
            <a:r>
              <a:rPr lang="en-US" sz="3200" dirty="0"/>
              <a:t>admitted that they were not aware of the amount of the tips since many of the cash tips were paid directly from customers to Petitioner. </a:t>
            </a:r>
            <a:r>
              <a:rPr lang="en-US" sz="3200" dirty="0" smtClean="0"/>
              <a:t>..testified </a:t>
            </a:r>
            <a:r>
              <a:rPr lang="en-US" sz="3200" dirty="0"/>
              <a:t>that if a customer gave a tip to them, they would in turn give the tip to the employee who performed the </a:t>
            </a:r>
            <a:r>
              <a:rPr lang="en-US" sz="3200" dirty="0" smtClean="0"/>
              <a:t>service…tips </a:t>
            </a:r>
            <a:r>
              <a:rPr lang="en-US" sz="3200" dirty="0"/>
              <a:t>are allowed for his employees, and that the employees do not have to notify him when they </a:t>
            </a:r>
            <a:r>
              <a:rPr lang="en-US" sz="3200" dirty="0" smtClean="0"/>
              <a:t> </a:t>
            </a:r>
            <a:r>
              <a:rPr lang="en-US" sz="3200" dirty="0"/>
              <a:t>receive tips</a:t>
            </a:r>
            <a:r>
              <a:rPr lang="en-US" sz="3200" dirty="0" smtClean="0"/>
              <a:t>.</a:t>
            </a:r>
          </a:p>
          <a:p>
            <a:r>
              <a:rPr lang="en-US" sz="3200" dirty="0"/>
              <a:t>As a result, tips have been noted to be included as wages under Section 10 of the Act. </a:t>
            </a:r>
            <a:r>
              <a:rPr lang="en-US" sz="3200" i="1" dirty="0"/>
              <a:t>See Carter v. </a:t>
            </a:r>
            <a:r>
              <a:rPr lang="en-US" sz="3200" i="1" dirty="0" err="1"/>
              <a:t>Intelistaff</a:t>
            </a:r>
            <a:r>
              <a:rPr lang="en-US" sz="3200" i="1" dirty="0"/>
              <a:t> Healthcare, Inc., 06 IWCC 435 (2006);</a:t>
            </a:r>
            <a:r>
              <a:rPr lang="en-US" sz="3200" dirty="0"/>
              <a:t> </a:t>
            </a:r>
            <a:r>
              <a:rPr lang="en-US" sz="3200" i="1" dirty="0" err="1"/>
              <a:t>Crumpton</a:t>
            </a:r>
            <a:r>
              <a:rPr lang="en-US" sz="3200" i="1" dirty="0"/>
              <a:t> v. Harmony's Corner, Inc., 11 IWCC 156 (2011</a:t>
            </a:r>
            <a:r>
              <a:rPr lang="en-US" sz="3200" i="1" dirty="0" smtClean="0"/>
              <a:t>).</a:t>
            </a:r>
          </a:p>
          <a:p>
            <a:r>
              <a:rPr lang="en-US" sz="3200" dirty="0"/>
              <a:t>As a result, Petitioner has satisfied his burden of proving that his average weekly wage should include at minimum $ 50.00 per week of additional income in tips. According to Petitioner's wage statement (RX 7), his average weekly wage based strictly on this form equates to $ </a:t>
            </a:r>
            <a:r>
              <a:rPr lang="en-US" sz="3200" dirty="0" smtClean="0"/>
              <a:t>254.89            ($13,254.41 </a:t>
            </a:r>
            <a:r>
              <a:rPr lang="en-US" sz="3200" dirty="0"/>
              <a:t>in earnings divided by 52 weeks). Adding $ 50.00 per week to this amount results in an average </a:t>
            </a:r>
            <a:r>
              <a:rPr lang="en-US" sz="3200" dirty="0" smtClean="0"/>
              <a:t>weekly wage </a:t>
            </a:r>
            <a:r>
              <a:rPr lang="en-US" sz="3200" dirty="0"/>
              <a:t>of $ </a:t>
            </a:r>
            <a:r>
              <a:rPr lang="en-US" sz="3200" dirty="0" smtClean="0"/>
              <a:t>304.89.</a:t>
            </a:r>
            <a:endParaRPr lang="en-US" sz="3200" dirty="0"/>
          </a:p>
          <a:p>
            <a:endParaRPr lang="en-US" dirty="0"/>
          </a:p>
          <a:p>
            <a:endParaRPr lang="en-US" dirty="0"/>
          </a:p>
          <a:p>
            <a:endParaRPr lang="en-US" dirty="0"/>
          </a:p>
        </p:txBody>
      </p:sp>
    </p:spTree>
    <p:extLst>
      <p:ext uri="{BB962C8B-B14F-4D97-AF65-F5344CB8AC3E}">
        <p14:creationId xmlns:p14="http://schemas.microsoft.com/office/powerpoint/2010/main" val="260714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Jessica Marion v. Select Staffing</a:t>
            </a:r>
            <a:br>
              <a:rPr lang="en-US" dirty="0" smtClean="0"/>
            </a:br>
            <a:r>
              <a:rPr lang="en-US" dirty="0" smtClean="0"/>
              <a:t>10WC000720, 13IWCC0925</a:t>
            </a:r>
            <a:endParaRPr lang="en-US" dirty="0"/>
          </a:p>
        </p:txBody>
      </p:sp>
      <p:sp>
        <p:nvSpPr>
          <p:cNvPr id="3" name="Content Placeholder 2"/>
          <p:cNvSpPr>
            <a:spLocks noGrp="1"/>
          </p:cNvSpPr>
          <p:nvPr>
            <p:ph idx="1"/>
          </p:nvPr>
        </p:nvSpPr>
        <p:spPr/>
        <p:txBody>
          <a:bodyPr>
            <a:normAutofit fontScale="77500" lnSpcReduction="20000"/>
          </a:bodyPr>
          <a:lstStyle/>
          <a:p>
            <a:r>
              <a:rPr lang="en-US" dirty="0"/>
              <a:t>Timely Petition for Review under § 19(b) having been filed by both Respondent and Petitioner herein and notice given to all parties, the Commission, after considering the issues of accident, causation, temporary total disability, medical expenses both current and prospective, and penalties and fees and being advised of the facts and law, modifies the Decision of the Arbitrator as specified below and otherwise affirms and adopts the Decision of the </a:t>
            </a:r>
            <a:r>
              <a:rPr lang="en-US" dirty="0" smtClean="0"/>
              <a:t>Arbitrator</a:t>
            </a:r>
          </a:p>
          <a:p>
            <a:r>
              <a:rPr lang="en-US" dirty="0"/>
              <a:t>The Commission agrees </a:t>
            </a:r>
            <a:r>
              <a:rPr lang="en-US" dirty="0" smtClean="0"/>
              <a:t>with the </a:t>
            </a:r>
            <a:r>
              <a:rPr lang="en-US" dirty="0"/>
              <a:t>Decision of the Arbitrator regarding his finding accident, finding causal connection, awarding current medical expenses, ordering Respondent to authorize and pay for prospective medical treatment, and denying the imposition of penalties and fees. Accordingly, the Commission affirms and adopts those portions of the Decision of the </a:t>
            </a:r>
            <a:r>
              <a:rPr lang="en-US" dirty="0" smtClean="0"/>
              <a:t>Arbitrator.</a:t>
            </a:r>
          </a:p>
          <a:p>
            <a:r>
              <a:rPr lang="en-US" dirty="0" smtClean="0"/>
              <a:t>Dr</a:t>
            </a:r>
            <a:r>
              <a:rPr lang="en-US" dirty="0"/>
              <a:t>. </a:t>
            </a:r>
            <a:r>
              <a:rPr lang="en-US" dirty="0" err="1"/>
              <a:t>Dworsky</a:t>
            </a:r>
            <a:r>
              <a:rPr lang="en-US" dirty="0"/>
              <a:t> referred Petitioner to Dr. </a:t>
            </a:r>
            <a:r>
              <a:rPr lang="en-US" dirty="0" err="1"/>
              <a:t>Kirincic</a:t>
            </a:r>
            <a:r>
              <a:rPr lang="en-US" dirty="0"/>
              <a:t> who released Petitioner to light duty on February 3, 2012. Petitioner never contacted Respondent after she was released to restricted work to inquire whether it would re-employ her within her restrictions. At Arbitration Petitioner testified that she was currently working part time. </a:t>
            </a:r>
            <a:r>
              <a:rPr lang="en-US" dirty="0" smtClean="0"/>
              <a:t>Therefore, </a:t>
            </a:r>
            <a:r>
              <a:rPr lang="en-US" dirty="0"/>
              <a:t>the Commission modifies the Decision of the Arbitrator by terminating temporary total disability benefits as of February 3, 2012</a:t>
            </a:r>
            <a:r>
              <a:rPr lang="en-US" dirty="0" smtClean="0"/>
              <a:t>.</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85962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Jessica Marion v. Select Staffing</a:t>
            </a:r>
            <a:br>
              <a:rPr lang="en-US" dirty="0" smtClean="0"/>
            </a:br>
            <a:r>
              <a:rPr lang="en-US" dirty="0" smtClean="0"/>
              <a:t>10WC000720, 13IWCC0925</a:t>
            </a:r>
            <a:endParaRPr lang="en-US" dirty="0"/>
          </a:p>
        </p:txBody>
      </p:sp>
      <p:sp>
        <p:nvSpPr>
          <p:cNvPr id="3" name="Content Placeholder 2"/>
          <p:cNvSpPr>
            <a:spLocks noGrp="1"/>
          </p:cNvSpPr>
          <p:nvPr>
            <p:ph idx="1"/>
          </p:nvPr>
        </p:nvSpPr>
        <p:spPr/>
        <p:txBody>
          <a:bodyPr>
            <a:normAutofit fontScale="55000" lnSpcReduction="20000"/>
          </a:bodyPr>
          <a:lstStyle/>
          <a:p>
            <a:r>
              <a:rPr lang="en-US" dirty="0"/>
              <a:t>Petitioner credible and unrebutted testimony demonstrates that she was leaving work when another employee approached the narrow area where she was standing. Petitioner attempted to move out of the way of a co- employee and struck her left knee against a corner of the hydraulic ramp. She then stepped backwards, started to fall, grabbed a railing and regained her balance. This occurrence was also witnessed by her supervisor, Tim </a:t>
            </a:r>
            <a:r>
              <a:rPr lang="en-US" dirty="0" err="1"/>
              <a:t>Totos</a:t>
            </a:r>
            <a:r>
              <a:rPr lang="en-US" dirty="0"/>
              <a:t>, whose testimony was in consort with Petitioner's version. Both accounts </a:t>
            </a:r>
            <a:r>
              <a:rPr lang="en-US" dirty="0" smtClean="0"/>
              <a:t> </a:t>
            </a:r>
            <a:r>
              <a:rPr lang="en-US" dirty="0"/>
              <a:t>were documented in an "Injured Employee's Statement," completed by Petitioner and a "Witness Report" completed by Mr. </a:t>
            </a:r>
            <a:r>
              <a:rPr lang="en-US" dirty="0" err="1"/>
              <a:t>Totos</a:t>
            </a:r>
            <a:r>
              <a:rPr lang="en-US" dirty="0" smtClean="0"/>
              <a:t>.</a:t>
            </a:r>
          </a:p>
          <a:p>
            <a:r>
              <a:rPr lang="en-US" dirty="0"/>
              <a:t>With respect to the video surveillance taken, Dr. </a:t>
            </a:r>
            <a:r>
              <a:rPr lang="en-US" dirty="0" err="1"/>
              <a:t>Guelich</a:t>
            </a:r>
            <a:r>
              <a:rPr lang="en-US" dirty="0"/>
              <a:t> testified in his deposition that the activities Petitioner was performing on the surveillance tape did not change his opinion as to the necessity of the cartilage transplantation surgery. In addition, the physical therapy records from ATI Physical Therapy confirmed </a:t>
            </a:r>
            <a:r>
              <a:rPr lang="en-US" dirty="0" smtClean="0"/>
              <a:t>that </a:t>
            </a:r>
            <a:r>
              <a:rPr lang="en-US" dirty="0"/>
              <a:t>Petitioner was able to stand for one hour and carry her 1 1/2-year-old child without </a:t>
            </a:r>
            <a:r>
              <a:rPr lang="en-US" dirty="0" err="1" smtClean="0"/>
              <a:t>symptoms.Based</a:t>
            </a:r>
            <a:r>
              <a:rPr lang="en-US" dirty="0" smtClean="0"/>
              <a:t> </a:t>
            </a:r>
            <a:r>
              <a:rPr lang="en-US" dirty="0"/>
              <a:t>on all the above, the Arbitrator finds that Petitioner's current left knee condition of ill-being is causally related to the accident sustained on December 17, 2009</a:t>
            </a:r>
            <a:r>
              <a:rPr lang="en-US" dirty="0" smtClean="0"/>
              <a:t>.</a:t>
            </a:r>
          </a:p>
          <a:p>
            <a:r>
              <a:rPr lang="en-US" dirty="0"/>
              <a:t>Furthermore, Respondent did not offer any type of light duty work until April 12, 2010, </a:t>
            </a:r>
            <a:r>
              <a:rPr lang="en-US" dirty="0" smtClean="0"/>
              <a:t>in a </a:t>
            </a:r>
            <a:r>
              <a:rPr lang="en-US" dirty="0"/>
              <a:t>letter from Jennifer Long to Petitioner. This was based on the findings of the Section 12 examination from Dr. Lewis. However, Petitioner was recommended to remain off work completely at that time and subsequent thereto by Dr. </a:t>
            </a:r>
            <a:r>
              <a:rPr lang="en-US" dirty="0" err="1" smtClean="0"/>
              <a:t>Dworsky</a:t>
            </a:r>
            <a:r>
              <a:rPr lang="en-US" dirty="0" smtClean="0"/>
              <a:t>. The </a:t>
            </a:r>
            <a:r>
              <a:rPr lang="en-US" dirty="0"/>
              <a:t>Arbitrator finds that as a result of the December 17, 2009 accident, Petitioner was temporarily totally disabled from December 18, 2009, through September 19, 2012, for a total of 143-6/7 weeks</a:t>
            </a:r>
            <a:r>
              <a:rPr lang="en-US" dirty="0" smtClean="0"/>
              <a:t>. (through date of 19(b) Hearing)</a:t>
            </a:r>
          </a:p>
          <a:p>
            <a:r>
              <a:rPr lang="en-US" dirty="0"/>
              <a:t>Respondent shall pay the balance pursuant to the medical fee schedule. Having relied on the opinions of Dr </a:t>
            </a:r>
            <a:r>
              <a:rPr lang="en-US" dirty="0" err="1"/>
              <a:t>Dworky</a:t>
            </a:r>
            <a:r>
              <a:rPr lang="en-US" dirty="0"/>
              <a:t> and Dr. </a:t>
            </a:r>
            <a:r>
              <a:rPr lang="en-US" dirty="0" err="1"/>
              <a:t>Guelich</a:t>
            </a:r>
            <a:r>
              <a:rPr lang="en-US" dirty="0"/>
              <a:t>, the Arbitrator further finds that Respondent shall authorize the prospective medical services prescribed by Dr. </a:t>
            </a:r>
            <a:r>
              <a:rPr lang="en-US" dirty="0" err="1"/>
              <a:t>Dworky</a:t>
            </a:r>
            <a:r>
              <a:rPr lang="en-US" dirty="0"/>
              <a:t>, as provided in Section 8(a) of the Act.</a:t>
            </a:r>
          </a:p>
          <a:p>
            <a:r>
              <a:rPr lang="en-US" dirty="0"/>
              <a:t>The Arbitrator finds that a legitimate dispute existed with respect to whether Petitioner's present left knee condition of ill-being was causally related to the incident of December 17, 2009. As such, Petitioner's request for penalties and attorneys fees are denied.</a:t>
            </a:r>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58452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Mike </a:t>
            </a:r>
            <a:r>
              <a:rPr lang="en-US" dirty="0" err="1" smtClean="0"/>
              <a:t>Westhoff</a:t>
            </a:r>
            <a:r>
              <a:rPr lang="en-US" dirty="0" smtClean="0"/>
              <a:t> v. Alton Steel</a:t>
            </a:r>
            <a:br>
              <a:rPr lang="en-US" dirty="0" smtClean="0"/>
            </a:br>
            <a:r>
              <a:rPr lang="en-US" dirty="0" smtClean="0"/>
              <a:t>12WC013704, 13IWCC0969</a:t>
            </a:r>
            <a:endParaRPr lang="en-US" dirty="0"/>
          </a:p>
        </p:txBody>
      </p:sp>
      <p:sp>
        <p:nvSpPr>
          <p:cNvPr id="3" name="Content Placeholder 2"/>
          <p:cNvSpPr>
            <a:spLocks noGrp="1"/>
          </p:cNvSpPr>
          <p:nvPr>
            <p:ph idx="1"/>
          </p:nvPr>
        </p:nvSpPr>
        <p:spPr/>
        <p:txBody>
          <a:bodyPr>
            <a:normAutofit fontScale="70000" lnSpcReduction="20000"/>
          </a:bodyPr>
          <a:lstStyle/>
          <a:p>
            <a:r>
              <a:rPr lang="en-US" dirty="0"/>
              <a:t>Timely Petition for Review having been filed by the Petitioner and Respondent herein and notice given to all parties, the Commission, after considering the issues of nature and extent and being advised of the facts and law, affirms and adopts the Decision of the </a:t>
            </a:r>
            <a:r>
              <a:rPr lang="en-US" dirty="0" smtClean="0"/>
              <a:t>Arbitrator</a:t>
            </a:r>
          </a:p>
          <a:p>
            <a:r>
              <a:rPr lang="en-US" dirty="0"/>
              <a:t>Petitioner testified that he worked for Respondent as a furnace operator and that a vehicle ran over his right foot on July 5, 2011, resulting in a crushing type injury to it. </a:t>
            </a:r>
            <a:endParaRPr lang="en-US" dirty="0" smtClean="0"/>
          </a:p>
          <a:p>
            <a:r>
              <a:rPr lang="en-US" dirty="0"/>
              <a:t>There is no dispute that the accident resulted in the surgical amputation of the right fifth toe and that Petitioner is entitled to payment for 100% loss of use of the right fifth toe. Respondent has made payment of same</a:t>
            </a:r>
            <a:r>
              <a:rPr lang="en-US" dirty="0" smtClean="0"/>
              <a:t>.</a:t>
            </a:r>
          </a:p>
          <a:p>
            <a:r>
              <a:rPr lang="en-US" dirty="0"/>
              <a:t>Petitioner's injury is not limited to the 100% loss of use of the right fifth toe because Petitioner has complaints to the foot itself which did require additional medical evaluation and treatment including the prescription of orthotic devices. Further, Petitioner still has symptoms and complaints to the right foot including sensitivity to cold weather and temperature changes and that his gait has been altered</a:t>
            </a:r>
            <a:r>
              <a:rPr lang="en-US" dirty="0" smtClean="0"/>
              <a:t>.</a:t>
            </a:r>
          </a:p>
          <a:p>
            <a:r>
              <a:rPr lang="en-US" dirty="0"/>
              <a:t>The Arbitrator concludes that Petitioner has sustained permanent partial disability to the extent of 100% loss of use of the right fifth toe and 15% loss of use of the right foot. Respondent shall receive a credit of $ 7.550.01 representing 100% loss of use of the right fifth toe.</a:t>
            </a:r>
          </a:p>
          <a:p>
            <a:endParaRPr lang="en-US" dirty="0"/>
          </a:p>
        </p:txBody>
      </p:sp>
    </p:spTree>
    <p:extLst>
      <p:ext uri="{BB962C8B-B14F-4D97-AF65-F5344CB8AC3E}">
        <p14:creationId xmlns:p14="http://schemas.microsoft.com/office/powerpoint/2010/main" val="1627307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Comfort </a:t>
            </a:r>
            <a:r>
              <a:rPr lang="en-US" sz="4000" dirty="0" err="1" smtClean="0"/>
              <a:t>Aladesaiye</a:t>
            </a:r>
            <a:r>
              <a:rPr lang="en-US" sz="4000" dirty="0" smtClean="0"/>
              <a:t> v. SOI-Howe Developmental</a:t>
            </a:r>
            <a:br>
              <a:rPr lang="en-US" sz="4000" dirty="0" smtClean="0"/>
            </a:br>
            <a:r>
              <a:rPr lang="en-US" sz="4000" dirty="0" smtClean="0"/>
              <a:t>08WC032283, 13IWCC0982</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smtClean="0"/>
              <a:t>Timely Petition for Review having been filed by the Respondent herein and notice given to all parties, the Commission, after considering the issues of causal connection, temporary total disability, nature and extent and being advised of the facts and law, affirms and adopts the Decision of the Arbitrator</a:t>
            </a:r>
          </a:p>
          <a:p>
            <a:r>
              <a:rPr lang="en-US" dirty="0" smtClean="0"/>
              <a:t>The Petitioner, Comfort </a:t>
            </a:r>
            <a:r>
              <a:rPr lang="en-US" dirty="0" err="1" smtClean="0"/>
              <a:t>Aladesaiye</a:t>
            </a:r>
            <a:r>
              <a:rPr lang="en-US" dirty="0" smtClean="0"/>
              <a:t>, was employed as a Registered Nurse 1 for Howe Developmental Center on September 15, 2006…the Petitioner was giving medication to a patient at the facility. The patient became aggressive and pushed her, causing the Petitioner to fall to the ground and injuring her low back.</a:t>
            </a:r>
          </a:p>
          <a:p>
            <a:r>
              <a:rPr lang="en-US" dirty="0" smtClean="0"/>
              <a:t>The Petitioner underwent such FCE on September 17, 2010, at ATI. The test was valid and the therapist felt the Petitioner could only work at a sedentary work level.</a:t>
            </a:r>
          </a:p>
          <a:p>
            <a:r>
              <a:rPr lang="en-US" dirty="0" smtClean="0"/>
              <a:t> The Petitioner received a letter from the Illinois Department of Human Services on February 3, 2010, which stated that Howe Developmental Center was closing its doors and she would either be laid off or could apply for a vacancy as a Registered Nurse I at </a:t>
            </a:r>
            <a:r>
              <a:rPr lang="en-US" dirty="0" err="1" smtClean="0"/>
              <a:t>Ludeman</a:t>
            </a:r>
            <a:r>
              <a:rPr lang="en-US" dirty="0" smtClean="0"/>
              <a:t> Center. The Petitioner did apply for a lateral move to </a:t>
            </a:r>
            <a:r>
              <a:rPr lang="en-US" dirty="0" err="1" smtClean="0"/>
              <a:t>Ludeman</a:t>
            </a:r>
            <a:r>
              <a:rPr lang="en-US" dirty="0" smtClean="0"/>
              <a:t>. She then received a subsequent letter from Central Management Services dated May 14, 2010, which indicated that her name would be placed on a recall list for up to two years.</a:t>
            </a:r>
          </a:p>
          <a:p>
            <a:r>
              <a:rPr lang="en-US" dirty="0" smtClean="0"/>
              <a:t>Petitioner </a:t>
            </a:r>
            <a:r>
              <a:rPr lang="en-US" dirty="0"/>
              <a:t>filed a request for vocational rehabilitation with the Commission on January 7, </a:t>
            </a:r>
            <a:r>
              <a:rPr lang="en-US" dirty="0" smtClean="0"/>
              <a:t>2011.</a:t>
            </a:r>
          </a:p>
          <a:p>
            <a:r>
              <a:rPr lang="en-US" dirty="0"/>
              <a:t>The Petitioner began looking for work within her restrictions. The Petitioner testified that the State did not offer any type of vocational assistance to her. She further testified that as of the date of the hearing, she had looked for work at over 250 places. The Petitioner was still off work on date of the arbitration </a:t>
            </a:r>
            <a:r>
              <a:rPr lang="en-US" dirty="0" smtClean="0"/>
              <a:t>hearing.</a:t>
            </a:r>
            <a:endParaRPr lang="en-US" dirty="0"/>
          </a:p>
          <a:p>
            <a:endParaRPr lang="en-US" dirty="0"/>
          </a:p>
        </p:txBody>
      </p:sp>
    </p:spTree>
    <p:extLst>
      <p:ext uri="{BB962C8B-B14F-4D97-AF65-F5344CB8AC3E}">
        <p14:creationId xmlns:p14="http://schemas.microsoft.com/office/powerpoint/2010/main" val="3167952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Comfort </a:t>
            </a:r>
            <a:r>
              <a:rPr lang="en-US" sz="4000" dirty="0" err="1" smtClean="0"/>
              <a:t>Aladesaiye</a:t>
            </a:r>
            <a:r>
              <a:rPr lang="en-US" sz="4000" dirty="0" smtClean="0"/>
              <a:t> v. SOI-Howe Developmental</a:t>
            </a:r>
            <a:br>
              <a:rPr lang="en-US" sz="4000" dirty="0" smtClean="0"/>
            </a:br>
            <a:r>
              <a:rPr lang="en-US" sz="4000" dirty="0" smtClean="0"/>
              <a:t>08WC032283, 13IWCC0982</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a:t>The Petitioner underwent functional capacity evaluations in 2007 and 2010. Both tests concluded that the Petitioner did not meet the demands of an RN</a:t>
            </a:r>
            <a:r>
              <a:rPr lang="en-US" dirty="0" smtClean="0"/>
              <a:t>.</a:t>
            </a:r>
          </a:p>
          <a:p>
            <a:r>
              <a:rPr lang="en-US" dirty="0"/>
              <a:t>The Petitioner's educational experience included some junior college and a Bachelor of Science degree in Radiology. Prior to the Petitioner's employment at Howe Developmental Center, the Petitioner worked as an X-ray Technician for 25 years. Petitioner testified that that job involved positioning patients on tables, heavy lifting and moving x-ray machines to patient's rooms. The Petitioner provided unrebutted testimony that the job of an X-ray Technician was even heavier than that of a Registered Nurse</a:t>
            </a:r>
            <a:r>
              <a:rPr lang="en-US" dirty="0" smtClean="0"/>
              <a:t>.</a:t>
            </a:r>
          </a:p>
          <a:p>
            <a:r>
              <a:rPr lang="en-US" dirty="0" smtClean="0"/>
              <a:t>Petitioner was </a:t>
            </a:r>
            <a:r>
              <a:rPr lang="en-US" dirty="0"/>
              <a:t>never offered any type of employment from the State. </a:t>
            </a:r>
            <a:endParaRPr lang="en-US" dirty="0" smtClean="0"/>
          </a:p>
          <a:p>
            <a:r>
              <a:rPr lang="en-US" dirty="0" smtClean="0"/>
              <a:t>Petitioner </a:t>
            </a:r>
            <a:r>
              <a:rPr lang="en-US" dirty="0"/>
              <a:t>filed a motion with the Commission in which she requested vocational rehabilitation, pursuant to Section 8(a) of the </a:t>
            </a:r>
            <a:r>
              <a:rPr lang="en-US" dirty="0" smtClean="0"/>
              <a:t>Act…no </a:t>
            </a:r>
            <a:r>
              <a:rPr lang="en-US" dirty="0"/>
              <a:t>one at the State contacted her to provide any vocational services</a:t>
            </a:r>
            <a:r>
              <a:rPr lang="en-US" dirty="0" smtClean="0"/>
              <a:t>.</a:t>
            </a:r>
          </a:p>
          <a:p>
            <a:r>
              <a:rPr lang="en-US" dirty="0" smtClean="0"/>
              <a:t>Petitioner </a:t>
            </a:r>
            <a:r>
              <a:rPr lang="en-US" dirty="0"/>
              <a:t>submitted into evidence a job log that purports to show that she </a:t>
            </a:r>
            <a:r>
              <a:rPr lang="en-US" dirty="0" smtClean="0"/>
              <a:t>began </a:t>
            </a:r>
            <a:r>
              <a:rPr lang="en-US" dirty="0"/>
              <a:t>looking for </a:t>
            </a:r>
            <a:r>
              <a:rPr lang="en-US" dirty="0" smtClean="0"/>
              <a:t>work. </a:t>
            </a:r>
          </a:p>
          <a:p>
            <a:r>
              <a:rPr lang="en-US" dirty="0"/>
              <a:t>The Arbitrator further points out that the Respondent is required, pursuant to the rules of the Illinois Workers' Compensation Commission, Section 7110.10, to prepare an assessment for a plan to include medical and </a:t>
            </a:r>
            <a:r>
              <a:rPr lang="en-US" dirty="0" smtClean="0"/>
              <a:t>vocational </a:t>
            </a:r>
            <a:r>
              <a:rPr lang="en-US" dirty="0"/>
              <a:t>evaluation for modified or limited duty and/or retraining as needed. The Respondent did not present any type of vocational rehabilitation plan in this case. Instead, the Respondent conducted a Labor Market Survey.</a:t>
            </a:r>
          </a:p>
          <a:p>
            <a:endParaRPr lang="en-US" dirty="0"/>
          </a:p>
        </p:txBody>
      </p:sp>
    </p:spTree>
    <p:extLst>
      <p:ext uri="{BB962C8B-B14F-4D97-AF65-F5344CB8AC3E}">
        <p14:creationId xmlns:p14="http://schemas.microsoft.com/office/powerpoint/2010/main" val="118420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Julie </a:t>
            </a:r>
            <a:r>
              <a:rPr lang="en-US" sz="4000" dirty="0" err="1" smtClean="0"/>
              <a:t>Meierdirks</a:t>
            </a:r>
            <a:r>
              <a:rPr lang="en-US" sz="4000" dirty="0" smtClean="0"/>
              <a:t> v. Northbrook School District # 28</a:t>
            </a:r>
            <a:br>
              <a:rPr lang="en-US" sz="4000" dirty="0" smtClean="0"/>
            </a:br>
            <a:r>
              <a:rPr lang="en-US" sz="4000" dirty="0" smtClean="0"/>
              <a:t>07WC039919, 12IWCC0647</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Timely Petitions for Review having been filed by the Petitioner herein and notice given to all parties, the Commission, after considering the issues of accident, causal connection, temporary total disability, permanent disability, medical expenses and wages, and being advised of the facts and law, affirms and adopts the Decision of the </a:t>
            </a:r>
            <a:r>
              <a:rPr lang="en-US" dirty="0" smtClean="0"/>
              <a:t>Arbitrator</a:t>
            </a:r>
          </a:p>
          <a:p>
            <a:r>
              <a:rPr lang="en-US" dirty="0" smtClean="0"/>
              <a:t> </a:t>
            </a:r>
            <a:r>
              <a:rPr lang="en-US" dirty="0"/>
              <a:t>The motion to remand to the Arbitrator having been filed by petitioner was properly served on all parties. The matter came before Commission on 06-20-11, in the city of Chicago. After hearing the parties' arguments and due deliberations, </a:t>
            </a:r>
            <a:r>
              <a:rPr lang="en-US" dirty="0" smtClean="0"/>
              <a:t>Commissioner granted </a:t>
            </a:r>
            <a:r>
              <a:rPr lang="en-US" dirty="0"/>
              <a:t>said </a:t>
            </a:r>
            <a:r>
              <a:rPr lang="en-US" dirty="0" smtClean="0"/>
              <a:t>petition. On 09/28/2011, </a:t>
            </a:r>
            <a:r>
              <a:rPr lang="en-US" dirty="0"/>
              <a:t>the parties agreed that the average weekly wage is $ 1,557.06 pursuant to Elgin School District v. IWCC and Linda </a:t>
            </a:r>
            <a:r>
              <a:rPr lang="en-US" dirty="0" err="1"/>
              <a:t>Weiler</a:t>
            </a:r>
            <a:r>
              <a:rPr lang="en-US" dirty="0"/>
              <a:t>, No. 1-09-3446WC (1st Dist.) April 25, 2011. No new evidence was presented.</a:t>
            </a:r>
          </a:p>
        </p:txBody>
      </p:sp>
    </p:spTree>
    <p:extLst>
      <p:ext uri="{BB962C8B-B14F-4D97-AF65-F5344CB8AC3E}">
        <p14:creationId xmlns:p14="http://schemas.microsoft.com/office/powerpoint/2010/main" val="3476383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Comfort </a:t>
            </a:r>
            <a:r>
              <a:rPr lang="en-US" sz="4000" dirty="0" err="1" smtClean="0"/>
              <a:t>Aladesaiye</a:t>
            </a:r>
            <a:r>
              <a:rPr lang="en-US" sz="4000" dirty="0" smtClean="0"/>
              <a:t> v. SOI-Howe Developmental</a:t>
            </a:r>
            <a:br>
              <a:rPr lang="en-US" sz="4000" dirty="0" smtClean="0"/>
            </a:br>
            <a:r>
              <a:rPr lang="en-US" sz="4000" dirty="0" smtClean="0"/>
              <a:t>08WC032283, 13IWCC0982</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a:t>The Arbitrator concludes that since the job log (</a:t>
            </a:r>
            <a:r>
              <a:rPr lang="en-US" dirty="0" err="1"/>
              <a:t>Px</a:t>
            </a:r>
            <a:r>
              <a:rPr lang="en-US" dirty="0"/>
              <a:t>. # 8) was admitted into evidence, Petitioner has made a </a:t>
            </a:r>
            <a:r>
              <a:rPr lang="en-US" i="1" dirty="0"/>
              <a:t>prima facie</a:t>
            </a:r>
            <a:r>
              <a:rPr lang="en-US" dirty="0"/>
              <a:t> case for an "odd-lot" permanent total. Petitioner has thus proven that she conducted a diligent, but unsuccessful, job search. </a:t>
            </a:r>
            <a:r>
              <a:rPr lang="en-US" i="1" dirty="0" smtClean="0"/>
              <a:t>Valley </a:t>
            </a:r>
            <a:r>
              <a:rPr lang="en-US" i="1" dirty="0" err="1"/>
              <a:t>Mould</a:t>
            </a:r>
            <a:r>
              <a:rPr lang="en-US" i="1" dirty="0"/>
              <a:t> &amp; Iron </a:t>
            </a:r>
            <a:r>
              <a:rPr lang="en-US" i="1" dirty="0" smtClean="0"/>
              <a:t>84 </a:t>
            </a:r>
            <a:r>
              <a:rPr lang="en-US" i="1" dirty="0"/>
              <a:t>Ill. 2d </a:t>
            </a:r>
            <a:r>
              <a:rPr lang="en-US" i="1" dirty="0" smtClean="0"/>
              <a:t>538 (1981)</a:t>
            </a:r>
          </a:p>
          <a:p>
            <a:r>
              <a:rPr lang="en-US" dirty="0"/>
              <a:t>The burden then shifts to the Respondent. The Respondent chose not to provide true vocational counseling or true vocational rehabilitation, but instead, chose to conduct a Labor Market </a:t>
            </a:r>
            <a:r>
              <a:rPr lang="en-US" dirty="0" smtClean="0"/>
              <a:t>Survey…  </a:t>
            </a:r>
            <a:r>
              <a:rPr lang="en-US" dirty="0"/>
              <a:t>Petitioner testified that she did receive a copy of the Labor Market Survey and contacted every facility that was listed on the form. She testified that none of the facilities would hire </a:t>
            </a:r>
            <a:r>
              <a:rPr lang="en-US" dirty="0" smtClean="0"/>
              <a:t>her.</a:t>
            </a:r>
          </a:p>
          <a:p>
            <a:r>
              <a:rPr lang="en-US" dirty="0" smtClean="0"/>
              <a:t> </a:t>
            </a:r>
            <a:r>
              <a:rPr lang="en-US" dirty="0"/>
              <a:t>The Arbitrator finds that based on the Petitioner's job search, there is no stable labor market for this </a:t>
            </a:r>
            <a:r>
              <a:rPr lang="en-US" dirty="0" smtClean="0"/>
              <a:t>Petitioner. Consequently</a:t>
            </a:r>
            <a:r>
              <a:rPr lang="en-US" dirty="0"/>
              <a:t>, the Arbitrator concludes that the Petitioner is permanently </a:t>
            </a:r>
            <a:r>
              <a:rPr lang="en-US" dirty="0" smtClean="0"/>
              <a:t> </a:t>
            </a:r>
            <a:r>
              <a:rPr lang="en-US" dirty="0"/>
              <a:t>and totally disabled pursuant to Section 8(f) of the Act.</a:t>
            </a:r>
          </a:p>
          <a:p>
            <a:r>
              <a:rPr lang="en-US" b="1" dirty="0" smtClean="0"/>
              <a:t>DISSENT</a:t>
            </a:r>
            <a:r>
              <a:rPr lang="en-US" b="1" dirty="0"/>
              <a:t>: </a:t>
            </a:r>
            <a:r>
              <a:rPr lang="en-US" dirty="0"/>
              <a:t>I disagree with the majority's finding that Petitioner is permanently totally disabled. Petitioner has two college degrees and a wealth of work experience. She cannot return to work as a registered nurse in a position that requires lifting; however, she is certainly qualified for many other positions in medical management and administration. She can work. Her failure to find a job does not render her permanently totally disabled. An award pursuant to Section 8(d-2) would be appropriate.</a:t>
            </a:r>
          </a:p>
          <a:p>
            <a:endParaRPr lang="en-US" dirty="0"/>
          </a:p>
          <a:p>
            <a:endParaRPr lang="en-US" dirty="0"/>
          </a:p>
          <a:p>
            <a:endParaRPr lang="en-US" dirty="0"/>
          </a:p>
        </p:txBody>
      </p:sp>
    </p:spTree>
    <p:extLst>
      <p:ext uri="{BB962C8B-B14F-4D97-AF65-F5344CB8AC3E}">
        <p14:creationId xmlns:p14="http://schemas.microsoft.com/office/powerpoint/2010/main" val="232257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Nelson Centeno v. Minute Men</a:t>
            </a:r>
            <a:br>
              <a:rPr lang="en-US" dirty="0" smtClean="0"/>
            </a:br>
            <a:r>
              <a:rPr lang="en-US" dirty="0" smtClean="0"/>
              <a:t>10WC044071, 13IWCC0914</a:t>
            </a:r>
            <a:endParaRPr lang="en-US" dirty="0"/>
          </a:p>
        </p:txBody>
      </p:sp>
      <p:sp>
        <p:nvSpPr>
          <p:cNvPr id="3" name="Content Placeholder 2"/>
          <p:cNvSpPr>
            <a:spLocks noGrp="1"/>
          </p:cNvSpPr>
          <p:nvPr>
            <p:ph idx="1"/>
          </p:nvPr>
        </p:nvSpPr>
        <p:spPr/>
        <p:txBody>
          <a:bodyPr>
            <a:normAutofit fontScale="92500" lnSpcReduction="20000"/>
          </a:bodyPr>
          <a:lstStyle/>
          <a:p>
            <a:r>
              <a:rPr lang="en-US" dirty="0"/>
              <a:t>Timely Petition for Review under § 19(b) having been filed by the Respondent and Petitioner herein and notice given to all parties, the Commission, after considering the issues of causal connection, medical, wages, temporary total disability, and penalties and being advised of the facts and applicable law, modifies the Decision of the Arbitrator as stated below and otherwise affirms and adopts the Decision of the </a:t>
            </a:r>
            <a:r>
              <a:rPr lang="en-US" dirty="0" smtClean="0"/>
              <a:t>Arbitrator</a:t>
            </a:r>
          </a:p>
          <a:p>
            <a:r>
              <a:rPr lang="en-US" dirty="0"/>
              <a:t>Dr. David Freeland provided Petitioner with approximately ninety low-back chiropractic treatments between November 22, 2010 and October 17, 2011. The ninety treatments incurred nearly $ 57,000.00 in chiropractic charges. The Commission finds that only six of the low-back chiropractor treatments were reasonable </a:t>
            </a:r>
            <a:r>
              <a:rPr lang="en-US" dirty="0" smtClean="0"/>
              <a:t>and </a:t>
            </a:r>
            <a:r>
              <a:rPr lang="en-US" dirty="0"/>
              <a:t>necessary. The remaining chiropractic treatments to the low-back were not reasonable or necessary. In support of its finding, the Commission relies on Dr. Reese </a:t>
            </a:r>
            <a:r>
              <a:rPr lang="en-US" dirty="0" err="1"/>
              <a:t>Polesky's</a:t>
            </a:r>
            <a:r>
              <a:rPr lang="en-US" dirty="0"/>
              <a:t> June 14, 2011 peer review, and the opinion of Dr. G. </a:t>
            </a:r>
            <a:r>
              <a:rPr lang="en-US" dirty="0" err="1"/>
              <a:t>Klaud</a:t>
            </a:r>
            <a:r>
              <a:rPr lang="en-US" dirty="0"/>
              <a:t> Miller.</a:t>
            </a:r>
          </a:p>
        </p:txBody>
      </p:sp>
    </p:spTree>
    <p:extLst>
      <p:ext uri="{BB962C8B-B14F-4D97-AF65-F5344CB8AC3E}">
        <p14:creationId xmlns:p14="http://schemas.microsoft.com/office/powerpoint/2010/main" val="340220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Nelson Centeno v. Minute Men</a:t>
            </a:r>
            <a:br>
              <a:rPr lang="en-US" dirty="0" smtClean="0"/>
            </a:br>
            <a:r>
              <a:rPr lang="en-US" dirty="0" smtClean="0"/>
              <a:t>10WC044071, 13IWCC0914</a:t>
            </a:r>
            <a:endParaRPr lang="en-US" dirty="0"/>
          </a:p>
        </p:txBody>
      </p:sp>
      <p:sp>
        <p:nvSpPr>
          <p:cNvPr id="3" name="Content Placeholder 2"/>
          <p:cNvSpPr>
            <a:spLocks noGrp="1"/>
          </p:cNvSpPr>
          <p:nvPr>
            <p:ph idx="1"/>
          </p:nvPr>
        </p:nvSpPr>
        <p:spPr/>
        <p:txBody>
          <a:bodyPr>
            <a:noAutofit/>
          </a:bodyPr>
          <a:lstStyle/>
          <a:p>
            <a:r>
              <a:rPr lang="en-US" sz="1600" dirty="0" smtClean="0"/>
              <a:t>Arbitrator’s Decision</a:t>
            </a:r>
          </a:p>
          <a:p>
            <a:r>
              <a:rPr lang="en-US" sz="1600" dirty="0" smtClean="0"/>
              <a:t>October </a:t>
            </a:r>
            <a:r>
              <a:rPr lang="en-US" sz="1600" dirty="0"/>
              <a:t>7, </a:t>
            </a:r>
            <a:r>
              <a:rPr lang="en-US" sz="1600" dirty="0" smtClean="0"/>
              <a:t>2010…stepped onto </a:t>
            </a:r>
            <a:r>
              <a:rPr lang="en-US" sz="1600" dirty="0"/>
              <a:t>a piece of the lubricated metal his foot slipped and twisted causing him to </a:t>
            </a:r>
            <a:r>
              <a:rPr lang="en-US" sz="1600" dirty="0" smtClean="0"/>
              <a:t>fall…he </a:t>
            </a:r>
            <a:r>
              <a:rPr lang="en-US" sz="1600" dirty="0"/>
              <a:t>fell and struck his low back at the </a:t>
            </a:r>
            <a:r>
              <a:rPr lang="en-US" sz="1600" dirty="0" smtClean="0"/>
              <a:t>waistline…slid </a:t>
            </a:r>
            <a:r>
              <a:rPr lang="en-US" sz="1600" dirty="0"/>
              <a:t>down into a seated position against the framing. Petitioner indicated that his left ankle "broke" and he had pain in his back and left knee</a:t>
            </a:r>
            <a:r>
              <a:rPr lang="en-US" sz="1600" dirty="0" smtClean="0"/>
              <a:t>.</a:t>
            </a:r>
          </a:p>
          <a:p>
            <a:r>
              <a:rPr lang="en-US" sz="1600" dirty="0"/>
              <a:t>On October 12, 2010, Dr. </a:t>
            </a:r>
            <a:r>
              <a:rPr lang="en-US" sz="1600" dirty="0" err="1"/>
              <a:t>Suchy</a:t>
            </a:r>
            <a:r>
              <a:rPr lang="en-US" sz="1600" dirty="0"/>
              <a:t> performed an open reduction and internal reduction left ankle. </a:t>
            </a:r>
            <a:endParaRPr lang="en-US" sz="1600" dirty="0" smtClean="0"/>
          </a:p>
          <a:p>
            <a:r>
              <a:rPr lang="en-US" sz="1600" dirty="0" smtClean="0"/>
              <a:t>Petitioner elected to seek care for his back…based on the recommendation of a friend he presented to West Chicago Chiropractic where he came under the care of Dr. David Freeland...Petitioner reported ongoing LBP after ankle </a:t>
            </a:r>
            <a:r>
              <a:rPr lang="en-US" sz="1600" dirty="0" err="1" smtClean="0"/>
              <a:t>fx</a:t>
            </a:r>
            <a:r>
              <a:rPr lang="en-US" sz="1600" dirty="0" smtClean="0"/>
              <a:t>…Dr. Freeland recommended that Petitioner see Dr. </a:t>
            </a:r>
            <a:r>
              <a:rPr lang="en-US" sz="1600" dirty="0" err="1" smtClean="0"/>
              <a:t>Freedberg</a:t>
            </a:r>
            <a:r>
              <a:rPr lang="en-US" sz="1600" dirty="0" smtClean="0"/>
              <a:t>, an orthopedic surgeon.</a:t>
            </a:r>
          </a:p>
          <a:p>
            <a:r>
              <a:rPr lang="en-US" sz="1600" dirty="0" smtClean="0"/>
              <a:t>Dr. McNally doctor noted Petitioner provided that he saw Dr. </a:t>
            </a:r>
            <a:r>
              <a:rPr lang="en-US" sz="1600" dirty="0" err="1" smtClean="0"/>
              <a:t>Lipov</a:t>
            </a:r>
            <a:r>
              <a:rPr lang="en-US" sz="1600" dirty="0" smtClean="0"/>
              <a:t> who felt that additional injections would not be helpful. Dr. McNally recommended continual therapy with Dr. Freeland, prescribed continual medication and recommended that he consider lumbar surgery options. Petitioner was also continued off work. </a:t>
            </a:r>
          </a:p>
          <a:p>
            <a:r>
              <a:rPr lang="en-US" sz="1600" dirty="0" smtClean="0"/>
              <a:t>At </a:t>
            </a:r>
            <a:r>
              <a:rPr lang="en-US" sz="1600" dirty="0"/>
              <a:t>Respondent's request, Petitioner underwent a Section 12 examination with Dr. </a:t>
            </a:r>
            <a:r>
              <a:rPr lang="en-US" sz="1600" dirty="0" err="1"/>
              <a:t>Klaud</a:t>
            </a:r>
            <a:r>
              <a:rPr lang="en-US" sz="1600" dirty="0"/>
              <a:t> Miller on March 9, 2011. Dr. Miller reviewed the treating medical records from Tyler Medical, </a:t>
            </a:r>
            <a:r>
              <a:rPr lang="en-US" sz="1600" dirty="0" err="1"/>
              <a:t>Provena</a:t>
            </a:r>
            <a:r>
              <a:rPr lang="en-US" sz="1600" dirty="0"/>
              <a:t> Medical Center, Dr. </a:t>
            </a:r>
            <a:r>
              <a:rPr lang="en-US" sz="1600" dirty="0" err="1"/>
              <a:t>Suchy</a:t>
            </a:r>
            <a:r>
              <a:rPr lang="en-US" sz="1600" dirty="0"/>
              <a:t>, Dr. </a:t>
            </a:r>
            <a:r>
              <a:rPr lang="en-US" sz="1600" dirty="0" err="1"/>
              <a:t>Freeberg</a:t>
            </a:r>
            <a:r>
              <a:rPr lang="en-US" sz="1600" dirty="0"/>
              <a:t> and chiropractor Dr. Freeland. In his report, Dr. Miller noted that Petitioner stated that his ankle did not aggravate his back and that his low back was gradually getting worse. After performing an examination, Dr. Miller assessed left </a:t>
            </a:r>
            <a:r>
              <a:rPr lang="en-US" sz="1600" dirty="0" err="1"/>
              <a:t>bimalleolar</a:t>
            </a:r>
            <a:r>
              <a:rPr lang="en-US" sz="1600" dirty="0"/>
              <a:t> ankle fracture and low back pain most likely secondary to degenerative disk disease. The doctor noted that he could not rule out a low back sprain. Dr. Miller opined that there was completely insufficient evident to substantiate a causal </a:t>
            </a:r>
            <a:r>
              <a:rPr lang="en-US" sz="1600" dirty="0" smtClean="0"/>
              <a:t>relationship. </a:t>
            </a:r>
            <a:endParaRPr lang="en-US" sz="1600" dirty="0"/>
          </a:p>
        </p:txBody>
      </p:sp>
    </p:spTree>
    <p:extLst>
      <p:ext uri="{BB962C8B-B14F-4D97-AF65-F5344CB8AC3E}">
        <p14:creationId xmlns:p14="http://schemas.microsoft.com/office/powerpoint/2010/main" val="341202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Nelson Centeno v. Minute Men</a:t>
            </a:r>
            <a:br>
              <a:rPr lang="en-US" dirty="0" smtClean="0"/>
            </a:br>
            <a:r>
              <a:rPr lang="en-US" dirty="0" smtClean="0"/>
              <a:t>10WC044071, 13IWCC0914</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smtClean="0"/>
              <a:t>Respondent </a:t>
            </a:r>
            <a:r>
              <a:rPr lang="en-US" sz="6400" dirty="0"/>
              <a:t>had the chiropractic charges of West Chicago Chiropractic undergo a Clinical Peer Report and Utilization Review</a:t>
            </a:r>
            <a:r>
              <a:rPr lang="en-US" sz="6400" dirty="0" smtClean="0"/>
              <a:t>.</a:t>
            </a:r>
            <a:r>
              <a:rPr lang="en-US" sz="6400" dirty="0"/>
              <a:t> . Dr. </a:t>
            </a:r>
            <a:r>
              <a:rPr lang="en-US" sz="6400" dirty="0" err="1" smtClean="0"/>
              <a:t>Polesky</a:t>
            </a:r>
            <a:r>
              <a:rPr lang="en-US" sz="6400" dirty="0" smtClean="0"/>
              <a:t> </a:t>
            </a:r>
            <a:r>
              <a:rPr lang="en-US" sz="6400" dirty="0"/>
              <a:t>is the Board Certified Orthopedic Surgeon who reviewed the prior treating records which focused on the chiropractic </a:t>
            </a:r>
            <a:r>
              <a:rPr lang="en-US" sz="6400" dirty="0" smtClean="0"/>
              <a:t>care…noted </a:t>
            </a:r>
            <a:r>
              <a:rPr lang="en-US" sz="6400" dirty="0"/>
              <a:t>that purely passive modalities are never appropriate and that ODG guidelines indicate that one month of chiropractic treatment is sufficient when a diagnosis of lumbar strain is made</a:t>
            </a:r>
            <a:r>
              <a:rPr lang="en-US" sz="6400" dirty="0" smtClean="0"/>
              <a:t>.</a:t>
            </a:r>
          </a:p>
          <a:p>
            <a:r>
              <a:rPr lang="en-US" sz="6400" dirty="0"/>
              <a:t>The UR reviewer for </a:t>
            </a:r>
            <a:r>
              <a:rPr lang="en-US" sz="6400" dirty="0" smtClean="0"/>
              <a:t>Chiropractic </a:t>
            </a:r>
            <a:r>
              <a:rPr lang="en-US" sz="6400" dirty="0"/>
              <a:t>care of 11/22/10-5/31/11, Dr. </a:t>
            </a:r>
            <a:r>
              <a:rPr lang="en-US" sz="6400" dirty="0" err="1"/>
              <a:t>Polesky</a:t>
            </a:r>
            <a:r>
              <a:rPr lang="en-US" sz="6400" dirty="0"/>
              <a:t>, was </a:t>
            </a:r>
            <a:r>
              <a:rPr lang="en-US" sz="6400" dirty="0" smtClean="0"/>
              <a:t>deposed…agreed </a:t>
            </a:r>
            <a:r>
              <a:rPr lang="en-US" sz="6400" dirty="0"/>
              <a:t>that the mandate of utilizing the ODG according to its author is that it is "just a guideline, not inflexible prescriptions, and they should not be used as sole evidence for an absolute standard of care...[and] cannot take into account the uniqueness of each patient's clinical </a:t>
            </a:r>
            <a:r>
              <a:rPr lang="en-US" sz="6400" dirty="0" smtClean="0"/>
              <a:t>circumstance.</a:t>
            </a:r>
          </a:p>
          <a:p>
            <a:r>
              <a:rPr lang="en-US" sz="6400" dirty="0"/>
              <a:t>Dr. </a:t>
            </a:r>
            <a:r>
              <a:rPr lang="en-US" sz="6400" dirty="0" err="1"/>
              <a:t>Polesky</a:t>
            </a:r>
            <a:r>
              <a:rPr lang="en-US" sz="6400" dirty="0"/>
              <a:t> </a:t>
            </a:r>
            <a:r>
              <a:rPr lang="en-US" sz="6400" dirty="0" smtClean="0"/>
              <a:t>…the </a:t>
            </a:r>
            <a:r>
              <a:rPr lang="en-US" sz="6400" dirty="0"/>
              <a:t>application of the ODG and ACOEM manuals to the records, not a reflection of his own personal </a:t>
            </a:r>
            <a:r>
              <a:rPr lang="en-US" sz="6400" dirty="0" smtClean="0"/>
              <a:t>opinions…does </a:t>
            </a:r>
            <a:r>
              <a:rPr lang="en-US" sz="6400" dirty="0"/>
              <a:t>not necessarily agree with the manual guidelines himself. While he cited to both, he is only trained in understanding one manual, being the ACOEM because his state adopted it in work injury cases. As for the ODG, he does not know if any practitioners use it for standard of care. He rarely uses the ODG to determine treatment in his private practice. </a:t>
            </a:r>
            <a:endParaRPr lang="en-US" sz="6400" dirty="0" smtClean="0"/>
          </a:p>
          <a:p>
            <a:r>
              <a:rPr lang="en-US" sz="6400" dirty="0" smtClean="0"/>
              <a:t>Petitioner </a:t>
            </a:r>
            <a:r>
              <a:rPr lang="en-US" sz="6400" dirty="0"/>
              <a:t>called Dr. David Freeland, D. C. live at trial, who is a doctor of </a:t>
            </a:r>
            <a:r>
              <a:rPr lang="en-US" sz="6400" dirty="0" smtClean="0"/>
              <a:t>chiropractic…Dr</a:t>
            </a:r>
            <a:r>
              <a:rPr lang="en-US" sz="6400" dirty="0"/>
              <a:t>. Freeland acknowledges receipt of the Utilization Review report and his right to challenge the opinion and appeal the decision. He testified that he did not consider it stating that doing so was "a waste of his time." </a:t>
            </a:r>
            <a:r>
              <a:rPr lang="en-US" sz="6400" dirty="0" smtClean="0"/>
              <a:t>…further </a:t>
            </a:r>
            <a:r>
              <a:rPr lang="en-US" sz="6400" dirty="0"/>
              <a:t>testified that he did not believe the statement that chiropractic manipulation should be discontinued if it does not improve the patient's condition within three to for weeks. He concluded that he did not agree with the national standards as elicited in the ODG guidelines as well as the ACOEM guidelines</a:t>
            </a:r>
            <a:r>
              <a:rPr lang="en-US" sz="6400" dirty="0" smtClean="0"/>
              <a:t>.</a:t>
            </a:r>
          </a:p>
          <a:p>
            <a:r>
              <a:rPr lang="en-US" sz="6400" dirty="0"/>
              <a:t>The Arbitrator finds the opinions of the treating physicians are more persuasive and credible in light of the uncontested mechanism of injury, early and consistent complaints of Petitioner, tests and exam findings and relies on them to support his finding of causal connection.</a:t>
            </a:r>
          </a:p>
          <a:p>
            <a:endParaRPr lang="en-US" sz="4900" dirty="0"/>
          </a:p>
          <a:p>
            <a:endParaRPr lang="en-US" sz="4000" dirty="0"/>
          </a:p>
        </p:txBody>
      </p:sp>
    </p:spTree>
    <p:extLst>
      <p:ext uri="{BB962C8B-B14F-4D97-AF65-F5344CB8AC3E}">
        <p14:creationId xmlns:p14="http://schemas.microsoft.com/office/powerpoint/2010/main" val="2384263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Borak</a:t>
            </a:r>
            <a:r>
              <a:rPr lang="en-US" dirty="0" smtClean="0"/>
              <a:t> v. Associated Glaziers</a:t>
            </a:r>
            <a:br>
              <a:rPr lang="en-US" dirty="0" smtClean="0"/>
            </a:br>
            <a:r>
              <a:rPr lang="en-US" dirty="0" smtClean="0"/>
              <a:t>09WC036999, 13IWCC0998</a:t>
            </a:r>
            <a:endParaRPr lang="en-US" dirty="0"/>
          </a:p>
        </p:txBody>
      </p:sp>
      <p:sp>
        <p:nvSpPr>
          <p:cNvPr id="3" name="Content Placeholder 2"/>
          <p:cNvSpPr>
            <a:spLocks noGrp="1"/>
          </p:cNvSpPr>
          <p:nvPr>
            <p:ph idx="1"/>
          </p:nvPr>
        </p:nvSpPr>
        <p:spPr/>
        <p:txBody>
          <a:bodyPr>
            <a:normAutofit fontScale="62500" lnSpcReduction="20000"/>
          </a:bodyPr>
          <a:lstStyle/>
          <a:p>
            <a:r>
              <a:rPr lang="en-US" dirty="0"/>
              <a:t>Timely Petition for Review under § 19(b) having been filed by the Respondent herein and notice given to all parties, the Commission, after considering the issues of causal connection, extent of temporary total disability, vocational rehabilitation and maintenance benefits and being advised of the facts and law, modifies the Decision of the Arbitrator as stated below and otherwise affirms and adopts the Decision of the </a:t>
            </a:r>
            <a:r>
              <a:rPr lang="en-US" dirty="0" smtClean="0"/>
              <a:t>Arbitrator</a:t>
            </a:r>
          </a:p>
          <a:p>
            <a:r>
              <a:rPr lang="en-US" dirty="0"/>
              <a:t>The Commission modifies the Arbitrator's Decision finding that Petitioner failed to prove entitlement to vocational rehabilitation and therefore also failed to prove entitlement to maintenance benefits and vacates those </a:t>
            </a:r>
            <a:r>
              <a:rPr lang="en-US" dirty="0" smtClean="0"/>
              <a:t>awards. National Tea</a:t>
            </a:r>
            <a:r>
              <a:rPr lang="en-US" i="1" dirty="0" smtClean="0"/>
              <a:t>, </a:t>
            </a:r>
            <a:r>
              <a:rPr lang="en-US" i="1" dirty="0"/>
              <a:t>97 Ill.2d </a:t>
            </a:r>
            <a:r>
              <a:rPr lang="en-US" i="1" dirty="0" smtClean="0"/>
              <a:t>424 </a:t>
            </a:r>
            <a:r>
              <a:rPr lang="en-US" i="1" dirty="0"/>
              <a:t>(1983),</a:t>
            </a:r>
            <a:r>
              <a:rPr lang="en-US" dirty="0"/>
              <a:t> </a:t>
            </a:r>
            <a:r>
              <a:rPr lang="en-US" dirty="0" smtClean="0"/>
              <a:t> </a:t>
            </a:r>
            <a:r>
              <a:rPr lang="en-US" dirty="0"/>
              <a:t>the Illinois Supreme Court found that generally, "a claimant has been deemed entitled to rehabilitation where he has sustained an injury which caused a reduction in earning power and there is evidence rehabilitation will increase his earning </a:t>
            </a:r>
            <a:r>
              <a:rPr lang="en-US" dirty="0" smtClean="0"/>
              <a:t>capacity…Related </a:t>
            </a:r>
            <a:r>
              <a:rPr lang="en-US" dirty="0"/>
              <a:t>factors concern a claimant's potential loss of job security due to a compensable </a:t>
            </a:r>
            <a:r>
              <a:rPr lang="en-US" dirty="0" smtClean="0"/>
              <a:t>injury…and </a:t>
            </a:r>
            <a:r>
              <a:rPr lang="en-US" dirty="0"/>
              <a:t>the likelihood that he will be able to obtain employment upon completion of his </a:t>
            </a:r>
            <a:r>
              <a:rPr lang="en-US" dirty="0" smtClean="0"/>
              <a:t>training…Other </a:t>
            </a:r>
            <a:r>
              <a:rPr lang="en-US" dirty="0"/>
              <a:t>factors considered by the Court to be appropriate are, "the relative costs and benefits to be derived from the program, the employee's work-life expectancy, and his ability to motivate and undertake the program, [and] his prospects for recovering work capacity through medical rehabilitation or other </a:t>
            </a:r>
            <a:r>
              <a:rPr lang="en-US" dirty="0" smtClean="0"/>
              <a:t>means.“…The </a:t>
            </a:r>
            <a:r>
              <a:rPr lang="en-US" dirty="0"/>
              <a:t>Arbitrator noted that neither party offered into </a:t>
            </a:r>
            <a:r>
              <a:rPr lang="en-US" dirty="0" smtClean="0"/>
              <a:t>evidence </a:t>
            </a:r>
            <a:r>
              <a:rPr lang="en-US" dirty="0"/>
              <a:t>an opinion of a vocational rehabilitation counselor regarding the appropriateness of a vocational rehabilitation program in this case. The Commission notes that it is Petitioner's burden to prove his case. The Commission notes that Petitioner presented no evidence that vocational assistance would increase his earning capacity or that vocational assistance was required to secure work. The Commission affirms all else.</a:t>
            </a:r>
          </a:p>
          <a:p>
            <a:endParaRPr lang="en-US" dirty="0"/>
          </a:p>
        </p:txBody>
      </p:sp>
    </p:spTree>
    <p:extLst>
      <p:ext uri="{BB962C8B-B14F-4D97-AF65-F5344CB8AC3E}">
        <p14:creationId xmlns:p14="http://schemas.microsoft.com/office/powerpoint/2010/main" val="3513768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Borak</a:t>
            </a:r>
            <a:r>
              <a:rPr lang="en-US" dirty="0" smtClean="0"/>
              <a:t> v. Associated Glaziers</a:t>
            </a:r>
            <a:br>
              <a:rPr lang="en-US" dirty="0" smtClean="0"/>
            </a:br>
            <a:r>
              <a:rPr lang="en-US" dirty="0" smtClean="0"/>
              <a:t>09WC036999, 13IWCC0998</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Arbitrator’s Decision</a:t>
            </a:r>
          </a:p>
          <a:p>
            <a:r>
              <a:rPr lang="en-US" dirty="0"/>
              <a:t>On June 26, 2009, the Petitioner was carrying glass which weighed 147 lbs. with another co-employee. The terrain consisted of dirt and rocks. A plank was placed over a hole in the ground. The Petitioner and the co-employee carried the glass, and the weight of the glass shifted causing the Petitioner's right leg to go into the hole. The </a:t>
            </a:r>
            <a:r>
              <a:rPr lang="en-US" dirty="0" smtClean="0"/>
              <a:t>Petitioner testified </a:t>
            </a:r>
            <a:r>
              <a:rPr lang="en-US" dirty="0"/>
              <a:t>that his right leg was bent sideways and he felt pain</a:t>
            </a:r>
            <a:r>
              <a:rPr lang="en-US" dirty="0" smtClean="0"/>
              <a:t>.</a:t>
            </a:r>
          </a:p>
          <a:p>
            <a:r>
              <a:rPr lang="en-US" dirty="0"/>
              <a:t>Dr. Regan subsequently performed right knee surgery on August 12, 2009 at Palos Community Hospital. The post-operative diagnosis was a torn medial meniscus and torn ACL and </a:t>
            </a:r>
            <a:r>
              <a:rPr lang="en-US" dirty="0" smtClean="0"/>
              <a:t>PCL</a:t>
            </a:r>
          </a:p>
          <a:p>
            <a:r>
              <a:rPr lang="en-US" dirty="0" smtClean="0"/>
              <a:t> </a:t>
            </a:r>
            <a:r>
              <a:rPr lang="en-US" dirty="0"/>
              <a:t>The Respondent sent the Petitioner to Craig Westin for a Section 12 examination on December 11, 2009. Dr. Westin felt that further surgery was appropriate (</a:t>
            </a:r>
            <a:r>
              <a:rPr lang="en-US" dirty="0" err="1"/>
              <a:t>Px</a:t>
            </a:r>
            <a:r>
              <a:rPr lang="en-US" dirty="0"/>
              <a:t>. # 7). The Petitioner returned to Dr. Regan and underwent a second surgery for an ACL reconstruction on February 24, 2010 (</a:t>
            </a:r>
            <a:r>
              <a:rPr lang="en-US" dirty="0" err="1"/>
              <a:t>Px</a:t>
            </a:r>
            <a:r>
              <a:rPr lang="en-US" dirty="0"/>
              <a:t>. # 1). Following the second surgery, the Petitioner again started therapy at Heights Physical Therapy and Sports Institute. Although the Petitioner </a:t>
            </a:r>
            <a:r>
              <a:rPr lang="en-US" dirty="0" smtClean="0"/>
              <a:t>made some </a:t>
            </a:r>
            <a:r>
              <a:rPr lang="en-US" dirty="0"/>
              <a:t>improvements, he continued to have on-going problems with his leg</a:t>
            </a:r>
            <a:r>
              <a:rPr lang="en-US" dirty="0" smtClean="0"/>
              <a:t>.</a:t>
            </a:r>
          </a:p>
          <a:p>
            <a:r>
              <a:rPr lang="en-US" dirty="0"/>
              <a:t>The Petitioner underwent a third surgery to his right knee at Rush Medical Center on April 13, 2011. Dr. Cole performed an arthroscopy for a </a:t>
            </a:r>
            <a:r>
              <a:rPr lang="en-US" dirty="0" err="1"/>
              <a:t>suprapatellar</a:t>
            </a:r>
            <a:r>
              <a:rPr lang="en-US" dirty="0"/>
              <a:t> pouch release, </a:t>
            </a:r>
            <a:r>
              <a:rPr lang="en-US" dirty="0" err="1"/>
              <a:t>plica</a:t>
            </a:r>
            <a:r>
              <a:rPr lang="en-US" dirty="0"/>
              <a:t> excision, anterior Cyclops lesion excision, and a manipulation under anesthesia (</a:t>
            </a:r>
            <a:r>
              <a:rPr lang="en-US" dirty="0" err="1"/>
              <a:t>Px</a:t>
            </a:r>
            <a:r>
              <a:rPr lang="en-US" dirty="0"/>
              <a:t>. # 4).</a:t>
            </a:r>
          </a:p>
          <a:p>
            <a:endParaRPr lang="en-US" dirty="0"/>
          </a:p>
          <a:p>
            <a:endParaRPr lang="en-US" dirty="0"/>
          </a:p>
        </p:txBody>
      </p:sp>
    </p:spTree>
    <p:extLst>
      <p:ext uri="{BB962C8B-B14F-4D97-AF65-F5344CB8AC3E}">
        <p14:creationId xmlns:p14="http://schemas.microsoft.com/office/powerpoint/2010/main" val="4144304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Borak</a:t>
            </a:r>
            <a:r>
              <a:rPr lang="en-US" dirty="0" smtClean="0"/>
              <a:t> v. Associated Glaziers</a:t>
            </a:r>
            <a:br>
              <a:rPr lang="en-US" dirty="0" smtClean="0"/>
            </a:br>
            <a:r>
              <a:rPr lang="en-US" dirty="0" smtClean="0"/>
              <a:t>09WC036999, 13IWCC0998</a:t>
            </a:r>
            <a:endParaRPr lang="en-US" dirty="0"/>
          </a:p>
        </p:txBody>
      </p:sp>
      <p:sp>
        <p:nvSpPr>
          <p:cNvPr id="3" name="Content Placeholder 2"/>
          <p:cNvSpPr>
            <a:spLocks noGrp="1"/>
          </p:cNvSpPr>
          <p:nvPr>
            <p:ph idx="1"/>
          </p:nvPr>
        </p:nvSpPr>
        <p:spPr/>
        <p:txBody>
          <a:bodyPr>
            <a:normAutofit fontScale="55000" lnSpcReduction="20000"/>
          </a:bodyPr>
          <a:lstStyle/>
          <a:p>
            <a:r>
              <a:rPr lang="en-US" sz="2900" dirty="0"/>
              <a:t>The Respondent sent the Petitioner to Dr. </a:t>
            </a:r>
            <a:r>
              <a:rPr lang="en-US" sz="2900" dirty="0" err="1"/>
              <a:t>Karlsson</a:t>
            </a:r>
            <a:r>
              <a:rPr lang="en-US" sz="2900" dirty="0"/>
              <a:t> at M&amp;M Orthopedics for a Section 12 </a:t>
            </a:r>
            <a:r>
              <a:rPr lang="en-US" sz="2900" dirty="0" smtClean="0"/>
              <a:t>examination…reviewed </a:t>
            </a:r>
            <a:r>
              <a:rPr lang="en-US" sz="2900" dirty="0"/>
              <a:t>the records of treatment, including the operative reports and MRI </a:t>
            </a:r>
            <a:r>
              <a:rPr lang="en-US" sz="2900" dirty="0" smtClean="0"/>
              <a:t>studies…difficult </a:t>
            </a:r>
            <a:r>
              <a:rPr lang="en-US" sz="2900" dirty="0"/>
              <a:t>for the Petitioner to carry on his regular duties through July 14, 2009 and to engage in fast-pitched batting practice for several weeks if, in fact, he sustained such injury on June 26, 2009. Dr. </a:t>
            </a:r>
            <a:r>
              <a:rPr lang="en-US" sz="2900" dirty="0" err="1"/>
              <a:t>Karlsson</a:t>
            </a:r>
            <a:r>
              <a:rPr lang="en-US" sz="2900" dirty="0"/>
              <a:t> indicated the MRI findings could be either chronic or acute. The doctor believed the patient likely had a chronic partial ACL tear that may have been made somewhat worse with the injury. Dr. </a:t>
            </a:r>
            <a:r>
              <a:rPr lang="en-US" sz="2900" dirty="0" err="1"/>
              <a:t>Karlsson</a:t>
            </a:r>
            <a:r>
              <a:rPr lang="en-US" sz="2900" dirty="0"/>
              <a:t> felt that the Petitioner could either proceed with an additional surgery or else he would be at maximum medical improvement. Although he indicated the Petitioner could be performing regular duties, he admitted there had not been a formal </a:t>
            </a:r>
            <a:r>
              <a:rPr lang="en-US" sz="2900" dirty="0" smtClean="0"/>
              <a:t>FCE.</a:t>
            </a:r>
          </a:p>
          <a:p>
            <a:r>
              <a:rPr lang="en-US" sz="2900" dirty="0"/>
              <a:t>The Petitioner subsequently returned to Dr. Cole following the FCE on April 23, 2012. At that time Dr. Cole noted that he was at maximum medical improvement and that he could return to work within the restrictions outlined in the FCE. He also noted that Petitioner would have to avoid sustained squatting, kneeling and </a:t>
            </a:r>
            <a:r>
              <a:rPr lang="en-US" sz="2900" dirty="0" smtClean="0"/>
              <a:t>crawling.</a:t>
            </a:r>
            <a:endParaRPr lang="en-US" sz="2900" dirty="0"/>
          </a:p>
          <a:p>
            <a:r>
              <a:rPr lang="en-US" sz="2900" dirty="0" smtClean="0"/>
              <a:t>Petitioner </a:t>
            </a:r>
            <a:r>
              <a:rPr lang="en-US" sz="2900" dirty="0"/>
              <a:t>testified </a:t>
            </a:r>
            <a:r>
              <a:rPr lang="en-US" sz="2900" dirty="0" smtClean="0"/>
              <a:t>was </a:t>
            </a:r>
            <a:r>
              <a:rPr lang="en-US" sz="2900" dirty="0"/>
              <a:t>unable to return to work for the Respondent as a </a:t>
            </a:r>
            <a:r>
              <a:rPr lang="en-US" sz="2900" dirty="0" smtClean="0"/>
              <a:t>glazier…union </a:t>
            </a:r>
            <a:r>
              <a:rPr lang="en-US" sz="2900" dirty="0"/>
              <a:t>position and he was not allowed back to work unless he could perform full-duty without restrictions. The Petitioner further testified that the Respondent is no longer in business.</a:t>
            </a:r>
          </a:p>
          <a:p>
            <a:r>
              <a:rPr lang="en-US" sz="2900" dirty="0"/>
              <a:t>The Petitioner testified that following his release from Dr. Cole, he began looking for work and performing a job search. Petitioner did not commence the job search until April 16, 2012. The Petitioner's job search in April showed him searching for a job on only 5 days with 11 inquiries, 7 days </a:t>
            </a:r>
            <a:r>
              <a:rPr lang="en-US" sz="2900" dirty="0" smtClean="0"/>
              <a:t> </a:t>
            </a:r>
            <a:r>
              <a:rPr lang="en-US" sz="2900" dirty="0"/>
              <a:t>in May with 13 inquiries, 7 days in June with 11 inquiries, 8 days in July with 25 inquiries, and 3 days in August with 14 inquiries. So, during this 130-day period of time, Petitioner only searched for a job on 30 days. He applied for jobs doing maintenance, bartending, warehouse, delivery driver, sales and security officer and testified that he felt physically capable of performing all job activities. The Petitioner submitted into evidence </a:t>
            </a:r>
            <a:r>
              <a:rPr lang="en-US" sz="2900" dirty="0" smtClean="0"/>
              <a:t>various </a:t>
            </a:r>
            <a:r>
              <a:rPr lang="en-US" sz="2900" dirty="0"/>
              <a:t>contacts </a:t>
            </a:r>
            <a:r>
              <a:rPr lang="en-US" sz="2900" dirty="0" smtClean="0"/>
              <a:t>made </a:t>
            </a:r>
            <a:r>
              <a:rPr lang="en-US" sz="2900" dirty="0"/>
              <a:t>since April 16, 2012</a:t>
            </a:r>
            <a:r>
              <a:rPr lang="en-US" sz="2900" dirty="0" smtClean="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92159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t>
            </a:r>
            <a:r>
              <a:rPr lang="en-US" dirty="0" err="1" smtClean="0"/>
              <a:t>Borak</a:t>
            </a:r>
            <a:r>
              <a:rPr lang="en-US" dirty="0" smtClean="0"/>
              <a:t> v. Associated Glaziers</a:t>
            </a:r>
            <a:br>
              <a:rPr lang="en-US" dirty="0" smtClean="0"/>
            </a:br>
            <a:r>
              <a:rPr lang="en-US" dirty="0" smtClean="0"/>
              <a:t>09WC036999, 13IWCC0998</a:t>
            </a:r>
            <a:endParaRPr lang="en-US" dirty="0"/>
          </a:p>
        </p:txBody>
      </p:sp>
      <p:sp>
        <p:nvSpPr>
          <p:cNvPr id="3" name="Content Placeholder 2"/>
          <p:cNvSpPr>
            <a:spLocks noGrp="1"/>
          </p:cNvSpPr>
          <p:nvPr>
            <p:ph idx="1"/>
          </p:nvPr>
        </p:nvSpPr>
        <p:spPr/>
        <p:txBody>
          <a:bodyPr>
            <a:normAutofit fontScale="55000" lnSpcReduction="20000"/>
          </a:bodyPr>
          <a:lstStyle/>
          <a:p>
            <a:r>
              <a:rPr lang="en-US" sz="2900" dirty="0" smtClean="0"/>
              <a:t>Petitioner </a:t>
            </a:r>
            <a:r>
              <a:rPr lang="en-US" sz="2900" dirty="0"/>
              <a:t>worked odd jobs between April and July, 2012. The Petitioner testified that he was paid cash for the work he performed. The jobs lasted anywhere from one to three days at a </a:t>
            </a:r>
            <a:r>
              <a:rPr lang="en-US" sz="2900" dirty="0" smtClean="0"/>
              <a:t>time…The </a:t>
            </a:r>
            <a:r>
              <a:rPr lang="en-US" sz="2900" dirty="0"/>
              <a:t>Arbitrator finds that the monies earned in these "odd jobs" were "occasional wages" and would not preclude a finding of benefits under the Act, since his employment was not in a stable, competitive labor market. Please see </a:t>
            </a:r>
            <a:r>
              <a:rPr lang="en-US" sz="2900" i="1" dirty="0"/>
              <a:t>Mechanical </a:t>
            </a:r>
            <a:r>
              <a:rPr lang="en-US" sz="2900" i="1" dirty="0" smtClean="0"/>
              <a:t>Devices, </a:t>
            </a:r>
            <a:r>
              <a:rPr lang="en-US" sz="2900" i="1" dirty="0"/>
              <a:t>344 Ill. App. 3d </a:t>
            </a:r>
            <a:r>
              <a:rPr lang="en-US" sz="2900" i="1" dirty="0" smtClean="0"/>
              <a:t>752 (2003</a:t>
            </a:r>
            <a:r>
              <a:rPr lang="en-US" sz="2900" i="1" dirty="0"/>
              <a:t>),</a:t>
            </a:r>
            <a:r>
              <a:rPr lang="en-US" sz="2900" dirty="0"/>
              <a:t> and </a:t>
            </a:r>
            <a:r>
              <a:rPr lang="en-US" sz="2900" i="1" dirty="0"/>
              <a:t>Zenith </a:t>
            </a:r>
            <a:r>
              <a:rPr lang="en-US" sz="2900" i="1" dirty="0" smtClean="0"/>
              <a:t>Company, </a:t>
            </a:r>
            <a:r>
              <a:rPr lang="en-US" sz="2900" i="1" dirty="0"/>
              <a:t>91 Ill. 2d </a:t>
            </a:r>
            <a:r>
              <a:rPr lang="en-US" sz="2900" i="1" dirty="0" smtClean="0"/>
              <a:t>278 (1982</a:t>
            </a:r>
            <a:r>
              <a:rPr lang="en-US" sz="2900" i="1" dirty="0"/>
              <a:t>).</a:t>
            </a:r>
            <a:endParaRPr lang="en-US" sz="2900" dirty="0"/>
          </a:p>
          <a:p>
            <a:r>
              <a:rPr lang="en-US" sz="2900" dirty="0"/>
              <a:t>The Petitioner also admitted that he filed and received unemployment compensation. However, the fact that he obtained these benefits would not preclude a finding of maintenance benefits under the Workers' Compensation Act. </a:t>
            </a:r>
            <a:r>
              <a:rPr lang="en-US" sz="2900" i="1" dirty="0" smtClean="0"/>
              <a:t>Crow's </a:t>
            </a:r>
            <a:r>
              <a:rPr lang="en-US" sz="2900" i="1" dirty="0"/>
              <a:t>Hybrid Corn </a:t>
            </a:r>
            <a:r>
              <a:rPr lang="en-US" sz="2900" i="1" dirty="0" smtClean="0"/>
              <a:t>Co., </a:t>
            </a:r>
            <a:r>
              <a:rPr lang="en-US" sz="2900" i="1" dirty="0"/>
              <a:t>72 Ill. 2d </a:t>
            </a:r>
            <a:r>
              <a:rPr lang="en-US" sz="2900" i="1" dirty="0" smtClean="0"/>
              <a:t>168 (1978).</a:t>
            </a:r>
            <a:endParaRPr lang="en-US" sz="2900" dirty="0" smtClean="0"/>
          </a:p>
          <a:p>
            <a:r>
              <a:rPr lang="en-US" sz="2900" dirty="0" smtClean="0"/>
              <a:t>The </a:t>
            </a:r>
            <a:r>
              <a:rPr lang="en-US" sz="2900" dirty="0"/>
              <a:t>Arbitrator </a:t>
            </a:r>
            <a:r>
              <a:rPr lang="en-US" sz="2900" dirty="0" smtClean="0"/>
              <a:t>concludes </a:t>
            </a:r>
            <a:r>
              <a:rPr lang="en-US" sz="2900" dirty="0"/>
              <a:t>Petitioner is entitled to maintenance benefits commencing April 24, 2012 through August 14, 2012, the date of the hearing, since the Petitioner has conducted a valid job search on his own without assistance. The mere fact that the Petitioner earned some occasional wages does not preclude a finding of additional maintenance</a:t>
            </a:r>
            <a:r>
              <a:rPr lang="en-US" sz="2900" dirty="0" smtClean="0"/>
              <a:t>.</a:t>
            </a:r>
          </a:p>
          <a:p>
            <a:r>
              <a:rPr lang="en-US" sz="2900" dirty="0"/>
              <a:t>Section 7110.10 (a) and (b) of the </a:t>
            </a:r>
            <a:r>
              <a:rPr lang="en-US" sz="2900" dirty="0" smtClean="0"/>
              <a:t>Rules…</a:t>
            </a:r>
            <a:r>
              <a:rPr lang="en-US" sz="2900" dirty="0"/>
              <a:t>The Respondent has not prepared such vocational assessment of the </a:t>
            </a:r>
            <a:r>
              <a:rPr lang="en-US" sz="2900" dirty="0" smtClean="0"/>
              <a:t>Petitioner.</a:t>
            </a:r>
          </a:p>
          <a:p>
            <a:r>
              <a:rPr lang="en-US" sz="2900" dirty="0"/>
              <a:t>In </a:t>
            </a:r>
            <a:r>
              <a:rPr lang="en-US" sz="2900" i="1" dirty="0"/>
              <a:t>National Tea </a:t>
            </a:r>
            <a:r>
              <a:rPr lang="en-US" sz="2900" i="1" dirty="0" smtClean="0"/>
              <a:t>Co.,</a:t>
            </a:r>
            <a:r>
              <a:rPr lang="en-US" sz="2900" dirty="0" smtClean="0"/>
              <a:t> </a:t>
            </a:r>
            <a:r>
              <a:rPr lang="en-US" sz="2900" dirty="0"/>
              <a:t>the Supreme Court </a:t>
            </a:r>
            <a:r>
              <a:rPr lang="en-US" sz="2900" dirty="0" smtClean="0"/>
              <a:t>addressed </a:t>
            </a:r>
            <a:r>
              <a:rPr lang="en-US" sz="2900" dirty="0"/>
              <a:t>the reasonableness of a rehabilitation award and set forth factors to consider. The court noted that whether vocational rehabilitation is appropriate depended on the particular circumstances and that a standard should not be inflexibly applied. Therefore, the court set forth flexible guidelines.</a:t>
            </a:r>
            <a:r>
              <a:rPr lang="en-US" sz="2900" dirty="0" smtClean="0"/>
              <a:t> </a:t>
            </a:r>
          </a:p>
          <a:p>
            <a:r>
              <a:rPr lang="en-US" sz="2900" dirty="0" smtClean="0"/>
              <a:t>Arbitrator </a:t>
            </a:r>
            <a:r>
              <a:rPr lang="en-US" sz="2900" dirty="0"/>
              <a:t>concludes that the Petitioner is a candidate for vocational rehabilitation. The Arbitrator orders the Respondent to provide the Petitioner with vocational rehabilitation, including all maintenance costs and expenses incidental thereto, as provided in Section 8(a) of the Act.</a:t>
            </a:r>
          </a:p>
          <a:p>
            <a:endParaRPr lang="en-US" dirty="0"/>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12188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IWCC Insurance Compliance v. Moses Miller (M&amp;M </a:t>
            </a:r>
            <a:r>
              <a:rPr lang="en-US" sz="3200" smtClean="0"/>
              <a:t>Builders)</a:t>
            </a:r>
            <a:br>
              <a:rPr lang="en-US" sz="3200" smtClean="0"/>
            </a:br>
            <a:r>
              <a:rPr lang="en-US" sz="3200" smtClean="0"/>
              <a:t>12INC000537, 13IWCC0986</a:t>
            </a:r>
            <a:endParaRPr lang="en-US" sz="3200" dirty="0"/>
          </a:p>
        </p:txBody>
      </p:sp>
      <p:sp>
        <p:nvSpPr>
          <p:cNvPr id="3" name="Content Placeholder 2"/>
          <p:cNvSpPr>
            <a:spLocks noGrp="1"/>
          </p:cNvSpPr>
          <p:nvPr>
            <p:ph idx="1"/>
          </p:nvPr>
        </p:nvSpPr>
        <p:spPr/>
        <p:txBody>
          <a:bodyPr>
            <a:normAutofit fontScale="32500" lnSpcReduction="20000"/>
          </a:bodyPr>
          <a:lstStyle/>
          <a:p>
            <a:r>
              <a:rPr lang="en-US" sz="5500" dirty="0" smtClean="0"/>
              <a:t>Petitioner, the Illinois Workers' Compensation Commission, Insurance Compliance Division, brings this action, by and through the office of the Illinois Attorney General, against the above captioned Respondent, alleging violation of Section 4(a) of the Illinois Workers' Compensation Act. Proper and timely notice was provided to Respondent and a hearing was held before Commissioner Daniel </a:t>
            </a:r>
            <a:r>
              <a:rPr lang="en-US" sz="5500" dirty="0" err="1" smtClean="0"/>
              <a:t>Donohoo</a:t>
            </a:r>
            <a:r>
              <a:rPr lang="en-US" sz="5500" dirty="0" smtClean="0"/>
              <a:t> in Collinsville, Illinois on August 20, 2012. Respondent Moses J. Miller, individually, and on behalf of all business entities, appeared </a:t>
            </a:r>
            <a:r>
              <a:rPr lang="en-US" sz="5500" i="1" dirty="0" smtClean="0"/>
              <a:t>pro se.</a:t>
            </a:r>
            <a:endParaRPr lang="en-US" sz="5500" dirty="0" smtClean="0"/>
          </a:p>
          <a:p>
            <a:r>
              <a:rPr lang="en-US" sz="5500" dirty="0" smtClean="0"/>
              <a:t>After considering the entire record, the Commission finds that Respondent knowingly and willfully violated Section 4(a) of the Act and § 7100.100 of the Rules…from July 5, 2012, the date Respondent was served via certified mail with notice of non-compliance and insurance compliance hearing, through August 20, 2012, the date of hearing. The Commission finds, after reasonable notice and hearing, Respondent knowingly and willfully failed or refused to comply with the provisions of Section 4(a) of the Act and Section 7100.100(b) of the Rules. The Commission assesses the minimum civil penalty under Section 4 of the Act in the sum of $ 10,000.00 against Respondent for the reasons set forth </a:t>
            </a:r>
          </a:p>
          <a:p>
            <a:r>
              <a:rPr lang="en-US" sz="5500" dirty="0" smtClean="0"/>
              <a:t>Mr. Miller stated that he had been in business as M&amp;M Builders since July of 2009. Mr. Miller asserted that he felt he was exempt from any law requiring insurance coverage as he was a member of the Old Order Amish. </a:t>
            </a:r>
          </a:p>
          <a:p>
            <a:r>
              <a:rPr lang="en-US" sz="5500" dirty="0" smtClean="0"/>
              <a:t>Mr. Miller then stated that his church takes care of medical bills if someone in his Amish community is injured while working and therefore he did not want to obtain insurance . Mr. Miller further stated that Amish do not pay income tax or have social security numbers and do not accept social security benefits.</a:t>
            </a:r>
          </a:p>
          <a:p>
            <a:endParaRPr lang="en-US" dirty="0"/>
          </a:p>
        </p:txBody>
      </p:sp>
    </p:spTree>
    <p:extLst>
      <p:ext uri="{BB962C8B-B14F-4D97-AF65-F5344CB8AC3E}">
        <p14:creationId xmlns:p14="http://schemas.microsoft.com/office/powerpoint/2010/main" val="1458357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IWCC Insurance Compliance v. Moses Miller (M&amp;M </a:t>
            </a:r>
            <a:r>
              <a:rPr lang="en-US" sz="3200" smtClean="0"/>
              <a:t>Builders)</a:t>
            </a:r>
            <a:br>
              <a:rPr lang="en-US" sz="3200" smtClean="0"/>
            </a:br>
            <a:r>
              <a:rPr lang="en-US" sz="3200" smtClean="0"/>
              <a:t>12INC000537, 13IWCC0986</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a:t>Mr. Miller submitted Respondent's Exhibit 2, Affidavit of Specific Negative Averment, into the record. The document signed by Mr. Miller and witnessed by several persons on July 26, 2012, states that it is Mr. Miller's belief that he is an independent contractor and any other members of the Old Order Amish who  participate in his affairs expect nothing in return for their labor but do accept donations or contributions. Mr. Miller further quoted Thomas Jefferson as well as the Constitution of the United States. In quoting these sources, Mr. Miller stated that the Old Order Amish have the right to contract </a:t>
            </a:r>
            <a:r>
              <a:rPr lang="en-US" i="1" dirty="0"/>
              <a:t>between one another</a:t>
            </a:r>
            <a:r>
              <a:rPr lang="en-US" dirty="0"/>
              <a:t> without interference from anyone who would be opposed to their religious beliefs [emphasis added].</a:t>
            </a:r>
          </a:p>
          <a:p>
            <a:r>
              <a:rPr lang="en-US" dirty="0"/>
              <a:t>The amount of premium saved by Respondent at </a:t>
            </a:r>
            <a:r>
              <a:rPr lang="en-US" dirty="0" smtClean="0"/>
              <a:t>$5,478.99 </a:t>
            </a:r>
            <a:r>
              <a:rPr lang="en-US" dirty="0"/>
              <a:t>per year, as that is the amount paid by similar roofing businesses with four employees in the same geographic area. The premium amount can be broken down to </a:t>
            </a:r>
            <a:r>
              <a:rPr lang="en-US" dirty="0" smtClean="0"/>
              <a:t>$15.01 </a:t>
            </a:r>
            <a:r>
              <a:rPr lang="en-US" dirty="0"/>
              <a:t>per day. The total fine period for non-compliance requested by Petitioner is from July 20, 2009 to June 21, 2012, a total of 1,067 days. A fine of $ 500.00 per day for 1,067 days is $ 533,500.00 and the total amount of premium saved is $ 16,015.67, for a total fine requested of $ 549,515.67. </a:t>
            </a:r>
          </a:p>
          <a:p>
            <a:r>
              <a:rPr lang="en-US" dirty="0"/>
              <a:t>In </a:t>
            </a:r>
            <a:r>
              <a:rPr lang="en-US" i="1" dirty="0"/>
              <a:t>United States v. Lee</a:t>
            </a:r>
            <a:r>
              <a:rPr lang="en-US" dirty="0"/>
              <a:t>, the Supreme Court considered a similar objection raised by an Amish employer. </a:t>
            </a:r>
            <a:r>
              <a:rPr lang="en-US" i="1" dirty="0"/>
              <a:t>455 U.S. </a:t>
            </a:r>
            <a:r>
              <a:rPr lang="en-US" i="1" dirty="0" smtClean="0"/>
              <a:t>252 </a:t>
            </a:r>
            <a:r>
              <a:rPr lang="en-US" i="1" dirty="0"/>
              <a:t>(1982</a:t>
            </a:r>
            <a:r>
              <a:rPr lang="en-US" i="1" dirty="0" smtClean="0"/>
              <a:t>).</a:t>
            </a:r>
            <a:r>
              <a:rPr lang="en-US" dirty="0" smtClean="0"/>
              <a:t> </a:t>
            </a:r>
            <a:r>
              <a:rPr lang="en-US" dirty="0"/>
              <a:t>In </a:t>
            </a:r>
            <a:r>
              <a:rPr lang="en-US" i="1" dirty="0"/>
              <a:t>Lee</a:t>
            </a:r>
            <a:r>
              <a:rPr lang="en-US" dirty="0"/>
              <a:t>, an Amish employer objected on religious grounds to receipt of public insurance benefits and payment of taxes, asserting that being forced to pay federal social security taxes on behalf of his employees violated his free exercise rights. While the Court held that the employer's beliefs must be accepted as sincere, and compulsory participation in the social security system does interfere with those beliefs, the state may justify a limitation on religious liberty by showing that it is essential to accomplish an overriding governmental interest. </a:t>
            </a:r>
          </a:p>
        </p:txBody>
      </p:sp>
    </p:spTree>
    <p:extLst>
      <p:ext uri="{BB962C8B-B14F-4D97-AF65-F5344CB8AC3E}">
        <p14:creationId xmlns:p14="http://schemas.microsoft.com/office/powerpoint/2010/main" val="296338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Julie </a:t>
            </a:r>
            <a:r>
              <a:rPr lang="en-US" sz="4000" dirty="0" err="1" smtClean="0"/>
              <a:t>Meierdirks</a:t>
            </a:r>
            <a:r>
              <a:rPr lang="en-US" sz="4000" dirty="0" smtClean="0"/>
              <a:t> v. Northbrook School District # 28</a:t>
            </a:r>
            <a:br>
              <a:rPr lang="en-US" sz="4000" dirty="0" smtClean="0"/>
            </a:br>
            <a:r>
              <a:rPr lang="en-US" sz="4000" dirty="0" smtClean="0"/>
              <a:t>07WC039919, 12IWCC0647</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a:t>On February 9, 2007, the petitioner, JULIE E. MEIERDIRKS, was employed by the respondent, NORTHBROOK SCHOOL DISTRICT # 28, as a foreign language </a:t>
            </a:r>
            <a:r>
              <a:rPr lang="en-US" dirty="0" smtClean="0"/>
              <a:t>teacher.</a:t>
            </a:r>
          </a:p>
          <a:p>
            <a:r>
              <a:rPr lang="en-US" dirty="0" smtClean="0"/>
              <a:t>The </a:t>
            </a:r>
            <a:r>
              <a:rPr lang="en-US" dirty="0"/>
              <a:t>petitioner also testified that she has been wearing a brace on her left ankle since the surgery in 2005 and the brace has been worn everyday since that time. The petitioner testified that she has been in treatment including medications and injections for rheumatoid arthritis for many years</a:t>
            </a:r>
            <a:r>
              <a:rPr lang="en-US" dirty="0" smtClean="0"/>
              <a:t>.</a:t>
            </a:r>
          </a:p>
          <a:p>
            <a:r>
              <a:rPr lang="en-US" dirty="0"/>
              <a:t>The petitioner testified that new carpet was installed in her room and, in fact, in the entire wing where the foreign language rooms were located in the summer of 2006. </a:t>
            </a:r>
            <a:endParaRPr lang="en-US" dirty="0" smtClean="0"/>
          </a:p>
          <a:p>
            <a:r>
              <a:rPr lang="en-US" dirty="0" smtClean="0"/>
              <a:t>Students </a:t>
            </a:r>
            <a:r>
              <a:rPr lang="en-US" dirty="0"/>
              <a:t>were what she would describe as "active," however, there were no disturbances in the classroom and at the time of her </a:t>
            </a:r>
            <a:r>
              <a:rPr lang="en-US" dirty="0" smtClean="0"/>
              <a:t>fall</a:t>
            </a:r>
          </a:p>
          <a:p>
            <a:r>
              <a:rPr lang="en-US" dirty="0" smtClean="0"/>
              <a:t> </a:t>
            </a:r>
            <a:r>
              <a:rPr lang="en-US" dirty="0"/>
              <a:t>The petitioner testified that she walked around the table and, at that point, lost her footing and fell on her left side striking her head on the desk and her left side and hip on the ground. The petitioner testified at hearing, as well as in her recorded statement taken on February 21, 2007, that there was </a:t>
            </a:r>
            <a:r>
              <a:rPr lang="en-US" dirty="0" smtClean="0"/>
              <a:t>no </a:t>
            </a:r>
            <a:r>
              <a:rPr lang="en-US" dirty="0"/>
              <a:t>defect whatsoever with the carpet and that she was not holding anything in her hands at the time of the fall, nor was she walking in any manner other than her normal walk. (R.X. 1.) The petitioner described her normal walk, which she was engaging in at the time of the fall, as her "arthritis" walk.</a:t>
            </a:r>
          </a:p>
          <a:p>
            <a:endParaRPr lang="en-US" dirty="0"/>
          </a:p>
          <a:p>
            <a:endParaRPr lang="en-US" dirty="0"/>
          </a:p>
        </p:txBody>
      </p:sp>
    </p:spTree>
    <p:extLst>
      <p:ext uri="{BB962C8B-B14F-4D97-AF65-F5344CB8AC3E}">
        <p14:creationId xmlns:p14="http://schemas.microsoft.com/office/powerpoint/2010/main" val="178597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Julie </a:t>
            </a:r>
            <a:r>
              <a:rPr lang="en-US" sz="4000" dirty="0" err="1" smtClean="0"/>
              <a:t>Meierdirks</a:t>
            </a:r>
            <a:r>
              <a:rPr lang="en-US" sz="4000" dirty="0" smtClean="0"/>
              <a:t> v. Northbrook School District # 28</a:t>
            </a:r>
            <a:br>
              <a:rPr lang="en-US" sz="4000" dirty="0" smtClean="0"/>
            </a:br>
            <a:r>
              <a:rPr lang="en-US" sz="4000" dirty="0" smtClean="0"/>
              <a:t>07WC039919, 12IWCC0647</a:t>
            </a:r>
            <a:endParaRPr lang="en-US" sz="4000" dirty="0"/>
          </a:p>
        </p:txBody>
      </p:sp>
      <p:sp>
        <p:nvSpPr>
          <p:cNvPr id="3" name="Content Placeholder 2"/>
          <p:cNvSpPr>
            <a:spLocks noGrp="1"/>
          </p:cNvSpPr>
          <p:nvPr>
            <p:ph idx="1"/>
          </p:nvPr>
        </p:nvSpPr>
        <p:spPr/>
        <p:txBody>
          <a:bodyPr>
            <a:normAutofit fontScale="85000" lnSpcReduction="20000"/>
          </a:bodyPr>
          <a:lstStyle/>
          <a:p>
            <a:r>
              <a:rPr lang="en-US" i="1" dirty="0"/>
              <a:t>In support of the Arbitrator's finding that an accident did not occur arising out of and in the course of the petitioner's employment by the respondent, the Arbitrator states as follows</a:t>
            </a:r>
            <a:r>
              <a:rPr lang="en-US" i="1" dirty="0" smtClean="0"/>
              <a:t>:</a:t>
            </a:r>
          </a:p>
          <a:p>
            <a:r>
              <a:rPr lang="en-US" dirty="0" smtClean="0"/>
              <a:t>Petitioner </a:t>
            </a:r>
            <a:r>
              <a:rPr lang="en-US" dirty="0"/>
              <a:t>fell while walking in a normal fashion without carrying any items and on what was termed by all parties as "industrial carpeting without </a:t>
            </a:r>
            <a:r>
              <a:rPr lang="en-US" dirty="0" smtClean="0"/>
              <a:t>defect</a:t>
            </a:r>
          </a:p>
          <a:p>
            <a:r>
              <a:rPr lang="en-US" dirty="0"/>
              <a:t>The applicable risk category in this case is neutral risk as specifically cited in the case, "By itself, the act of walking across a floor at the employer's place of business does not establish a risk greater than that faced by the general public." (</a:t>
            </a:r>
            <a:r>
              <a:rPr lang="en-US" i="1" dirty="0"/>
              <a:t>Illinois Consolidated Telephone </a:t>
            </a:r>
            <a:r>
              <a:rPr lang="en-US" i="1" dirty="0" smtClean="0"/>
              <a:t>Company)</a:t>
            </a:r>
          </a:p>
          <a:p>
            <a:r>
              <a:rPr lang="en-US" dirty="0"/>
              <a:t>In the case at issue, the petitioner did not present any evidence explaining the cause of her fall. In fact, the petitioner testified that there was industrial carpeting without </a:t>
            </a:r>
            <a:r>
              <a:rPr lang="en-US" dirty="0" smtClean="0"/>
              <a:t>any </a:t>
            </a:r>
            <a:r>
              <a:rPr lang="en-US" dirty="0"/>
              <a:t>defect and she was not carrying anything in her hands nor was she walking at an increased rate at the time of the fall. Therefore, no direct evidence was presented establishing a cause for the petitioner's fall which is the petitioner's burden in this case.</a:t>
            </a:r>
          </a:p>
          <a:p>
            <a:endParaRPr lang="en-US" dirty="0"/>
          </a:p>
          <a:p>
            <a:endParaRPr lang="en-US" dirty="0"/>
          </a:p>
          <a:p>
            <a:endParaRPr lang="en-US" dirty="0"/>
          </a:p>
        </p:txBody>
      </p:sp>
    </p:spTree>
    <p:extLst>
      <p:ext uri="{BB962C8B-B14F-4D97-AF65-F5344CB8AC3E}">
        <p14:creationId xmlns:p14="http://schemas.microsoft.com/office/powerpoint/2010/main" val="174456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Diane Owens v. SOI-Veteran’s Home Quincy</a:t>
            </a:r>
            <a:br>
              <a:rPr lang="en-US" dirty="0" smtClean="0"/>
            </a:br>
            <a:r>
              <a:rPr lang="en-US" dirty="0" smtClean="0"/>
              <a:t>10WC001647, 13IWCC0977</a:t>
            </a:r>
            <a:endParaRPr lang="en-US" dirty="0"/>
          </a:p>
        </p:txBody>
      </p:sp>
      <p:sp>
        <p:nvSpPr>
          <p:cNvPr id="3" name="Content Placeholder 2"/>
          <p:cNvSpPr>
            <a:spLocks noGrp="1"/>
          </p:cNvSpPr>
          <p:nvPr>
            <p:ph idx="1"/>
          </p:nvPr>
        </p:nvSpPr>
        <p:spPr/>
        <p:txBody>
          <a:bodyPr>
            <a:normAutofit fontScale="92500" lnSpcReduction="20000"/>
          </a:bodyPr>
          <a:lstStyle/>
          <a:p>
            <a:r>
              <a:rPr lang="en-US" dirty="0"/>
              <a:t>Timely Petition for Review having been filed by Petitioner herein and notice given to all parties, the Commission, after considering the issues of accident, medical expenses, permanent partial disability, and being advised of the facts and law, affirms and adopts the Decision of the </a:t>
            </a:r>
            <a:r>
              <a:rPr lang="en-US" dirty="0" smtClean="0"/>
              <a:t>Arbitrator</a:t>
            </a:r>
          </a:p>
          <a:p>
            <a:r>
              <a:rPr lang="en-US" dirty="0"/>
              <a:t>On 8/11/2009, Petitioner had been working in the laundry room for several months and had not had any problems</a:t>
            </a:r>
            <a:r>
              <a:rPr lang="en-US" dirty="0" smtClean="0"/>
              <a:t>.</a:t>
            </a:r>
          </a:p>
          <a:p>
            <a:r>
              <a:rPr lang="en-US" dirty="0"/>
              <a:t>The laundry room consisted of two rows of washers and dryers and was not air-conditioned, thus it was very hot. </a:t>
            </a:r>
            <a:endParaRPr lang="en-US" dirty="0" smtClean="0"/>
          </a:p>
          <a:p>
            <a:r>
              <a:rPr lang="en-US" dirty="0"/>
              <a:t>Petitioner was standing at her table folding clean clothes when she lost consciousness and fell backwards, striking her head on the floor</a:t>
            </a:r>
            <a:r>
              <a:rPr lang="en-US" dirty="0" smtClean="0"/>
              <a:t>.</a:t>
            </a:r>
          </a:p>
          <a:p>
            <a:r>
              <a:rPr lang="en-US" dirty="0" smtClean="0"/>
              <a:t>Petitioner </a:t>
            </a:r>
            <a:r>
              <a:rPr lang="en-US" dirty="0"/>
              <a:t>was taken by ambulance to the emergency room at Blessing Hospital, where she was diagnosed with syncope: vasovagal episode and released back to her full duties at the Veteran's Home. (Rx. 1, 2).</a:t>
            </a:r>
          </a:p>
          <a:p>
            <a:endParaRPr lang="en-US" dirty="0"/>
          </a:p>
          <a:p>
            <a:endParaRPr lang="en-US" dirty="0"/>
          </a:p>
        </p:txBody>
      </p:sp>
    </p:spTree>
    <p:extLst>
      <p:ext uri="{BB962C8B-B14F-4D97-AF65-F5344CB8AC3E}">
        <p14:creationId xmlns:p14="http://schemas.microsoft.com/office/powerpoint/2010/main" val="5728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Diane Owens v. SOI-Veteran’s Home Quincy</a:t>
            </a:r>
            <a:br>
              <a:rPr lang="en-US" dirty="0" smtClean="0"/>
            </a:br>
            <a:r>
              <a:rPr lang="en-US" dirty="0" smtClean="0"/>
              <a:t>10WC001647, 13IWCC0977</a:t>
            </a:r>
            <a:endParaRPr lang="en-US" dirty="0"/>
          </a:p>
        </p:txBody>
      </p:sp>
      <p:sp>
        <p:nvSpPr>
          <p:cNvPr id="3" name="Content Placeholder 2"/>
          <p:cNvSpPr>
            <a:spLocks noGrp="1"/>
          </p:cNvSpPr>
          <p:nvPr>
            <p:ph idx="1"/>
          </p:nvPr>
        </p:nvSpPr>
        <p:spPr/>
        <p:txBody>
          <a:bodyPr>
            <a:normAutofit fontScale="32500" lnSpcReduction="20000"/>
          </a:bodyPr>
          <a:lstStyle/>
          <a:p>
            <a:r>
              <a:rPr lang="en-US" sz="6200" dirty="0"/>
              <a:t>The mere fact that claimant was present at the place of injury because of his employment duties will not by itself suffice to establish that the injury arose out of the employment. </a:t>
            </a:r>
            <a:endParaRPr lang="en-US" sz="6200" dirty="0" smtClean="0"/>
          </a:p>
          <a:p>
            <a:r>
              <a:rPr lang="en-US" sz="6200" dirty="0"/>
              <a:t>The accident </a:t>
            </a:r>
            <a:r>
              <a:rPr lang="en-US" sz="6200" dirty="0" smtClean="0"/>
              <a:t>did </a:t>
            </a:r>
            <a:r>
              <a:rPr lang="en-US" sz="6200" dirty="0"/>
              <a:t>not arise out of Petitioner's employment with Illinois Veteran's Home Quincy</a:t>
            </a:r>
            <a:r>
              <a:rPr lang="en-US" sz="6200" dirty="0" smtClean="0"/>
              <a:t>.</a:t>
            </a:r>
          </a:p>
          <a:p>
            <a:r>
              <a:rPr lang="en-US" sz="6200" dirty="0" smtClean="0"/>
              <a:t>Petitioner </a:t>
            </a:r>
            <a:r>
              <a:rPr lang="en-US" sz="6200" dirty="0"/>
              <a:t>experienced a vasovagal episode of </a:t>
            </a:r>
            <a:r>
              <a:rPr lang="en-US" sz="6200"/>
              <a:t>syncope </a:t>
            </a:r>
            <a:r>
              <a:rPr lang="en-US" sz="6200" smtClean="0"/>
              <a:t>while working… </a:t>
            </a:r>
            <a:r>
              <a:rPr lang="en-US" sz="6200" dirty="0"/>
              <a:t>Medical evidence shows and Petitioner admitted that she has a history of vasovagal syncope. </a:t>
            </a:r>
            <a:endParaRPr lang="en-US" sz="6200" dirty="0" smtClean="0"/>
          </a:p>
          <a:p>
            <a:r>
              <a:rPr lang="en-US" sz="6200" dirty="0" smtClean="0"/>
              <a:t> </a:t>
            </a:r>
            <a:r>
              <a:rPr lang="en-US" sz="6200" dirty="0"/>
              <a:t>No medical professional opined that Petitioner's work conditions </a:t>
            </a:r>
            <a:r>
              <a:rPr lang="en-US" sz="6200" dirty="0" smtClean="0"/>
              <a:t>caused </a:t>
            </a:r>
            <a:r>
              <a:rPr lang="en-US" sz="6200" dirty="0"/>
              <a:t>her to faint. Petitioner was not diagnosed with heat-induced syncope and no medical records indicate that heat was a factor </a:t>
            </a:r>
            <a:endParaRPr lang="en-US" sz="6200" dirty="0" smtClean="0"/>
          </a:p>
          <a:p>
            <a:r>
              <a:rPr lang="en-US" sz="6200" dirty="0" smtClean="0"/>
              <a:t>Accident </a:t>
            </a:r>
            <a:r>
              <a:rPr lang="en-US" sz="6200" dirty="0"/>
              <a:t>report completed by the Petitioner makes no mention of any heat related symptoms prior </a:t>
            </a:r>
            <a:r>
              <a:rPr lang="en-US" sz="6200" dirty="0" smtClean="0"/>
              <a:t>to fall</a:t>
            </a:r>
          </a:p>
          <a:p>
            <a:r>
              <a:rPr lang="en-US" sz="6200" dirty="0" smtClean="0"/>
              <a:t> </a:t>
            </a:r>
            <a:r>
              <a:rPr lang="en-US" sz="6200" dirty="0"/>
              <a:t>Petitioner and her witnesses clearly proved that it was excessively hot in the laundry </a:t>
            </a:r>
            <a:r>
              <a:rPr lang="en-US" sz="6200" dirty="0" smtClean="0"/>
              <a:t>room…when </a:t>
            </a:r>
            <a:r>
              <a:rPr lang="en-US" sz="6200" dirty="0"/>
              <a:t>she fainted at work. However, given the lack of any evidence that the heat had anything to do with her fainting that day, it would be pure speculation for the Arbitrator to find an accident arising out of the employment</a:t>
            </a:r>
            <a:r>
              <a:rPr lang="en-US" sz="6200" dirty="0" smtClean="0"/>
              <a:t>.</a:t>
            </a:r>
          </a:p>
          <a:p>
            <a:r>
              <a:rPr lang="en-US" sz="6200" dirty="0" smtClean="0"/>
              <a:t>Petitioner </a:t>
            </a:r>
            <a:r>
              <a:rPr lang="en-US" sz="6200" dirty="0"/>
              <a:t>has not proven by a preponderance of the evidence that her injury arose out of her employment with Illinois Veteran's Home Quincy.</a:t>
            </a:r>
          </a:p>
          <a:p>
            <a:endParaRPr lang="en-US" sz="6200" dirty="0"/>
          </a:p>
          <a:p>
            <a:endParaRPr lang="en-US" dirty="0"/>
          </a:p>
        </p:txBody>
      </p:sp>
    </p:spTree>
    <p:extLst>
      <p:ext uri="{BB962C8B-B14F-4D97-AF65-F5344CB8AC3E}">
        <p14:creationId xmlns:p14="http://schemas.microsoft.com/office/powerpoint/2010/main" val="378556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Bernice </a:t>
            </a:r>
            <a:r>
              <a:rPr lang="en-US" dirty="0" err="1" smtClean="0"/>
              <a:t>Broshous</a:t>
            </a:r>
            <a:r>
              <a:rPr lang="en-US" dirty="0" smtClean="0"/>
              <a:t> v. SOI DHS Home Services</a:t>
            </a:r>
            <a:br>
              <a:rPr lang="en-US" dirty="0" smtClean="0"/>
            </a:br>
            <a:r>
              <a:rPr lang="en-US" dirty="0" smtClean="0"/>
              <a:t>11WC041668, 13IWCC0970</a:t>
            </a:r>
            <a:endParaRPr lang="en-US" dirty="0"/>
          </a:p>
        </p:txBody>
      </p:sp>
      <p:sp>
        <p:nvSpPr>
          <p:cNvPr id="3" name="Content Placeholder 2"/>
          <p:cNvSpPr>
            <a:spLocks noGrp="1"/>
          </p:cNvSpPr>
          <p:nvPr>
            <p:ph idx="1"/>
          </p:nvPr>
        </p:nvSpPr>
        <p:spPr/>
        <p:txBody>
          <a:bodyPr>
            <a:normAutofit lnSpcReduction="10000"/>
          </a:bodyPr>
          <a:lstStyle/>
          <a:p>
            <a:r>
              <a:rPr lang="en-US" dirty="0"/>
              <a:t>Timely Petition for Review under § 19(b) having been filed by the Petitioner herein and notice given to all parties, the Commission, after considering the issues of temporary total disability, causal connection, medical expenses and being advised of the facts and law, affirms and adopts the Decision of the </a:t>
            </a:r>
            <a:r>
              <a:rPr lang="en-US" dirty="0" smtClean="0"/>
              <a:t>Arbitrator</a:t>
            </a:r>
          </a:p>
          <a:p>
            <a:r>
              <a:rPr lang="en-US" dirty="0"/>
              <a:t>IT IS FURTHER ORDERED BY THE COMMISSION that this case be remanded to the Arbitrator for further proceedings consistent with this Decision, but only after the latter of expiration of the time for filing a written request for Summons to the Circuit Court has expired without the filing of </a:t>
            </a:r>
            <a:r>
              <a:rPr lang="en-US" dirty="0" smtClean="0"/>
              <a:t>such </a:t>
            </a:r>
            <a:r>
              <a:rPr lang="en-US" dirty="0"/>
              <a:t>a written request, or after the time of completion of any judicial proceedings, if such a written request has been filed.</a:t>
            </a:r>
          </a:p>
          <a:p>
            <a:endParaRPr lang="en-US" dirty="0"/>
          </a:p>
        </p:txBody>
      </p:sp>
    </p:spTree>
    <p:extLst>
      <p:ext uri="{BB962C8B-B14F-4D97-AF65-F5344CB8AC3E}">
        <p14:creationId xmlns:p14="http://schemas.microsoft.com/office/powerpoint/2010/main" val="321909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Bernice </a:t>
            </a:r>
            <a:r>
              <a:rPr lang="en-US" dirty="0" err="1" smtClean="0"/>
              <a:t>Broshous</a:t>
            </a:r>
            <a:r>
              <a:rPr lang="en-US" dirty="0" smtClean="0"/>
              <a:t> v. SOI DHS Home Services</a:t>
            </a:r>
            <a:br>
              <a:rPr lang="en-US" dirty="0" smtClean="0"/>
            </a:br>
            <a:r>
              <a:rPr lang="en-US" dirty="0" smtClean="0"/>
              <a:t>11WC041668, 13IWCC0970</a:t>
            </a:r>
            <a:endParaRPr lang="en-US" dirty="0"/>
          </a:p>
        </p:txBody>
      </p:sp>
      <p:sp>
        <p:nvSpPr>
          <p:cNvPr id="3" name="Content Placeholder 2"/>
          <p:cNvSpPr>
            <a:spLocks noGrp="1"/>
          </p:cNvSpPr>
          <p:nvPr>
            <p:ph idx="1"/>
          </p:nvPr>
        </p:nvSpPr>
        <p:spPr/>
        <p:txBody>
          <a:bodyPr>
            <a:normAutofit fontScale="62500" lnSpcReduction="20000"/>
          </a:bodyPr>
          <a:lstStyle/>
          <a:p>
            <a:r>
              <a:rPr lang="en-US" dirty="0"/>
              <a:t>Petitioner is a Personal Assistant for the State of Illinois Department of Human Services. Petitioner testified that she was taking care of a 57 year old </a:t>
            </a:r>
            <a:r>
              <a:rPr lang="en-US" dirty="0" smtClean="0"/>
              <a:t>quadriplegic</a:t>
            </a:r>
          </a:p>
          <a:p>
            <a:r>
              <a:rPr lang="en-US" dirty="0"/>
              <a:t>Petitioner testified that she was lifting a 5 gallon bottle of water on a cooler when she jammed her left thumb, and her right hand and right side of her wrist were </a:t>
            </a:r>
            <a:r>
              <a:rPr lang="en-US" dirty="0" smtClean="0"/>
              <a:t>sore.</a:t>
            </a:r>
          </a:p>
          <a:p>
            <a:r>
              <a:rPr lang="en-US" dirty="0"/>
              <a:t>Petitioner testified that she did experience numbness prior to the date of accident, but after the accident, she developed pain as well. Dr. Stormont recommended carpal tunnel release </a:t>
            </a:r>
            <a:r>
              <a:rPr lang="en-US" dirty="0" smtClean="0"/>
              <a:t>surgery.</a:t>
            </a:r>
          </a:p>
          <a:p>
            <a:r>
              <a:rPr lang="en-US" dirty="0"/>
              <a:t>Petitioner's doctor, Dr. Stormont, opines that Petitioner's carpal tunnel syndrome was aggravated by her employment </a:t>
            </a:r>
            <a:r>
              <a:rPr lang="en-US" dirty="0" smtClean="0"/>
              <a:t>activities.</a:t>
            </a:r>
          </a:p>
          <a:p>
            <a:r>
              <a:rPr lang="en-US" dirty="0"/>
              <a:t>On cross-examination, when the Petitioner was asked how many times a day she lifted the patient, she testified that she did so once or twice a day. She further testified that her activities were not continuous and varied day to </a:t>
            </a:r>
            <a:r>
              <a:rPr lang="en-US" dirty="0" smtClean="0"/>
              <a:t>day.</a:t>
            </a:r>
          </a:p>
          <a:p>
            <a:r>
              <a:rPr lang="en-US" dirty="0"/>
              <a:t>The Petitioner underwent </a:t>
            </a:r>
            <a:r>
              <a:rPr lang="en-US" dirty="0" smtClean="0"/>
              <a:t>examination with </a:t>
            </a:r>
            <a:r>
              <a:rPr lang="en-US" dirty="0"/>
              <a:t>Dr. Vender. Dr. Vender opined that the Petitioner had risk factors for the development of carpal tunnel syndrome, specifically, age, gender, increased body mass index, hyperthyroidism and a smoking </a:t>
            </a:r>
            <a:r>
              <a:rPr lang="en-US" dirty="0" smtClean="0"/>
              <a:t>history…further </a:t>
            </a:r>
            <a:r>
              <a:rPr lang="en-US" dirty="0"/>
              <a:t>stated that the Petitioner's activities as a caregiver would not be repetitive, and would not be considered contributory to carpal tunnel </a:t>
            </a:r>
            <a:r>
              <a:rPr lang="en-US" dirty="0" smtClean="0"/>
              <a:t>syndrome… </a:t>
            </a:r>
            <a:r>
              <a:rPr lang="en-US" dirty="0"/>
              <a:t>indicated that a single incident of picking up a water bottle would not be contributory to carpal tunnel syndrome. </a:t>
            </a:r>
            <a:endParaRPr lang="en-US" dirty="0" smtClean="0"/>
          </a:p>
          <a:p>
            <a:r>
              <a:rPr lang="en-US" dirty="0"/>
              <a:t>The Petitioner was off </a:t>
            </a:r>
            <a:r>
              <a:rPr lang="en-US" dirty="0" smtClean="0"/>
              <a:t>work…received TTD through </a:t>
            </a:r>
            <a:r>
              <a:rPr lang="en-US" dirty="0"/>
              <a:t>November 15, 2011.</a:t>
            </a:r>
          </a:p>
          <a:p>
            <a:endParaRPr lang="en-US" dirty="0"/>
          </a:p>
          <a:p>
            <a:endParaRPr lang="en-US" dirty="0"/>
          </a:p>
        </p:txBody>
      </p:sp>
    </p:spTree>
    <p:extLst>
      <p:ext uri="{BB962C8B-B14F-4D97-AF65-F5344CB8AC3E}">
        <p14:creationId xmlns:p14="http://schemas.microsoft.com/office/powerpoint/2010/main" val="255085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Bernice </a:t>
            </a:r>
            <a:r>
              <a:rPr lang="en-US" dirty="0" err="1" smtClean="0"/>
              <a:t>Broshous</a:t>
            </a:r>
            <a:r>
              <a:rPr lang="en-US" dirty="0" smtClean="0"/>
              <a:t> v. SOI DHS Home Services</a:t>
            </a:r>
            <a:br>
              <a:rPr lang="en-US" dirty="0" smtClean="0"/>
            </a:br>
            <a:r>
              <a:rPr lang="en-US" dirty="0" smtClean="0"/>
              <a:t>11WC041668, 13IWCC0970</a:t>
            </a:r>
            <a:endParaRPr lang="en-US" dirty="0"/>
          </a:p>
        </p:txBody>
      </p:sp>
      <p:sp>
        <p:nvSpPr>
          <p:cNvPr id="3" name="Content Placeholder 2"/>
          <p:cNvSpPr>
            <a:spLocks noGrp="1"/>
          </p:cNvSpPr>
          <p:nvPr>
            <p:ph idx="1"/>
          </p:nvPr>
        </p:nvSpPr>
        <p:spPr/>
        <p:txBody>
          <a:bodyPr>
            <a:normAutofit fontScale="70000" lnSpcReduction="20000"/>
          </a:bodyPr>
          <a:lstStyle/>
          <a:p>
            <a:r>
              <a:rPr lang="en-US" dirty="0"/>
              <a:t>Although the Petitioner testified that she had wrist pain following the work-related accident, she failed to list it on the first Report of Injury; rather, Petitioner indicated that she jammed her left thumb </a:t>
            </a:r>
            <a:r>
              <a:rPr lang="en-US" dirty="0" smtClean="0"/>
              <a:t>and </a:t>
            </a:r>
            <a:r>
              <a:rPr lang="en-US" dirty="0"/>
              <a:t>her right arm was </a:t>
            </a:r>
            <a:r>
              <a:rPr lang="en-US" dirty="0" smtClean="0"/>
              <a:t>sore…did </a:t>
            </a:r>
            <a:r>
              <a:rPr lang="en-US" dirty="0"/>
              <a:t>not note any wrist pain, numbness or </a:t>
            </a:r>
            <a:r>
              <a:rPr lang="en-US" dirty="0" smtClean="0"/>
              <a:t>tingling… Petitioner </a:t>
            </a:r>
            <a:r>
              <a:rPr lang="en-US" dirty="0"/>
              <a:t>denied any pain in her wrist or </a:t>
            </a:r>
            <a:r>
              <a:rPr lang="en-US" dirty="0" smtClean="0"/>
              <a:t>hand….when </a:t>
            </a:r>
            <a:r>
              <a:rPr lang="en-US" dirty="0"/>
              <a:t>questioned why she did not indicate an injury to her wrists on her first report of injury, testified that she considered her wrist part of her arm</a:t>
            </a:r>
            <a:r>
              <a:rPr lang="en-US" dirty="0" smtClean="0"/>
              <a:t>.</a:t>
            </a:r>
          </a:p>
          <a:p>
            <a:r>
              <a:rPr lang="en-US" dirty="0"/>
              <a:t>Although Petitioner's doctor, Dr. Stormont, opines that Petitioner's carpal tunnel is causally related </a:t>
            </a:r>
            <a:r>
              <a:rPr lang="en-US" dirty="0" smtClean="0"/>
              <a:t>to </a:t>
            </a:r>
            <a:r>
              <a:rPr lang="en-US" dirty="0"/>
              <a:t>her work activities, during his deposition testimony, he testified that he did not review a copy of her detailed job description, and he relied solely on Petitioner's assertion that she had to do a lot of repetitive lifting and pulling</a:t>
            </a:r>
            <a:r>
              <a:rPr lang="en-US" dirty="0" smtClean="0"/>
              <a:t>.</a:t>
            </a:r>
          </a:p>
          <a:p>
            <a:r>
              <a:rPr lang="en-US" dirty="0" smtClean="0"/>
              <a:t>The </a:t>
            </a:r>
            <a:r>
              <a:rPr lang="en-US" dirty="0"/>
              <a:t>Arbitrator </a:t>
            </a:r>
            <a:r>
              <a:rPr lang="en-US" dirty="0" smtClean="0"/>
              <a:t>finds…Dr</a:t>
            </a:r>
            <a:r>
              <a:rPr lang="en-US" dirty="0"/>
              <a:t>. Vender more credible than the deposition testimony of Dr. Stormont. Dr. Vender opined that the Petitioner's activities as a caregiver would not be considered repetitive and, consequently, contributory to bilateral carpal tunnel syndrome. Dr. Vender further opined that the single incident of picking up a water bottle would not be contributory to carpal tunnel syndrome</a:t>
            </a:r>
            <a:r>
              <a:rPr lang="en-US" dirty="0" smtClean="0"/>
              <a:t>.</a:t>
            </a:r>
          </a:p>
          <a:p>
            <a:r>
              <a:rPr lang="en-US" dirty="0"/>
              <a:t>Therefore, based on the evidence presented, the Arbitrator finds that Petitioner's current condition of ill-being is not causally related to her work-related accident</a:t>
            </a:r>
            <a:r>
              <a:rPr lang="en-US" dirty="0" smtClean="0"/>
              <a:t>.</a:t>
            </a:r>
            <a:endParaRPr lang="en-US" dirty="0"/>
          </a:p>
        </p:txBody>
      </p:sp>
    </p:spTree>
    <p:extLst>
      <p:ext uri="{BB962C8B-B14F-4D97-AF65-F5344CB8AC3E}">
        <p14:creationId xmlns:p14="http://schemas.microsoft.com/office/powerpoint/2010/main" val="4085453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7922</Words>
  <Application>Microsoft Office PowerPoint</Application>
  <PresentationFormat>Widescreen</PresentationFormat>
  <Paragraphs>172</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WCLA MCLE 5-14-14</vt:lpstr>
      <vt:lpstr>Julie Meierdirks v. Northbrook School District # 28 07WC039919, 12IWCC0647</vt:lpstr>
      <vt:lpstr>Julie Meierdirks v. Northbrook School District # 28 07WC039919, 12IWCC0647</vt:lpstr>
      <vt:lpstr>Julie Meierdirks v. Northbrook School District # 28 07WC039919, 12IWCC0647</vt:lpstr>
      <vt:lpstr>Diane Owens v. SOI-Veteran’s Home Quincy 10WC001647, 13IWCC0977</vt:lpstr>
      <vt:lpstr>Diane Owens v. SOI-Veteran’s Home Quincy 10WC001647, 13IWCC0977</vt:lpstr>
      <vt:lpstr>Bernice Broshous v. SOI DHS Home Services 11WC041668, 13IWCC0970</vt:lpstr>
      <vt:lpstr>Bernice Broshous v. SOI DHS Home Services 11WC041668, 13IWCC0970</vt:lpstr>
      <vt:lpstr>Bernice Broshous v. SOI DHS Home Services 11WC041668, 13IWCC0970</vt:lpstr>
      <vt:lpstr>Lori Cady v. SOI Menard Correctional Center 12WC010991, 13IWCC0981</vt:lpstr>
      <vt:lpstr>Lori Cady v. SOI Menard Correctional Center 12WC010991, 13IWCC0981</vt:lpstr>
      <vt:lpstr>Lori Cady v. SOI Menard Correctional Center 12WC010991, 13IWCC0981</vt:lpstr>
      <vt:lpstr>Joshua Aubuchon v. M&amp;M Tires 11WC029530, 13IWCC0972</vt:lpstr>
      <vt:lpstr>Joshua Aubuchon v. M&amp;M Tires 11WC029530, 13IWCC0972</vt:lpstr>
      <vt:lpstr>Jessica Marion v. Select Staffing 10WC000720, 13IWCC0925</vt:lpstr>
      <vt:lpstr>Jessica Marion v. Select Staffing 10WC000720, 13IWCC0925</vt:lpstr>
      <vt:lpstr>Mike Westhoff v. Alton Steel 12WC013704, 13IWCC0969</vt:lpstr>
      <vt:lpstr>Comfort Aladesaiye v. SOI-Howe Developmental 08WC032283, 13IWCC0982</vt:lpstr>
      <vt:lpstr>Comfort Aladesaiye v. SOI-Howe Developmental 08WC032283, 13IWCC0982</vt:lpstr>
      <vt:lpstr>Comfort Aladesaiye v. SOI-Howe Developmental 08WC032283, 13IWCC0982</vt:lpstr>
      <vt:lpstr>Nelson Centeno v. Minute Men 10WC044071, 13IWCC0914</vt:lpstr>
      <vt:lpstr>Nelson Centeno v. Minute Men 10WC044071, 13IWCC0914</vt:lpstr>
      <vt:lpstr>Nelson Centeno v. Minute Men 10WC044071, 13IWCC0914</vt:lpstr>
      <vt:lpstr>Robert Borak v. Associated Glaziers 09WC036999, 13IWCC0998</vt:lpstr>
      <vt:lpstr>Robert Borak v. Associated Glaziers 09WC036999, 13IWCC0998</vt:lpstr>
      <vt:lpstr>Robert Borak v. Associated Glaziers 09WC036999, 13IWCC0998</vt:lpstr>
      <vt:lpstr>Robert Borak v. Associated Glaziers 09WC036999, 13IWCC0998</vt:lpstr>
      <vt:lpstr>IWCC Insurance Compliance v. Moses Miller (M&amp;M Builders) 12INC000537, 13IWCC0986</vt:lpstr>
      <vt:lpstr>IWCC Insurance Compliance v. Moses Miller (M&amp;M Builders) 12INC000537, 13IWCC0986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5-14-14</dc:title>
  <dc:creator>David B. Menchetti</dc:creator>
  <cp:lastModifiedBy>David B. Menchetti</cp:lastModifiedBy>
  <cp:revision>42</cp:revision>
  <cp:lastPrinted>2014-05-13T12:49:44Z</cp:lastPrinted>
  <dcterms:created xsi:type="dcterms:W3CDTF">2014-05-07T12:51:01Z</dcterms:created>
  <dcterms:modified xsi:type="dcterms:W3CDTF">2014-05-14T12:06:07Z</dcterms:modified>
</cp:coreProperties>
</file>