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6" r:id="rId2"/>
    <p:sldId id="258" r:id="rId3"/>
    <p:sldId id="257" r:id="rId4"/>
    <p:sldId id="259" r:id="rId5"/>
    <p:sldId id="260" r:id="rId6"/>
    <p:sldId id="261" r:id="rId7"/>
    <p:sldId id="262" r:id="rId8"/>
    <p:sldId id="263" r:id="rId9"/>
    <p:sldId id="264" r:id="rId10"/>
    <p:sldId id="274" r:id="rId11"/>
    <p:sldId id="266" r:id="rId12"/>
    <p:sldId id="267" r:id="rId13"/>
    <p:sldId id="268" r:id="rId14"/>
    <p:sldId id="269" r:id="rId15"/>
    <p:sldId id="270" r:id="rId16"/>
    <p:sldId id="271" r:id="rId17"/>
    <p:sldId id="272" r:id="rId18"/>
    <p:sldId id="273" r:id="rId1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66" y="77"/>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CBF538C3-EE53-4CCF-A641-24F595BBB458}" type="slidenum">
              <a:rPr lang="en-US" smtClean="0"/>
              <a:t>‹#›</a:t>
            </a:fld>
            <a:endParaRPr lang="en-US"/>
          </a:p>
        </p:txBody>
      </p:sp>
    </p:spTree>
    <p:extLst>
      <p:ext uri="{BB962C8B-B14F-4D97-AF65-F5344CB8AC3E}">
        <p14:creationId xmlns:p14="http://schemas.microsoft.com/office/powerpoint/2010/main" val="2478762022"/>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19B6A847-F6FB-4C7A-ACE0-5F57197AA88E}" type="slidenum">
              <a:rPr lang="en-US" smtClean="0"/>
              <a:t>‹#›</a:t>
            </a:fld>
            <a:endParaRPr lang="en-US"/>
          </a:p>
        </p:txBody>
      </p:sp>
    </p:spTree>
    <p:extLst>
      <p:ext uri="{BB962C8B-B14F-4D97-AF65-F5344CB8AC3E}">
        <p14:creationId xmlns:p14="http://schemas.microsoft.com/office/powerpoint/2010/main" val="1019907980"/>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9B6A847-F6FB-4C7A-ACE0-5F57197AA88E}" type="slidenum">
              <a:rPr lang="en-US" smtClean="0"/>
              <a:t>17</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41111430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A998DA6-3BF2-4A8B-A608-73C713C8AD32}" type="datetimeFigureOut">
              <a:rPr lang="en-US" smtClean="0"/>
              <a:pPr/>
              <a:t>4/14/2014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7E35D6-42BE-402D-9299-CB3CC1519E0A}" type="slidenum">
              <a:rPr lang="en-US" smtClean="0"/>
              <a:pPr/>
              <a:t>‹#›</a:t>
            </a:fld>
            <a:endParaRPr lang="en-US"/>
          </a:p>
        </p:txBody>
      </p:sp>
    </p:spTree>
    <p:extLst>
      <p:ext uri="{BB962C8B-B14F-4D97-AF65-F5344CB8AC3E}">
        <p14:creationId xmlns:p14="http://schemas.microsoft.com/office/powerpoint/2010/main" val="24521329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998DA6-3BF2-4A8B-A608-73C713C8AD32}" type="datetimeFigureOut">
              <a:rPr lang="en-US" smtClean="0"/>
              <a:pPr/>
              <a:t>4/14/2014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7E35D6-42BE-402D-9299-CB3CC1519E0A}" type="slidenum">
              <a:rPr lang="en-US" smtClean="0"/>
              <a:pPr/>
              <a:t>‹#›</a:t>
            </a:fld>
            <a:endParaRPr lang="en-US"/>
          </a:p>
        </p:txBody>
      </p:sp>
    </p:spTree>
    <p:extLst>
      <p:ext uri="{BB962C8B-B14F-4D97-AF65-F5344CB8AC3E}">
        <p14:creationId xmlns:p14="http://schemas.microsoft.com/office/powerpoint/2010/main" val="3604460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998DA6-3BF2-4A8B-A608-73C713C8AD32}" type="datetimeFigureOut">
              <a:rPr lang="en-US" smtClean="0"/>
              <a:pPr/>
              <a:t>4/14/2014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7E35D6-42BE-402D-9299-CB3CC1519E0A}" type="slidenum">
              <a:rPr lang="en-US" smtClean="0"/>
              <a:pPr/>
              <a:t>‹#›</a:t>
            </a:fld>
            <a:endParaRPr lang="en-US"/>
          </a:p>
        </p:txBody>
      </p:sp>
    </p:spTree>
    <p:extLst>
      <p:ext uri="{BB962C8B-B14F-4D97-AF65-F5344CB8AC3E}">
        <p14:creationId xmlns:p14="http://schemas.microsoft.com/office/powerpoint/2010/main" val="3369447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998DA6-3BF2-4A8B-A608-73C713C8AD32}" type="datetimeFigureOut">
              <a:rPr lang="en-US" smtClean="0"/>
              <a:pPr/>
              <a:t>4/14/2014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7E35D6-42BE-402D-9299-CB3CC1519E0A}" type="slidenum">
              <a:rPr lang="en-US" smtClean="0"/>
              <a:pPr/>
              <a:t>‹#›</a:t>
            </a:fld>
            <a:endParaRPr lang="en-US"/>
          </a:p>
        </p:txBody>
      </p:sp>
    </p:spTree>
    <p:extLst>
      <p:ext uri="{BB962C8B-B14F-4D97-AF65-F5344CB8AC3E}">
        <p14:creationId xmlns:p14="http://schemas.microsoft.com/office/powerpoint/2010/main" val="2223700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998DA6-3BF2-4A8B-A608-73C713C8AD32}" type="datetimeFigureOut">
              <a:rPr lang="en-US" smtClean="0"/>
              <a:pPr/>
              <a:t>4/14/2014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7E35D6-42BE-402D-9299-CB3CC1519E0A}" type="slidenum">
              <a:rPr lang="en-US" smtClean="0"/>
              <a:pPr/>
              <a:t>‹#›</a:t>
            </a:fld>
            <a:endParaRPr lang="en-US"/>
          </a:p>
        </p:txBody>
      </p:sp>
    </p:spTree>
    <p:extLst>
      <p:ext uri="{BB962C8B-B14F-4D97-AF65-F5344CB8AC3E}">
        <p14:creationId xmlns:p14="http://schemas.microsoft.com/office/powerpoint/2010/main" val="28216522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A998DA6-3BF2-4A8B-A608-73C713C8AD32}" type="datetimeFigureOut">
              <a:rPr lang="en-US" smtClean="0"/>
              <a:pPr/>
              <a:t>4/14/2014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7E35D6-42BE-402D-9299-CB3CC1519E0A}" type="slidenum">
              <a:rPr lang="en-US" smtClean="0"/>
              <a:pPr/>
              <a:t>‹#›</a:t>
            </a:fld>
            <a:endParaRPr lang="en-US"/>
          </a:p>
        </p:txBody>
      </p:sp>
    </p:spTree>
    <p:extLst>
      <p:ext uri="{BB962C8B-B14F-4D97-AF65-F5344CB8AC3E}">
        <p14:creationId xmlns:p14="http://schemas.microsoft.com/office/powerpoint/2010/main" val="1414535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A998DA6-3BF2-4A8B-A608-73C713C8AD32}" type="datetimeFigureOut">
              <a:rPr lang="en-US" smtClean="0"/>
              <a:pPr/>
              <a:t>4/14/2014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7E35D6-42BE-402D-9299-CB3CC1519E0A}" type="slidenum">
              <a:rPr lang="en-US" smtClean="0"/>
              <a:pPr/>
              <a:t>‹#›</a:t>
            </a:fld>
            <a:endParaRPr lang="en-US"/>
          </a:p>
        </p:txBody>
      </p:sp>
    </p:spTree>
    <p:extLst>
      <p:ext uri="{BB962C8B-B14F-4D97-AF65-F5344CB8AC3E}">
        <p14:creationId xmlns:p14="http://schemas.microsoft.com/office/powerpoint/2010/main" val="2093675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A998DA6-3BF2-4A8B-A608-73C713C8AD32}" type="datetimeFigureOut">
              <a:rPr lang="en-US" smtClean="0"/>
              <a:pPr/>
              <a:t>4/14/2014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7E35D6-42BE-402D-9299-CB3CC1519E0A}" type="slidenum">
              <a:rPr lang="en-US" smtClean="0"/>
              <a:pPr/>
              <a:t>‹#›</a:t>
            </a:fld>
            <a:endParaRPr lang="en-US"/>
          </a:p>
        </p:txBody>
      </p:sp>
    </p:spTree>
    <p:extLst>
      <p:ext uri="{BB962C8B-B14F-4D97-AF65-F5344CB8AC3E}">
        <p14:creationId xmlns:p14="http://schemas.microsoft.com/office/powerpoint/2010/main" val="3591571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998DA6-3BF2-4A8B-A608-73C713C8AD32}" type="datetimeFigureOut">
              <a:rPr lang="en-US" smtClean="0"/>
              <a:pPr/>
              <a:t>4/14/2014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7E35D6-42BE-402D-9299-CB3CC1519E0A}" type="slidenum">
              <a:rPr lang="en-US" smtClean="0"/>
              <a:pPr/>
              <a:t>‹#›</a:t>
            </a:fld>
            <a:endParaRPr lang="en-US"/>
          </a:p>
        </p:txBody>
      </p:sp>
    </p:spTree>
    <p:extLst>
      <p:ext uri="{BB962C8B-B14F-4D97-AF65-F5344CB8AC3E}">
        <p14:creationId xmlns:p14="http://schemas.microsoft.com/office/powerpoint/2010/main" val="2078747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998DA6-3BF2-4A8B-A608-73C713C8AD32}" type="datetimeFigureOut">
              <a:rPr lang="en-US" smtClean="0"/>
              <a:pPr/>
              <a:t>4/14/2014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7E35D6-42BE-402D-9299-CB3CC1519E0A}" type="slidenum">
              <a:rPr lang="en-US" smtClean="0"/>
              <a:pPr/>
              <a:t>‹#›</a:t>
            </a:fld>
            <a:endParaRPr lang="en-US"/>
          </a:p>
        </p:txBody>
      </p:sp>
    </p:spTree>
    <p:extLst>
      <p:ext uri="{BB962C8B-B14F-4D97-AF65-F5344CB8AC3E}">
        <p14:creationId xmlns:p14="http://schemas.microsoft.com/office/powerpoint/2010/main" val="38356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998DA6-3BF2-4A8B-A608-73C713C8AD32}" type="datetimeFigureOut">
              <a:rPr lang="en-US" smtClean="0"/>
              <a:pPr/>
              <a:t>4/14/2014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7E35D6-42BE-402D-9299-CB3CC1519E0A}" type="slidenum">
              <a:rPr lang="en-US" smtClean="0"/>
              <a:pPr/>
              <a:t>‹#›</a:t>
            </a:fld>
            <a:endParaRPr lang="en-US"/>
          </a:p>
        </p:txBody>
      </p:sp>
    </p:spTree>
    <p:extLst>
      <p:ext uri="{BB962C8B-B14F-4D97-AF65-F5344CB8AC3E}">
        <p14:creationId xmlns:p14="http://schemas.microsoft.com/office/powerpoint/2010/main" val="3608314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998DA6-3BF2-4A8B-A608-73C713C8AD32}" type="datetimeFigureOut">
              <a:rPr lang="en-US" smtClean="0"/>
              <a:pPr/>
              <a:t>4/14/2014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7E35D6-42BE-402D-9299-CB3CC1519E0A}" type="slidenum">
              <a:rPr lang="en-US" smtClean="0"/>
              <a:pPr/>
              <a:t>‹#›</a:t>
            </a:fld>
            <a:endParaRPr lang="en-US"/>
          </a:p>
        </p:txBody>
      </p:sp>
    </p:spTree>
    <p:extLst>
      <p:ext uri="{BB962C8B-B14F-4D97-AF65-F5344CB8AC3E}">
        <p14:creationId xmlns:p14="http://schemas.microsoft.com/office/powerpoint/2010/main" val="11029507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WCLA MCLE 4-15-2014</a:t>
            </a:r>
            <a:endParaRPr lang="en-US" dirty="0"/>
          </a:p>
        </p:txBody>
      </p:sp>
      <p:sp>
        <p:nvSpPr>
          <p:cNvPr id="5" name="Content Placeholder 4"/>
          <p:cNvSpPr>
            <a:spLocks noGrp="1"/>
          </p:cNvSpPr>
          <p:nvPr>
            <p:ph idx="1"/>
          </p:nvPr>
        </p:nvSpPr>
        <p:spPr/>
        <p:txBody>
          <a:bodyPr/>
          <a:lstStyle/>
          <a:p>
            <a:r>
              <a:rPr lang="en-US" dirty="0" smtClean="0"/>
              <a:t>Case Law Update: Compass Group; </a:t>
            </a:r>
            <a:r>
              <a:rPr lang="en-US" dirty="0" err="1" smtClean="0"/>
              <a:t>Paluch</a:t>
            </a:r>
            <a:r>
              <a:rPr lang="en-US" dirty="0" smtClean="0"/>
              <a:t>; City of Chicago; Mansfield </a:t>
            </a:r>
          </a:p>
          <a:p>
            <a:r>
              <a:rPr lang="en-US" dirty="0" smtClean="0"/>
              <a:t>Tuesday April 15, 2014</a:t>
            </a:r>
          </a:p>
          <a:p>
            <a:r>
              <a:rPr lang="en-US" dirty="0" smtClean="0"/>
              <a:t>12:00 pm to 1:00 pm</a:t>
            </a:r>
          </a:p>
          <a:p>
            <a:r>
              <a:rPr lang="en-US" dirty="0" smtClean="0"/>
              <a:t>James R. Thompson Center , Chicago, IL</a:t>
            </a:r>
          </a:p>
          <a:p>
            <a:r>
              <a:rPr lang="en-US" dirty="0" smtClean="0"/>
              <a:t>1 Hour General MCLE Credit</a:t>
            </a:r>
          </a:p>
          <a:p>
            <a:endParaRPr lang="en-US" dirty="0" smtClean="0"/>
          </a:p>
          <a:p>
            <a:endParaRPr lang="en-US" dirty="0"/>
          </a:p>
        </p:txBody>
      </p:sp>
    </p:spTree>
    <p:extLst>
      <p:ext uri="{BB962C8B-B14F-4D97-AF65-F5344CB8AC3E}">
        <p14:creationId xmlns:p14="http://schemas.microsoft.com/office/powerpoint/2010/main" val="4208165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Paluch</a:t>
            </a:r>
            <a:r>
              <a:rPr lang="en-US" dirty="0" smtClean="0"/>
              <a:t> v. United Parcel Service</a:t>
            </a:r>
            <a:br>
              <a:rPr lang="en-US" dirty="0" smtClean="0"/>
            </a:br>
            <a:r>
              <a:rPr lang="en-US" dirty="0" smtClean="0"/>
              <a:t>2014 IL App (1</a:t>
            </a:r>
            <a:r>
              <a:rPr lang="en-US" baseline="30000" dirty="0" smtClean="0"/>
              <a:t>st</a:t>
            </a:r>
            <a:r>
              <a:rPr lang="en-US" dirty="0" smtClean="0"/>
              <a:t>) 13062</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a:t>
            </a:r>
            <a:r>
              <a:rPr lang="en-US" dirty="0"/>
              <a:t>parties have taken Medicare’s interests into consideration and included with this settlement is a proposed MSA with initial funding of $106,650.00 and an annuity providing $3,329.87 per year continuing for life for a total proposed MSA of $148,790.00. The MSA shall be submitted to CMS for approval. Should CMS determine the MSA to be insufficient, the Respondent reserves the right to appeal the decision, and Respondent agrees to either modify the MSA consistent with CMS recommendations or elect to allow Petitioner to retain his medical rights under Section 8(a). If the MSA is approved, then petitioner’s rights under section 8(a) will cease upon funding of the MSA and the matter will be finalized with no </a:t>
            </a:r>
            <a:r>
              <a:rPr lang="en-US" dirty="0" err="1"/>
              <a:t>futher</a:t>
            </a:r>
            <a:r>
              <a:rPr lang="en-US" dirty="0"/>
              <a:t> [</a:t>
            </a:r>
            <a:r>
              <a:rPr lang="en-US" i="1" dirty="0"/>
              <a:t>sic</a:t>
            </a:r>
            <a:r>
              <a:rPr lang="en-US" dirty="0"/>
              <a:t>] activity necessary at the </a:t>
            </a:r>
            <a:r>
              <a:rPr lang="en-US" dirty="0" smtClean="0"/>
              <a:t>Commission.”</a:t>
            </a:r>
            <a:endParaRPr lang="en-US" dirty="0"/>
          </a:p>
          <a:p>
            <a:r>
              <a:rPr lang="en-US" dirty="0" smtClean="0"/>
              <a:t>“</a:t>
            </a:r>
            <a:r>
              <a:rPr lang="en-US" dirty="0" err="1" smtClean="0"/>
              <a:t>Paluch</a:t>
            </a:r>
            <a:r>
              <a:rPr lang="en-US" dirty="0" smtClean="0"/>
              <a:t> </a:t>
            </a:r>
            <a:r>
              <a:rPr lang="en-US" dirty="0"/>
              <a:t>argues that judgment in his favor was mandated under section 19(g) of the of the Illinois Workers' Compensation </a:t>
            </a:r>
            <a:r>
              <a:rPr lang="en-US" dirty="0" smtClean="0"/>
              <a:t>Act, </a:t>
            </a:r>
            <a:r>
              <a:rPr lang="en-US" dirty="0"/>
              <a:t>which limits enforcement of Commission orders</a:t>
            </a:r>
            <a:r>
              <a:rPr lang="en-US" dirty="0" smtClean="0"/>
              <a:t>...Further</a:t>
            </a:r>
            <a:r>
              <a:rPr lang="en-US" dirty="0"/>
              <a:t>, </a:t>
            </a:r>
            <a:r>
              <a:rPr lang="en-US" dirty="0" err="1"/>
              <a:t>Paluch</a:t>
            </a:r>
            <a:r>
              <a:rPr lang="en-US" dirty="0"/>
              <a:t> contends that section 19(f) of the Illinois Workers' Compensation </a:t>
            </a:r>
            <a:r>
              <a:rPr lang="en-US" dirty="0" smtClean="0"/>
              <a:t>Act, which </a:t>
            </a:r>
            <a:r>
              <a:rPr lang="en-US" dirty="0"/>
              <a:t>does not permit a review of a Commission order after "20 days of the receipt of notice of the decision of the Commission," prohibits court review of the agreement itself</a:t>
            </a:r>
            <a:r>
              <a:rPr lang="en-US" dirty="0" smtClean="0"/>
              <a:t>.” </a:t>
            </a:r>
            <a:endParaRPr lang="en-US" dirty="0"/>
          </a:p>
          <a:p>
            <a:endParaRPr lang="en-US" dirty="0"/>
          </a:p>
          <a:p>
            <a:endParaRPr lang="en-US" dirty="0"/>
          </a:p>
        </p:txBody>
      </p:sp>
    </p:spTree>
    <p:extLst>
      <p:ext uri="{BB962C8B-B14F-4D97-AF65-F5344CB8AC3E}">
        <p14:creationId xmlns:p14="http://schemas.microsoft.com/office/powerpoint/2010/main" val="22515611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Paluch</a:t>
            </a:r>
            <a:r>
              <a:rPr lang="en-US" dirty="0" smtClean="0"/>
              <a:t> v. United Parcel Service</a:t>
            </a:r>
            <a:br>
              <a:rPr lang="en-US" dirty="0" smtClean="0"/>
            </a:br>
            <a:r>
              <a:rPr lang="en-US" dirty="0" smtClean="0"/>
              <a:t>2014 IL App (1</a:t>
            </a:r>
            <a:r>
              <a:rPr lang="en-US" baseline="30000" dirty="0" smtClean="0"/>
              <a:t>st</a:t>
            </a:r>
            <a:r>
              <a:rPr lang="en-US" dirty="0" smtClean="0"/>
              <a:t>) 13062</a:t>
            </a:r>
            <a:endParaRPr lang="en-US" dirty="0"/>
          </a:p>
        </p:txBody>
      </p:sp>
      <p:sp>
        <p:nvSpPr>
          <p:cNvPr id="3" name="Content Placeholder 2"/>
          <p:cNvSpPr>
            <a:spLocks noGrp="1"/>
          </p:cNvSpPr>
          <p:nvPr>
            <p:ph idx="1"/>
          </p:nvPr>
        </p:nvSpPr>
        <p:spPr/>
        <p:txBody>
          <a:bodyPr>
            <a:normAutofit fontScale="25000" lnSpcReduction="20000"/>
          </a:bodyPr>
          <a:lstStyle/>
          <a:p>
            <a:r>
              <a:rPr lang="en-US" sz="8000" dirty="0" smtClean="0"/>
              <a:t>We </a:t>
            </a:r>
            <a:r>
              <a:rPr lang="en-US" sz="8000" dirty="0"/>
              <a:t>agree with UPS that payment can be raised as a defense to a section 19(g) petition. This has meaning only if the court can determine the amount of the settlement to verify whether the award has been fully paid. Hence, we turn to the settlement agreement</a:t>
            </a:r>
            <a:r>
              <a:rPr lang="en-US" sz="8000" dirty="0" smtClean="0"/>
              <a:t>.</a:t>
            </a:r>
            <a:endParaRPr lang="en-US" sz="8000" dirty="0"/>
          </a:p>
          <a:p>
            <a:r>
              <a:rPr lang="en-US" sz="8000" dirty="0"/>
              <a:t>But if the language of the contract is ambiguous, we may look to extrinsic evidence to determine the parties' </a:t>
            </a:r>
            <a:r>
              <a:rPr lang="en-US" sz="8000" dirty="0" smtClean="0"/>
              <a:t>intent… We </a:t>
            </a:r>
            <a:r>
              <a:rPr lang="en-US" sz="8000" dirty="0"/>
              <a:t>review a contract's interpretation </a:t>
            </a:r>
            <a:r>
              <a:rPr lang="en-US" sz="8000" i="1" dirty="0"/>
              <a:t>de novo</a:t>
            </a:r>
            <a:r>
              <a:rPr lang="en-US" sz="8000" dirty="0" smtClean="0"/>
              <a:t>.  </a:t>
            </a:r>
            <a:endParaRPr lang="en-US" sz="8000" dirty="0"/>
          </a:p>
          <a:p>
            <a:r>
              <a:rPr lang="en-US" sz="8000" dirty="0" err="1"/>
              <a:t>Paluch</a:t>
            </a:r>
            <a:r>
              <a:rPr lang="en-US" sz="8000" dirty="0"/>
              <a:t> argues that the sentence providing that UPS must pay him "$400,000.00 in a lump sum plus payment of a Medicare Set-Aside (MSA), in annuity form” shows that UPS owed him $400,000 in a lump sum exclusive of UPS's obligation to fund the MSA. </a:t>
            </a:r>
            <a:r>
              <a:rPr lang="en-US" sz="8000" dirty="0" err="1"/>
              <a:t>Paluch</a:t>
            </a:r>
            <a:r>
              <a:rPr lang="en-US" sz="8000" dirty="0"/>
              <a:t> argues that the key word is "plus," and that the MSA was in addition to the lump-sum payment</a:t>
            </a:r>
            <a:r>
              <a:rPr lang="en-US" sz="8000" dirty="0" smtClean="0"/>
              <a:t>. </a:t>
            </a:r>
            <a:endParaRPr lang="en-US" sz="8000" dirty="0"/>
          </a:p>
          <a:p>
            <a:r>
              <a:rPr lang="en-US" sz="8000" dirty="0" smtClean="0"/>
              <a:t>UPS </a:t>
            </a:r>
            <a:r>
              <a:rPr lang="en-US" sz="8000" dirty="0"/>
              <a:t>argues that the settlement agreement unambiguously requires UPS to pay </a:t>
            </a:r>
            <a:r>
              <a:rPr lang="en-US" sz="8000" dirty="0" err="1"/>
              <a:t>Paluch</a:t>
            </a:r>
            <a:r>
              <a:rPr lang="en-US" sz="8000" dirty="0"/>
              <a:t> $400,000, which includes the MSA, as evidenced by the fact that when the amounts it must </a:t>
            </a:r>
            <a:r>
              <a:rPr lang="en-US" sz="8000" dirty="0" smtClean="0"/>
              <a:t>pay…are </a:t>
            </a:r>
            <a:r>
              <a:rPr lang="en-US" sz="8000" dirty="0"/>
              <a:t>added up, the total amount is $400,000</a:t>
            </a:r>
            <a:r>
              <a:rPr lang="en-US" sz="8000" dirty="0" smtClean="0"/>
              <a:t>.</a:t>
            </a:r>
          </a:p>
          <a:p>
            <a:r>
              <a:rPr lang="en-US" sz="8000" b="1" i="1" dirty="0" smtClean="0"/>
              <a:t>The </a:t>
            </a:r>
            <a:r>
              <a:rPr lang="en-US" sz="8000" b="1" i="1" dirty="0"/>
              <a:t>Commission does not have the authority to rule on social security matters and the IWCC approved the settlement agreement alone, not the social security rider. </a:t>
            </a:r>
          </a:p>
          <a:p>
            <a:r>
              <a:rPr lang="en-US" sz="8000" dirty="0"/>
              <a:t>The agreement has conflicting </a:t>
            </a:r>
            <a:r>
              <a:rPr lang="en-US" sz="8000" dirty="0" smtClean="0"/>
              <a:t>clauses… Precision </a:t>
            </a:r>
            <a:r>
              <a:rPr lang="en-US" sz="8000" dirty="0"/>
              <a:t>is important in writing. Otherwise, as here, the ambiguous wording requires an evidentiary hearing. We reverse the trial court’s holding and remand for further proceedings consistent with this order. </a:t>
            </a:r>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2266468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smtClean="0"/>
              <a:t>City of Chicago v. IWCC</a:t>
            </a:r>
            <a:br>
              <a:rPr lang="en-US" sz="2800" dirty="0" smtClean="0"/>
            </a:br>
            <a:r>
              <a:rPr lang="en-US" sz="2800" dirty="0" smtClean="0"/>
              <a:t>2014 IL App (1</a:t>
            </a:r>
            <a:r>
              <a:rPr lang="en-US" sz="2800" baseline="30000" dirty="0" smtClean="0"/>
              <a:t>st</a:t>
            </a:r>
            <a:r>
              <a:rPr lang="en-US" sz="2800" dirty="0" smtClean="0"/>
              <a:t>) 121507WC</a:t>
            </a:r>
            <a:br>
              <a:rPr lang="en-US" sz="2800" dirty="0" smtClean="0"/>
            </a:br>
            <a:r>
              <a:rPr lang="en-US" sz="2800" dirty="0" smtClean="0"/>
              <a:t>Joseph </a:t>
            </a:r>
            <a:r>
              <a:rPr lang="en-US" sz="2800" dirty="0" err="1" smtClean="0"/>
              <a:t>Locasto</a:t>
            </a:r>
            <a:r>
              <a:rPr lang="en-US" sz="2800" dirty="0" smtClean="0"/>
              <a:t> v. City of Chicago; 08WC051606; 11IWCC0841</a:t>
            </a:r>
            <a:endParaRPr lang="en-US" sz="2800" dirty="0"/>
          </a:p>
        </p:txBody>
      </p:sp>
      <p:sp>
        <p:nvSpPr>
          <p:cNvPr id="3" name="Content Placeholder 2"/>
          <p:cNvSpPr>
            <a:spLocks noGrp="1"/>
          </p:cNvSpPr>
          <p:nvPr>
            <p:ph idx="1"/>
          </p:nvPr>
        </p:nvSpPr>
        <p:spPr/>
        <p:txBody>
          <a:bodyPr>
            <a:normAutofit fontScale="25000" lnSpcReduction="20000"/>
          </a:bodyPr>
          <a:lstStyle/>
          <a:p>
            <a:r>
              <a:rPr lang="en-US" sz="8000" dirty="0" smtClean="0"/>
              <a:t>Petitioner employed </a:t>
            </a:r>
            <a:r>
              <a:rPr lang="en-US" sz="8000" dirty="0"/>
              <a:t>by the City as a candidate in training at the Chicago Fire and Paramedic </a:t>
            </a:r>
            <a:r>
              <a:rPr lang="en-US" sz="8000" dirty="0" smtClean="0"/>
              <a:t>Academy </a:t>
            </a:r>
            <a:endParaRPr lang="en-US" sz="8000" dirty="0"/>
          </a:p>
          <a:p>
            <a:r>
              <a:rPr lang="en-US" sz="8000" dirty="0" smtClean="0"/>
              <a:t>Underwent </a:t>
            </a:r>
            <a:r>
              <a:rPr lang="en-US" sz="8000" dirty="0"/>
              <a:t>rigorous physical training (including intense, continuous physical exercises) for several hours in an extremely hot environment with very minimal water breaks</a:t>
            </a:r>
            <a:r>
              <a:rPr lang="en-US" sz="8000" dirty="0" smtClean="0"/>
              <a:t>. </a:t>
            </a:r>
            <a:endParaRPr lang="en-US" sz="8000" dirty="0"/>
          </a:p>
          <a:p>
            <a:r>
              <a:rPr lang="en-US" sz="8000" dirty="0" smtClean="0"/>
              <a:t>Diagnosed </a:t>
            </a:r>
            <a:r>
              <a:rPr lang="en-US" sz="8000" dirty="0"/>
              <a:t>with </a:t>
            </a:r>
            <a:r>
              <a:rPr lang="en-US" sz="8000" dirty="0" err="1"/>
              <a:t>rhabdomyolysis</a:t>
            </a:r>
            <a:r>
              <a:rPr lang="en-US" sz="8000" dirty="0"/>
              <a:t>, acute kidney failure, and compartment </a:t>
            </a:r>
            <a:r>
              <a:rPr lang="en-US" sz="8000" dirty="0" smtClean="0"/>
              <a:t>syndrome…opined </a:t>
            </a:r>
            <a:r>
              <a:rPr lang="en-US" sz="8000" dirty="0"/>
              <a:t>that the claimant’s conditions of ill-being were causally related to the intense workouts and subsequent dehydration he suffered at the </a:t>
            </a:r>
            <a:r>
              <a:rPr lang="en-US" sz="8000" dirty="0" smtClean="0"/>
              <a:t>Academy </a:t>
            </a:r>
            <a:endParaRPr lang="en-US" sz="8000" dirty="0"/>
          </a:p>
          <a:p>
            <a:r>
              <a:rPr lang="en-US" sz="8000" dirty="0" smtClean="0"/>
              <a:t>Relying </a:t>
            </a:r>
            <a:r>
              <a:rPr lang="en-US" sz="8000" dirty="0"/>
              <a:t>on the claimant’s testimony and the testimony of Drs. Cremer, Hoffman, Fox, Hirsch, and Weber, the arbitrator found that the claimant sustained an accident arising out of and in the course of his employment on May 6, 2008, and May 7, 2008, and that the claimant’s present condition of ill-being is causally related to those work accidents. The arbitrator found that the claimant was eligible for benefits under the Act because he was not a “duly appointed member” of the Chicago fire department at the time of his work accidents</a:t>
            </a:r>
            <a:r>
              <a:rPr lang="en-US" sz="8000" dirty="0" smtClean="0"/>
              <a:t>. </a:t>
            </a:r>
            <a:endParaRPr lang="en-US" sz="8000" dirty="0"/>
          </a:p>
          <a:p>
            <a:r>
              <a:rPr lang="en-US" sz="8000" dirty="0"/>
              <a:t>The Commission modified the arbitrator’s decision by awarding TPD </a:t>
            </a:r>
            <a:r>
              <a:rPr lang="en-US" sz="8000" dirty="0" smtClean="0"/>
              <a:t>benefits…Commission </a:t>
            </a:r>
            <a:r>
              <a:rPr lang="en-US" sz="8000" dirty="0"/>
              <a:t>rejected the City’s argument that the Board’s denial of the claimant’s application for duty disability benefit’s bars the claimant’s claims before the Commission under principles of </a:t>
            </a:r>
            <a:r>
              <a:rPr lang="en-US" sz="8000" i="1" dirty="0"/>
              <a:t>res judicata </a:t>
            </a:r>
            <a:r>
              <a:rPr lang="en-US" sz="8000" dirty="0"/>
              <a:t>and/or collateral estoppel</a:t>
            </a:r>
            <a:r>
              <a:rPr lang="en-US" sz="8000" dirty="0" smtClean="0"/>
              <a:t>. </a:t>
            </a:r>
            <a:endParaRPr lang="en-US" sz="8000" dirty="0"/>
          </a:p>
          <a:p>
            <a:r>
              <a:rPr lang="en-US" sz="8000" dirty="0"/>
              <a:t>The City sought judicial review of the Commission’s decision in the circuit court of Cook County, which confirmed the Commission’s ruling. </a:t>
            </a:r>
          </a:p>
          <a:p>
            <a:endParaRPr lang="en-US" sz="6200" dirty="0"/>
          </a:p>
          <a:p>
            <a:endParaRPr lang="en-US" sz="6200" dirty="0"/>
          </a:p>
          <a:p>
            <a:endParaRPr lang="en-US" sz="6200" dirty="0"/>
          </a:p>
          <a:p>
            <a:endParaRPr lang="en-US" sz="6200" dirty="0"/>
          </a:p>
          <a:p>
            <a:endParaRPr lang="en-US" dirty="0"/>
          </a:p>
          <a:p>
            <a:endParaRPr lang="en-US" dirty="0"/>
          </a:p>
        </p:txBody>
      </p:sp>
    </p:spTree>
    <p:extLst>
      <p:ext uri="{BB962C8B-B14F-4D97-AF65-F5344CB8AC3E}">
        <p14:creationId xmlns:p14="http://schemas.microsoft.com/office/powerpoint/2010/main" val="17470454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City of Chicago v. IWCC</a:t>
            </a:r>
            <a:br>
              <a:rPr lang="en-US" dirty="0" smtClean="0"/>
            </a:br>
            <a:r>
              <a:rPr lang="en-US" dirty="0" smtClean="0"/>
              <a:t>2014 IL App (1</a:t>
            </a:r>
            <a:r>
              <a:rPr lang="en-US" baseline="30000" dirty="0" smtClean="0"/>
              <a:t>st</a:t>
            </a:r>
            <a:r>
              <a:rPr lang="en-US" dirty="0" smtClean="0"/>
              <a:t>) 121507WC</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a:t>
            </a:r>
            <a:r>
              <a:rPr lang="en-US" dirty="0"/>
              <a:t>City argues that the claimant’s claim is barred by section 1(b)(1) of the </a:t>
            </a:r>
            <a:r>
              <a:rPr lang="en-US" dirty="0" smtClean="0"/>
              <a:t>Act…duly </a:t>
            </a:r>
            <a:r>
              <a:rPr lang="en-US" dirty="0"/>
              <a:t>appointed member of a fire </a:t>
            </a:r>
            <a:r>
              <a:rPr lang="en-US" dirty="0" smtClean="0"/>
              <a:t>department</a:t>
            </a:r>
          </a:p>
          <a:p>
            <a:r>
              <a:rPr lang="en-US" dirty="0" smtClean="0"/>
              <a:t>We </a:t>
            </a:r>
            <a:r>
              <a:rPr lang="en-US" dirty="0"/>
              <a:t>interpret the meaning of the statutory exclusion in section 1(b)(1) </a:t>
            </a:r>
            <a:r>
              <a:rPr lang="en-US" i="1" dirty="0"/>
              <a:t>de </a:t>
            </a:r>
            <a:r>
              <a:rPr lang="en-US" i="1" dirty="0" smtClean="0"/>
              <a:t>novo…</a:t>
            </a:r>
            <a:r>
              <a:rPr lang="en-US" dirty="0" smtClean="0"/>
              <a:t>we </a:t>
            </a:r>
            <a:r>
              <a:rPr lang="en-US" dirty="0"/>
              <a:t>review that decision for clear </a:t>
            </a:r>
            <a:r>
              <a:rPr lang="en-US" dirty="0" smtClean="0"/>
              <a:t>error… Construing </a:t>
            </a:r>
            <a:r>
              <a:rPr lang="en-US" dirty="0"/>
              <a:t>that section of the Act </a:t>
            </a:r>
            <a:r>
              <a:rPr lang="en-US" i="1" dirty="0"/>
              <a:t>de novo</a:t>
            </a:r>
            <a:r>
              <a:rPr lang="en-US" dirty="0"/>
              <a:t>, we interpreted the word “member” to mean “a person who has been admitted [usually formally] to the responsibilities and privileges of some association or joint enterprise.” </a:t>
            </a:r>
            <a:r>
              <a:rPr lang="en-US" i="1" dirty="0" err="1" smtClean="0"/>
              <a:t>Dodaro</a:t>
            </a:r>
            <a:r>
              <a:rPr lang="en-US" dirty="0"/>
              <a:t>, 403 Ill. App. 3d at 546. Thus, we found that “the legislature intended the statutory exclusion to apply to individuals who have been formally admitted to the responsibilities and privileges of the Chicago police </a:t>
            </a:r>
            <a:r>
              <a:rPr lang="en-US" dirty="0" smtClean="0"/>
              <a:t>department</a:t>
            </a:r>
          </a:p>
          <a:p>
            <a:r>
              <a:rPr lang="en-US" dirty="0" smtClean="0"/>
              <a:t>Like </a:t>
            </a:r>
            <a:r>
              <a:rPr lang="en-US" dirty="0"/>
              <a:t>the claimant in </a:t>
            </a:r>
            <a:r>
              <a:rPr lang="en-US" i="1" dirty="0" err="1"/>
              <a:t>Dodaro</a:t>
            </a:r>
            <a:r>
              <a:rPr lang="en-US" dirty="0"/>
              <a:t>, he did not have the full powers and privileges of the job for which he was training. Thus, the Commission’s ruling that the claimant was not a “duly appointed member” of the Chicago fire department was not clearly erroneous. </a:t>
            </a:r>
          </a:p>
          <a:p>
            <a:r>
              <a:rPr lang="en-US" dirty="0"/>
              <a:t>As we made clear in </a:t>
            </a:r>
            <a:r>
              <a:rPr lang="en-US" i="1" dirty="0" err="1"/>
              <a:t>Dodaro</a:t>
            </a:r>
            <a:r>
              <a:rPr lang="en-US" dirty="0"/>
              <a:t>, the claimant’s status under section 1(b)(1) depends upon the powers and privileges he enjoyed at the time of his injury, not upon his eligibility for benefits under the Pension Code or any labels used in personnel documents</a:t>
            </a:r>
            <a:r>
              <a:rPr lang="en-US" dirty="0" smtClean="0"/>
              <a:t>. </a:t>
            </a:r>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6847977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City of Chicago v. IWCC</a:t>
            </a:r>
            <a:br>
              <a:rPr lang="en-US" dirty="0" smtClean="0"/>
            </a:br>
            <a:r>
              <a:rPr lang="en-US" dirty="0" smtClean="0"/>
              <a:t>2014 IL App (1</a:t>
            </a:r>
            <a:r>
              <a:rPr lang="en-US" baseline="30000" dirty="0" smtClean="0"/>
              <a:t>st</a:t>
            </a:r>
            <a:r>
              <a:rPr lang="en-US" dirty="0" smtClean="0"/>
              <a:t>) 121507WC</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a:t>
            </a:r>
            <a:r>
              <a:rPr lang="en-US" dirty="0"/>
              <a:t>City argues that the Board’s denial of claimant’s claim for duty disability benefits under the Pension Code bars the claimant’s workers’ compensation claims under principles of </a:t>
            </a:r>
            <a:r>
              <a:rPr lang="en-US" i="1" dirty="0"/>
              <a:t>res judicata </a:t>
            </a:r>
            <a:r>
              <a:rPr lang="en-US" dirty="0"/>
              <a:t>and/or collateral estoppel</a:t>
            </a:r>
            <a:r>
              <a:rPr lang="en-US" dirty="0" smtClean="0"/>
              <a:t>.</a:t>
            </a:r>
            <a:endParaRPr lang="en-US" dirty="0"/>
          </a:p>
          <a:p>
            <a:r>
              <a:rPr lang="en-US" dirty="0" smtClean="0"/>
              <a:t>The (Pension) </a:t>
            </a:r>
            <a:r>
              <a:rPr lang="en-US" dirty="0"/>
              <a:t>Board concluded that the claimant “has made a full recovery from the conditions that he experienced while in training with the Chicago Fire Department,” he “is not currently experiencing any physical condition that would prevent him from performing his paramedic duties with the Chicago Fire </a:t>
            </a:r>
            <a:r>
              <a:rPr lang="en-US" dirty="0" smtClean="0"/>
              <a:t>Department.</a:t>
            </a:r>
            <a:endParaRPr lang="en-US" dirty="0"/>
          </a:p>
          <a:p>
            <a:r>
              <a:rPr lang="en-US" dirty="0"/>
              <a:t>In the case at bar, the City argues that the Board’s denial of the claimant’s claim for duty disability bars his workers’ compensation claims under the doctrine of </a:t>
            </a:r>
            <a:r>
              <a:rPr lang="en-US" i="1" dirty="0"/>
              <a:t>res judicata </a:t>
            </a:r>
            <a:r>
              <a:rPr lang="en-US" dirty="0"/>
              <a:t>and/or collateral estoppel. We hold that </a:t>
            </a:r>
            <a:r>
              <a:rPr lang="en-US" i="1" dirty="0"/>
              <a:t>res judicata </a:t>
            </a:r>
            <a:r>
              <a:rPr lang="en-US" dirty="0"/>
              <a:t>does not apply here. However, we hold that some (but not all) of the claimant’s claims are barred under principles of collateral estoppel. </a:t>
            </a:r>
            <a:r>
              <a:rPr lang="en-US" dirty="0" smtClean="0"/>
              <a:t> </a:t>
            </a:r>
            <a:endParaRPr lang="en-US" dirty="0"/>
          </a:p>
          <a:p>
            <a:r>
              <a:rPr lang="en-US" dirty="0" smtClean="0"/>
              <a:t>Elements of res judicata cannot </a:t>
            </a:r>
            <a:r>
              <a:rPr lang="en-US" dirty="0"/>
              <a:t>be satisfied in this case. First, the litigation before the Board involved different </a:t>
            </a:r>
            <a:r>
              <a:rPr lang="en-US" dirty="0" smtClean="0"/>
              <a:t>parties…defendant </a:t>
            </a:r>
            <a:r>
              <a:rPr lang="en-US" dirty="0"/>
              <a:t>in the claimant’s action for duty disability benefits was the Board, while the defendant in the instant case is the City. The Board and the City are separate entities</a:t>
            </a:r>
            <a:r>
              <a:rPr lang="en-US" dirty="0" smtClean="0"/>
              <a:t>...claim </a:t>
            </a:r>
            <a:r>
              <a:rPr lang="en-US" dirty="0"/>
              <a:t>for duty disability benefits does not involve the “same cause of action and same subject matter” as his claims for workers’ compensation </a:t>
            </a:r>
            <a:r>
              <a:rPr lang="en-US" dirty="0" smtClean="0"/>
              <a:t>benefits </a:t>
            </a:r>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1931930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City of Chicago v. IWCC</a:t>
            </a:r>
            <a:br>
              <a:rPr lang="en-US" dirty="0" smtClean="0"/>
            </a:br>
            <a:r>
              <a:rPr lang="en-US" dirty="0" smtClean="0"/>
              <a:t>2014 IL App (1</a:t>
            </a:r>
            <a:r>
              <a:rPr lang="en-US" baseline="30000" dirty="0" smtClean="0"/>
              <a:t>st</a:t>
            </a:r>
            <a:r>
              <a:rPr lang="en-US" dirty="0" smtClean="0"/>
              <a:t>) 121507WC</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However</a:t>
            </a:r>
            <a:r>
              <a:rPr lang="en-US" dirty="0"/>
              <a:t>, some, but not all, of the claimant’s claims before the Commission are barred by principles of collateral estoppel. “Collateral estoppel prohibits the </a:t>
            </a:r>
            <a:r>
              <a:rPr lang="en-US" dirty="0" err="1"/>
              <a:t>relitigation</a:t>
            </a:r>
            <a:r>
              <a:rPr lang="en-US" dirty="0"/>
              <a:t> of an issue essential to and actually decided in an earlier proceeding by the same parties or their privies</a:t>
            </a:r>
            <a:r>
              <a:rPr lang="en-US" dirty="0" smtClean="0"/>
              <a:t>.”</a:t>
            </a:r>
          </a:p>
          <a:p>
            <a:r>
              <a:rPr lang="en-US" dirty="0" smtClean="0"/>
              <a:t> Administrative </a:t>
            </a:r>
            <a:r>
              <a:rPr lang="en-US" dirty="0"/>
              <a:t>agency decisions made in adjudicatory, judicial, or quasi-judicial proceedings may have collateral estoppel effect. </a:t>
            </a:r>
          </a:p>
          <a:p>
            <a:r>
              <a:rPr lang="en-US" dirty="0"/>
              <a:t>However, the Board’s decision does collaterally estop the claimant from </a:t>
            </a:r>
            <a:r>
              <a:rPr lang="en-US" dirty="0" err="1"/>
              <a:t>relitigating</a:t>
            </a:r>
            <a:r>
              <a:rPr lang="en-US" dirty="0"/>
              <a:t> the issues of whether he was disabled after August 3, 2009, and whether his work-related injuries rendered him unable to work as a paramedic after that date. As noted, the Board decided that he was fully recovered and fully able to perform his job as a paramedic by that date. In order to award TTD and TPD benefits after that date, the Commission would have to reach a contrary conclusion</a:t>
            </a:r>
            <a:r>
              <a:rPr lang="en-US" dirty="0" smtClean="0"/>
              <a:t>.</a:t>
            </a:r>
            <a:endParaRPr lang="en-US" dirty="0"/>
          </a:p>
          <a:p>
            <a:r>
              <a:rPr lang="en-US" dirty="0"/>
              <a:t>Because the Commission’s award of TPD benefits commenced on October 6, 2009, it is barred by collateral estoppel. Accordingly, we do not need to address the City’s alternative argument that the Commission’s award of TPD benefits was against the manifest weight of the evidence. </a:t>
            </a:r>
            <a:r>
              <a:rPr lang="en-US" dirty="0" smtClean="0"/>
              <a:t> </a:t>
            </a:r>
            <a:endParaRPr lang="en-US" dirty="0"/>
          </a:p>
          <a:p>
            <a:endParaRPr lang="en-US" dirty="0" smtClean="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6842425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600" dirty="0" smtClean="0"/>
              <a:t>Mansfield v. IWCC</a:t>
            </a:r>
            <a:br>
              <a:rPr lang="en-US" sz="3600" dirty="0" smtClean="0"/>
            </a:br>
            <a:r>
              <a:rPr lang="en-US" sz="3600" dirty="0" smtClean="0"/>
              <a:t>2013 IL App (2d) 120909WC</a:t>
            </a:r>
            <a:r>
              <a:rPr lang="en-US" sz="2400" dirty="0" smtClean="0"/>
              <a:t/>
            </a:r>
            <a:br>
              <a:rPr lang="en-US" sz="2400" dirty="0" smtClean="0"/>
            </a:br>
            <a:r>
              <a:rPr lang="en-US" sz="2400" dirty="0" smtClean="0"/>
              <a:t>Cindy Mansfield v. Naperville Park District; 04WC013563; 11IWCC0978</a:t>
            </a:r>
            <a:endParaRPr lang="en-US" sz="2400" dirty="0"/>
          </a:p>
        </p:txBody>
      </p:sp>
      <p:sp>
        <p:nvSpPr>
          <p:cNvPr id="3" name="Content Placeholder 2"/>
          <p:cNvSpPr>
            <a:spLocks noGrp="1"/>
          </p:cNvSpPr>
          <p:nvPr>
            <p:ph idx="1"/>
          </p:nvPr>
        </p:nvSpPr>
        <p:spPr/>
        <p:txBody>
          <a:bodyPr>
            <a:normAutofit fontScale="85000" lnSpcReduction="10000"/>
          </a:bodyPr>
          <a:lstStyle/>
          <a:p>
            <a:r>
              <a:rPr lang="en-US" dirty="0" smtClean="0"/>
              <a:t>Claimant </a:t>
            </a:r>
            <a:r>
              <a:rPr lang="en-US" dirty="0"/>
              <a:t>appeals, arguing the Commission’s findings regarding causation, average weekly wage, TTD benefits, PPD benefits, and medical expenses are against the manifest weight of the evidence. The employer cross-appeals, arguing the Commission incorrectly calculated claimant’s average weekly wage as including profits from claimant’s self-employment providing piano lessons in her home</a:t>
            </a:r>
            <a:r>
              <a:rPr lang="en-US" dirty="0" smtClean="0"/>
              <a:t>.</a:t>
            </a:r>
          </a:p>
          <a:p>
            <a:r>
              <a:rPr lang="en-US" dirty="0" smtClean="0"/>
              <a:t>Causation:  “Whether </a:t>
            </a:r>
            <a:r>
              <a:rPr lang="en-US" dirty="0"/>
              <a:t>a causal relationship exists between a claimant’s employment and his injury is a question of fact to be resolved by the Commission. </a:t>
            </a:r>
            <a:r>
              <a:rPr lang="en-US" i="1" dirty="0" err="1"/>
              <a:t>Certi</a:t>
            </a:r>
            <a:r>
              <a:rPr lang="en-US" i="1" dirty="0"/>
              <a:t>-Serve, Inc</a:t>
            </a:r>
            <a:r>
              <a:rPr lang="en-US" i="1" dirty="0" smtClean="0"/>
              <a:t>.</a:t>
            </a:r>
            <a:r>
              <a:rPr lang="en-US" dirty="0" smtClean="0"/>
              <a:t>, </a:t>
            </a:r>
            <a:r>
              <a:rPr lang="en-US" dirty="0"/>
              <a:t>101 Ill. 2d </a:t>
            </a:r>
            <a:r>
              <a:rPr lang="en-US" dirty="0" smtClean="0"/>
              <a:t>236 (</a:t>
            </a:r>
            <a:r>
              <a:rPr lang="en-US" dirty="0"/>
              <a:t>1984). The Commission’s determination on a question of fact will not be disturbed on review unless it is against the manifest weight of the </a:t>
            </a:r>
            <a:r>
              <a:rPr lang="en-US" dirty="0" smtClean="0"/>
              <a:t>evidence...the </a:t>
            </a:r>
            <a:r>
              <a:rPr lang="en-US" dirty="0"/>
              <a:t>Commission relied on the opinions of Drs. Spencer and </a:t>
            </a:r>
            <a:r>
              <a:rPr lang="en-US" dirty="0" err="1"/>
              <a:t>Zelby</a:t>
            </a:r>
            <a:r>
              <a:rPr lang="en-US" dirty="0"/>
              <a:t> to find that claimant’s condition of ill-being after April 30, 2004, was not causally related to her </a:t>
            </a:r>
            <a:r>
              <a:rPr lang="en-US" dirty="0" smtClean="0"/>
              <a:t>employment…there </a:t>
            </a:r>
            <a:r>
              <a:rPr lang="en-US" dirty="0"/>
              <a:t>is sufficient evidence supporting the Commission’s </a:t>
            </a:r>
            <a:r>
              <a:rPr lang="en-US" dirty="0" smtClean="0"/>
              <a:t>finding” </a:t>
            </a:r>
            <a:endParaRPr lang="en-US" dirty="0"/>
          </a:p>
          <a:p>
            <a:endParaRPr lang="en-US" dirty="0"/>
          </a:p>
        </p:txBody>
      </p:sp>
    </p:spTree>
    <p:extLst>
      <p:ext uri="{BB962C8B-B14F-4D97-AF65-F5344CB8AC3E}">
        <p14:creationId xmlns:p14="http://schemas.microsoft.com/office/powerpoint/2010/main" val="33945981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Mansfield v. IWCC</a:t>
            </a:r>
            <a:br>
              <a:rPr lang="en-US" dirty="0" smtClean="0"/>
            </a:br>
            <a:r>
              <a:rPr lang="en-US" dirty="0" smtClean="0"/>
              <a:t>2013 IL App (2d) 120909WC</a:t>
            </a:r>
            <a:endParaRPr lang="en-US" dirty="0"/>
          </a:p>
        </p:txBody>
      </p:sp>
      <p:sp>
        <p:nvSpPr>
          <p:cNvPr id="3" name="Content Placeholder 2"/>
          <p:cNvSpPr>
            <a:spLocks noGrp="1"/>
          </p:cNvSpPr>
          <p:nvPr>
            <p:ph idx="1"/>
          </p:nvPr>
        </p:nvSpPr>
        <p:spPr/>
        <p:txBody>
          <a:bodyPr>
            <a:normAutofit fontScale="92500"/>
          </a:bodyPr>
          <a:lstStyle/>
          <a:p>
            <a:r>
              <a:rPr lang="en-US" dirty="0" smtClean="0"/>
              <a:t>Permanency: Claimant </a:t>
            </a:r>
            <a:r>
              <a:rPr lang="en-US" dirty="0"/>
              <a:t>next argues the Commission’s finding with regard to permanency is against the manifest weight of the evidence. We disagree. </a:t>
            </a:r>
          </a:p>
          <a:p>
            <a:r>
              <a:rPr lang="en-US" dirty="0" smtClean="0"/>
              <a:t>A </a:t>
            </a:r>
            <a:r>
              <a:rPr lang="en-US" dirty="0"/>
              <a:t>determination of the nature and extent of a claimant’s permanent disability is a question of fact to be resolved by the Commission, and its finding in this regard should be given substantial deference and will not be disturbed on appeal unless it is against the manifest weight of the </a:t>
            </a:r>
            <a:r>
              <a:rPr lang="en-US" dirty="0" smtClean="0"/>
              <a:t>evidence. </a:t>
            </a:r>
            <a:endParaRPr lang="en-US" dirty="0"/>
          </a:p>
          <a:p>
            <a:r>
              <a:rPr lang="en-US" dirty="0" smtClean="0"/>
              <a:t>Arbitrator </a:t>
            </a:r>
            <a:r>
              <a:rPr lang="en-US" dirty="0"/>
              <a:t>awarded claimant permanent disability of 25</a:t>
            </a:r>
            <a:r>
              <a:rPr lang="en-US" dirty="0" smtClean="0"/>
              <a:t>%… Commission </a:t>
            </a:r>
            <a:r>
              <a:rPr lang="en-US" dirty="0"/>
              <a:t>still awarded claimant permanent disability of 10% </a:t>
            </a:r>
            <a:r>
              <a:rPr lang="en-US" dirty="0" smtClean="0"/>
              <a:t>…the </a:t>
            </a:r>
            <a:r>
              <a:rPr lang="en-US" dirty="0"/>
              <a:t>Commission’s permanency award of 10% loss of the person as a whole was not against the manifest weight of the evidence </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2486351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Mansfield v. IWCC</a:t>
            </a:r>
            <a:br>
              <a:rPr lang="en-US" dirty="0" smtClean="0"/>
            </a:br>
            <a:r>
              <a:rPr lang="en-US" dirty="0" smtClean="0"/>
              <a:t>2013 IL App (2d) 120909WC</a:t>
            </a:r>
            <a:endParaRPr lang="en-US" dirty="0"/>
          </a:p>
        </p:txBody>
      </p:sp>
      <p:sp>
        <p:nvSpPr>
          <p:cNvPr id="3" name="Content Placeholder 2"/>
          <p:cNvSpPr>
            <a:spLocks noGrp="1"/>
          </p:cNvSpPr>
          <p:nvPr>
            <p:ph idx="1"/>
          </p:nvPr>
        </p:nvSpPr>
        <p:spPr/>
        <p:txBody>
          <a:bodyPr>
            <a:normAutofit fontScale="25000" lnSpcReduction="20000"/>
          </a:bodyPr>
          <a:lstStyle/>
          <a:p>
            <a:r>
              <a:rPr lang="en-US" sz="6400" dirty="0" smtClean="0"/>
              <a:t>AWW: Claimant </a:t>
            </a:r>
            <a:r>
              <a:rPr lang="en-US" sz="6400" dirty="0"/>
              <a:t>next argues the Commission incorrectly calculated her average weekly wage. Claimant argues that her actual earnings should be construed to include the gross profit of her business, SCATHOME. On cross-appeal, the employer argues the Commission incorrectly calculated claimant’s average weekly wage as including profits from claimant’s self-employment, providing piano lessons in her home. </a:t>
            </a:r>
          </a:p>
          <a:p>
            <a:r>
              <a:rPr lang="en-US" sz="6400" dirty="0"/>
              <a:t>In </a:t>
            </a:r>
            <a:r>
              <a:rPr lang="en-US" sz="6400" i="1" dirty="0" err="1"/>
              <a:t>Paoletti</a:t>
            </a:r>
            <a:r>
              <a:rPr lang="en-US" sz="6400" dirty="0"/>
              <a:t>, the claimant sustained an injury to his back while working as a refuse scavenger for the employer. </a:t>
            </a:r>
            <a:r>
              <a:rPr lang="en-US" sz="6400" dirty="0" smtClean="0"/>
              <a:t>279 </a:t>
            </a:r>
            <a:r>
              <a:rPr lang="en-US" sz="6400" dirty="0"/>
              <a:t>Ill. App. </a:t>
            </a:r>
            <a:r>
              <a:rPr lang="en-US" sz="6400" dirty="0" smtClean="0"/>
              <a:t>3d 988 (1996). As </a:t>
            </a:r>
            <a:r>
              <a:rPr lang="en-US" sz="6400" dirty="0"/>
              <a:t>in this case, the claimant’s tax returns showed the business did not pay him any wage or salary, but he did receive the net profits. </a:t>
            </a:r>
            <a:r>
              <a:rPr lang="en-US" sz="6400" dirty="0" smtClean="0"/>
              <a:t>This </a:t>
            </a:r>
            <a:r>
              <a:rPr lang="en-US" sz="6400" dirty="0"/>
              <a:t>court noted that “[t]he question of whether net profits should be considered in calculating a claimant’s average weekly wage is of first impression in Illinois.” </a:t>
            </a:r>
            <a:r>
              <a:rPr lang="en-US" sz="6400" dirty="0" smtClean="0"/>
              <a:t>In </a:t>
            </a:r>
            <a:r>
              <a:rPr lang="en-US" sz="6400" dirty="0"/>
              <a:t>holding that the claimant’s business profits should not be included in the calculation of his average weekly wage, this court stated that it “would be legislating from the bench if [it] were to hold that ‘actual earnings’ should be construed to include net profit</a:t>
            </a:r>
            <a:r>
              <a:rPr lang="en-US" sz="6400" dirty="0" smtClean="0"/>
              <a:t>.”</a:t>
            </a:r>
            <a:endParaRPr lang="en-US" sz="6400" dirty="0"/>
          </a:p>
          <a:p>
            <a:r>
              <a:rPr lang="en-US" sz="6400" dirty="0"/>
              <a:t>Citing to a Tennessee Supreme Court decision, the </a:t>
            </a:r>
            <a:r>
              <a:rPr lang="en-US" sz="6400" i="1" dirty="0" err="1"/>
              <a:t>Paoletti</a:t>
            </a:r>
            <a:r>
              <a:rPr lang="en-US" sz="6400" i="1" dirty="0"/>
              <a:t> </a:t>
            </a:r>
            <a:r>
              <a:rPr lang="en-US" sz="6400" dirty="0"/>
              <a:t>court went on to suggest an exception might exist such that business income could be </a:t>
            </a:r>
            <a:r>
              <a:rPr lang="en-US" sz="6400" dirty="0" err="1" smtClean="0"/>
              <a:t>ncluded</a:t>
            </a:r>
            <a:r>
              <a:rPr lang="en-US" sz="6400" dirty="0" smtClean="0"/>
              <a:t> </a:t>
            </a:r>
            <a:r>
              <a:rPr lang="en-US" sz="6400" dirty="0"/>
              <a:t>in the calculation of average weekly wage where evidence was presented of the wage of another employee performing similar duties as </a:t>
            </a:r>
            <a:r>
              <a:rPr lang="en-US" sz="6400" dirty="0" smtClean="0"/>
              <a:t>claimant. </a:t>
            </a:r>
            <a:r>
              <a:rPr lang="en-US" sz="6400" i="1" dirty="0" smtClean="0"/>
              <a:t>P&amp;L </a:t>
            </a:r>
            <a:r>
              <a:rPr lang="en-US" sz="6400" i="1" dirty="0"/>
              <a:t>Construction Co. v. Lankford</a:t>
            </a:r>
            <a:r>
              <a:rPr lang="en-US" sz="6400" dirty="0"/>
              <a:t>, 559 S.W.2d </a:t>
            </a:r>
            <a:r>
              <a:rPr lang="en-US" sz="6400" dirty="0" smtClean="0"/>
              <a:t>793 (1978)</a:t>
            </a:r>
            <a:endParaRPr lang="en-US" sz="6400" dirty="0"/>
          </a:p>
          <a:p>
            <a:r>
              <a:rPr lang="en-US" sz="6400" dirty="0"/>
              <a:t>Therefore, while we adhere to </a:t>
            </a:r>
            <a:r>
              <a:rPr lang="en-US" sz="6400" i="1" dirty="0" err="1"/>
              <a:t>Paoletti</a:t>
            </a:r>
            <a:r>
              <a:rPr lang="en-US" sz="6400" dirty="0" err="1"/>
              <a:t>’s</a:t>
            </a:r>
            <a:r>
              <a:rPr lang="en-US" sz="6400" dirty="0"/>
              <a:t> holding that a claimant’s business income should not be included in the calculation of average weekly wage, we decline to further recognize an exception to this holding based on </a:t>
            </a:r>
            <a:r>
              <a:rPr lang="en-US" sz="6400" i="1" dirty="0"/>
              <a:t>Lankford</a:t>
            </a:r>
            <a:r>
              <a:rPr lang="en-US" sz="6400" dirty="0"/>
              <a:t>. Accordingly, to the extent the </a:t>
            </a:r>
            <a:r>
              <a:rPr lang="en-US" sz="6400" dirty="0" smtClean="0"/>
              <a:t>Commission included </a:t>
            </a:r>
            <a:r>
              <a:rPr lang="en-US" sz="6400" dirty="0"/>
              <a:t>net profits of claimant’s business in its calculation of her average weekly wage, the Commission erred</a:t>
            </a:r>
            <a:r>
              <a:rPr lang="en-US" sz="6400" dirty="0" smtClean="0"/>
              <a:t>.</a:t>
            </a:r>
            <a:endParaRPr lang="en-US" sz="6400" dirty="0"/>
          </a:p>
          <a:p>
            <a:r>
              <a:rPr lang="en-US" sz="6400" dirty="0"/>
              <a:t>We note the Commission affirmed and adopted the arbitrator’s finding that claimant earned from the employer an average weekly wage of $247.97 in the year preceding her injury. Claimant was paid in 19 biweekly installments during the year preceding her injury and had earned $9,422.86. There was no indication in the record regarding how many days she worked during those weeks or how many hours per day she worked. The claimant’s average weekly wage was properly calculated by dividing $9,422.86 by 38 (19 biweekly payments) for an average weekly wage of $247.97. We therefore reverse that portion of the circuit court’s judgment modifying the Commission’s determination of the claimant’s average weekly wage, set aside the Commission’s decision on the issue of average weekly wage, and remand to the Commission for recalculation of the claimant’s average weekly wage and the benefits to which she is entitled which are dependent thereon, and for further proceedings. </a:t>
            </a:r>
          </a:p>
          <a:p>
            <a:endParaRPr lang="en-US" sz="6400" dirty="0"/>
          </a:p>
          <a:p>
            <a:endParaRPr lang="en-US" sz="6400"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4582887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100" dirty="0"/>
              <a:t>Compass Group v. IWCC</a:t>
            </a:r>
            <a:br>
              <a:rPr lang="en-US" sz="3100" dirty="0"/>
            </a:br>
            <a:r>
              <a:rPr lang="en-US" sz="3100" dirty="0"/>
              <a:t>2014 IL App (</a:t>
            </a:r>
            <a:r>
              <a:rPr lang="en-US" sz="3100" dirty="0" smtClean="0"/>
              <a:t>2d)121283WC</a:t>
            </a:r>
            <a:br>
              <a:rPr lang="en-US" sz="3100" dirty="0" smtClean="0"/>
            </a:br>
            <a:r>
              <a:rPr lang="en-US" sz="3100" dirty="0" smtClean="0"/>
              <a:t>Jeffrey Berman v. Compass Group; 09WC024821; 12IWCC0387</a:t>
            </a:r>
            <a:endParaRPr lang="en-US" dirty="0"/>
          </a:p>
        </p:txBody>
      </p:sp>
      <p:sp>
        <p:nvSpPr>
          <p:cNvPr id="3" name="Content Placeholder 2"/>
          <p:cNvSpPr>
            <a:spLocks noGrp="1"/>
          </p:cNvSpPr>
          <p:nvPr>
            <p:ph idx="1"/>
          </p:nvPr>
        </p:nvSpPr>
        <p:spPr/>
        <p:txBody>
          <a:bodyPr>
            <a:normAutofit lnSpcReduction="10000"/>
          </a:bodyPr>
          <a:lstStyle/>
          <a:p>
            <a:r>
              <a:rPr lang="en-US" dirty="0" smtClean="0"/>
              <a:t>Food service manager,  lifting case of soda, injured back, then fell down stairs at home, after which develops spinal infection</a:t>
            </a:r>
            <a:endParaRPr lang="en-US" dirty="0"/>
          </a:p>
          <a:p>
            <a:r>
              <a:rPr lang="en-US" dirty="0"/>
              <a:t>Sherman was of the opinion that the abrasions on claimant’s elbows led to septic olecranon bursitis. This infection spread, via claimant’s blood stream, to claimant’s spine, intestinal tract, and kidneys. Dr. Scott Kale, who examined claimant on respondent’s behalf, opined that claimant’s condition was caused by either his olecranon bursitis or his spinal infection. Kale did not believe that claimant’s condition was causally related to his fall down the stairs</a:t>
            </a:r>
            <a:r>
              <a:rPr lang="en-US" dirty="0" smtClean="0"/>
              <a:t>.</a:t>
            </a:r>
          </a:p>
          <a:p>
            <a:r>
              <a:rPr lang="en-US" dirty="0" smtClean="0"/>
              <a:t>Arbitrator awards benefits, finding fall down stairs at home connected to original accident; IWCC affirms &amp; adopts </a:t>
            </a:r>
            <a:endParaRPr lang="en-US" dirty="0"/>
          </a:p>
          <a:p>
            <a:endParaRPr lang="en-US" dirty="0" smtClean="0"/>
          </a:p>
          <a:p>
            <a:endParaRPr lang="en-US" dirty="0"/>
          </a:p>
        </p:txBody>
      </p:sp>
    </p:spTree>
    <p:extLst>
      <p:ext uri="{BB962C8B-B14F-4D97-AF65-F5344CB8AC3E}">
        <p14:creationId xmlns:p14="http://schemas.microsoft.com/office/powerpoint/2010/main" val="10614701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Compass Group v. IWCC</a:t>
            </a:r>
            <a:br>
              <a:rPr lang="en-US" dirty="0" smtClean="0"/>
            </a:br>
            <a:r>
              <a:rPr lang="en-US" dirty="0" smtClean="0"/>
              <a:t>2014 IL App (2d)121283WC</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Respondent</a:t>
            </a:r>
            <a:r>
              <a:rPr lang="en-US" dirty="0"/>
              <a:t>, Compass Group, appeals an order of the circuit court of Du Page County confirming a decision of the Illinois Workers’ Compensation Commission (Commission) awarding benefits to claimant, Jeffrey Berman, under the Illinois Workers’ Compensation </a:t>
            </a:r>
            <a:r>
              <a:rPr lang="en-US" dirty="0" smtClean="0"/>
              <a:t>Act. </a:t>
            </a:r>
            <a:r>
              <a:rPr lang="en-US" dirty="0"/>
              <a:t>Claimant cross-appeals, arguing that the Commission erred in failing to impose penalties or award costs for purportedly medically necessary modifications that claimant made to his home. For the reasons that follow, we affirm in part, vacate in part, and remand</a:t>
            </a:r>
            <a:r>
              <a:rPr lang="en-US" dirty="0" smtClean="0"/>
              <a:t>.</a:t>
            </a:r>
            <a:endParaRPr lang="en-US" dirty="0"/>
          </a:p>
          <a:p>
            <a:r>
              <a:rPr lang="en-US" dirty="0"/>
              <a:t>Both parties cite decisions of the Commission in support of their arguments. This is improper, as they have no precedential value. See </a:t>
            </a:r>
            <a:r>
              <a:rPr lang="en-US" i="1" dirty="0"/>
              <a:t>S&amp;H Floor Covering, Inc. </a:t>
            </a:r>
            <a:r>
              <a:rPr lang="en-US" dirty="0" smtClean="0"/>
              <a:t>373 </a:t>
            </a:r>
            <a:r>
              <a:rPr lang="en-US" dirty="0"/>
              <a:t>Ill. App. 3d </a:t>
            </a:r>
            <a:r>
              <a:rPr lang="en-US" dirty="0" smtClean="0"/>
              <a:t>259 </a:t>
            </a:r>
            <a:r>
              <a:rPr lang="en-US" dirty="0"/>
              <a:t>(2007). Hence, we strike such citations from both parties’ briefs. </a:t>
            </a:r>
          </a:p>
          <a:p>
            <a:endParaRPr lang="en-US" dirty="0"/>
          </a:p>
          <a:p>
            <a:endParaRPr lang="en-US" dirty="0"/>
          </a:p>
        </p:txBody>
      </p:sp>
    </p:spTree>
    <p:extLst>
      <p:ext uri="{BB962C8B-B14F-4D97-AF65-F5344CB8AC3E}">
        <p14:creationId xmlns:p14="http://schemas.microsoft.com/office/powerpoint/2010/main" val="35813762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Compass Group v. IWCC</a:t>
            </a:r>
            <a:br>
              <a:rPr lang="en-US" dirty="0" smtClean="0"/>
            </a:br>
            <a:r>
              <a:rPr lang="en-US" dirty="0" smtClean="0"/>
              <a:t>2014 IL App (2d)121283WC</a:t>
            </a:r>
            <a:endParaRPr lang="en-US" dirty="0"/>
          </a:p>
        </p:txBody>
      </p:sp>
      <p:sp>
        <p:nvSpPr>
          <p:cNvPr id="3" name="Content Placeholder 2"/>
          <p:cNvSpPr>
            <a:spLocks noGrp="1"/>
          </p:cNvSpPr>
          <p:nvPr>
            <p:ph idx="1"/>
          </p:nvPr>
        </p:nvSpPr>
        <p:spPr/>
        <p:txBody>
          <a:bodyPr>
            <a:normAutofit/>
          </a:bodyPr>
          <a:lstStyle/>
          <a:p>
            <a:r>
              <a:rPr lang="en-US" dirty="0" smtClean="0"/>
              <a:t>Causation: “Manifest weight…The </a:t>
            </a:r>
            <a:r>
              <a:rPr lang="en-US" dirty="0"/>
              <a:t>crux of this issue involves the divergent opinions of claimant’s treating physician, Dr. Sherman, and respondent’s </a:t>
            </a:r>
            <a:r>
              <a:rPr lang="en-US" dirty="0" smtClean="0"/>
              <a:t>examiner, </a:t>
            </a:r>
            <a:r>
              <a:rPr lang="en-US" dirty="0"/>
              <a:t>Dr. Kale. Respondent blatantly requests this court to </a:t>
            </a:r>
            <a:r>
              <a:rPr lang="en-US" dirty="0" smtClean="0"/>
              <a:t>‘find </a:t>
            </a:r>
            <a:r>
              <a:rPr lang="en-US" dirty="0"/>
              <a:t>the opinion of Dr. Kale to be the most qualified and persuasive </a:t>
            </a:r>
            <a:r>
              <a:rPr lang="en-US" dirty="0" smtClean="0"/>
              <a:t>opinion’ </a:t>
            </a:r>
            <a:r>
              <a:rPr lang="en-US" dirty="0"/>
              <a:t>and to </a:t>
            </a:r>
            <a:r>
              <a:rPr lang="en-US" dirty="0" smtClean="0"/>
              <a:t>‘adopt </a:t>
            </a:r>
            <a:r>
              <a:rPr lang="en-US" dirty="0"/>
              <a:t>the opinion of Dr. Kale</a:t>
            </a:r>
            <a:r>
              <a:rPr lang="en-US" dirty="0" smtClean="0"/>
              <a:t>.’ </a:t>
            </a:r>
            <a:r>
              <a:rPr lang="en-US" dirty="0"/>
              <a:t>Of course, this is not our role. We will not merely reevaluate the credibility of these witnesses and substitute our judgment for that of the </a:t>
            </a:r>
            <a:r>
              <a:rPr lang="en-US" dirty="0" smtClean="0"/>
              <a:t>Commission… claimant’s </a:t>
            </a:r>
            <a:r>
              <a:rPr lang="en-US" dirty="0"/>
              <a:t>problems began after his fall at home, which could be traced to his accident at work. These findings support an inference of causation and bolster the Commission’s reliance on Sherman’s opinion of causation</a:t>
            </a:r>
            <a:r>
              <a:rPr lang="en-US" dirty="0" smtClean="0"/>
              <a:t>.”</a:t>
            </a:r>
            <a:endParaRPr lang="en-US" dirty="0"/>
          </a:p>
          <a:p>
            <a:endParaRPr lang="en-US" dirty="0"/>
          </a:p>
          <a:p>
            <a:endParaRPr lang="en-US" dirty="0"/>
          </a:p>
        </p:txBody>
      </p:sp>
    </p:spTree>
    <p:extLst>
      <p:ext uri="{BB962C8B-B14F-4D97-AF65-F5344CB8AC3E}">
        <p14:creationId xmlns:p14="http://schemas.microsoft.com/office/powerpoint/2010/main" val="22321283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Compass Group v. IWCC</a:t>
            </a:r>
            <a:br>
              <a:rPr lang="en-US" dirty="0" smtClean="0"/>
            </a:br>
            <a:r>
              <a:rPr lang="en-US" dirty="0" smtClean="0"/>
              <a:t>2014 IL App (2d)121283WC</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Penalties, Fees &amp; Credits: “Respondent </a:t>
            </a:r>
            <a:r>
              <a:rPr lang="en-US" dirty="0"/>
              <a:t>next argues that no penalties and fees should be imposed and that it is entitled to a credit in the amount of $420,385.16 for medical expenses paid by claimant’s group health insurance. However, the Commission’s decision grants respondent a credit in that amount and does not impose penalties or fees. Thus, it appears that respondent has already received the relief it now seeks</a:t>
            </a:r>
            <a:r>
              <a:rPr lang="en-US" dirty="0" smtClean="0"/>
              <a:t>.” </a:t>
            </a:r>
          </a:p>
          <a:p>
            <a:r>
              <a:rPr lang="en-US" dirty="0" smtClean="0"/>
              <a:t>Negotiated Rate: “Question </a:t>
            </a:r>
            <a:r>
              <a:rPr lang="en-US" dirty="0"/>
              <a:t>of law is presented, so our review is </a:t>
            </a:r>
            <a:r>
              <a:rPr lang="en-US" i="1" dirty="0"/>
              <a:t>de </a:t>
            </a:r>
            <a:r>
              <a:rPr lang="en-US" i="1" dirty="0" smtClean="0"/>
              <a:t>novo…</a:t>
            </a:r>
            <a:r>
              <a:rPr lang="en-US" dirty="0"/>
              <a:t>The parties hereby agree and stipulate that the following medical expenses would be due and owing pursuant to § 8(a) and the fee schedule provisions of § 8.2 of the Act in the event the matter is found to be </a:t>
            </a:r>
            <a:r>
              <a:rPr lang="en-US" dirty="0" smtClean="0"/>
              <a:t>compensable…Having </a:t>
            </a:r>
            <a:r>
              <a:rPr lang="en-US" dirty="0"/>
              <a:t>expressly agreed that these amounts were proper, respondent will not now be heard to complain of them</a:t>
            </a:r>
            <a:r>
              <a:rPr lang="en-US" dirty="0" smtClean="0"/>
              <a:t>.” </a:t>
            </a:r>
            <a:endParaRPr lang="en-US" dirty="0"/>
          </a:p>
          <a:p>
            <a:endParaRPr lang="en-US" dirty="0"/>
          </a:p>
          <a:p>
            <a:endParaRPr lang="en-US" dirty="0"/>
          </a:p>
          <a:p>
            <a:endParaRPr lang="en-US" dirty="0"/>
          </a:p>
        </p:txBody>
      </p:sp>
    </p:spTree>
    <p:extLst>
      <p:ext uri="{BB962C8B-B14F-4D97-AF65-F5344CB8AC3E}">
        <p14:creationId xmlns:p14="http://schemas.microsoft.com/office/powerpoint/2010/main" val="27266385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Compass Group v. IWCC</a:t>
            </a:r>
            <a:br>
              <a:rPr lang="en-US" dirty="0" smtClean="0"/>
            </a:br>
            <a:r>
              <a:rPr lang="en-US" dirty="0" smtClean="0"/>
              <a:t>2014 IL App (2d)121283WC</a:t>
            </a:r>
            <a:endParaRPr lang="en-US" dirty="0"/>
          </a:p>
        </p:txBody>
      </p:sp>
      <p:sp>
        <p:nvSpPr>
          <p:cNvPr id="3" name="Content Placeholder 2"/>
          <p:cNvSpPr>
            <a:spLocks noGrp="1"/>
          </p:cNvSpPr>
          <p:nvPr>
            <p:ph idx="1"/>
          </p:nvPr>
        </p:nvSpPr>
        <p:spPr/>
        <p:txBody>
          <a:bodyPr>
            <a:normAutofit/>
          </a:bodyPr>
          <a:lstStyle/>
          <a:p>
            <a:r>
              <a:rPr lang="en-US" dirty="0" smtClean="0"/>
              <a:t>Deposition of Dr. Kale: “Respondent </a:t>
            </a:r>
            <a:r>
              <a:rPr lang="en-US" dirty="0"/>
              <a:t>next complains of the Commission’s denial of its motion seeking leave to conduct an evidence deposition of </a:t>
            </a:r>
            <a:r>
              <a:rPr lang="en-US" dirty="0" smtClean="0"/>
              <a:t>Kale… the </a:t>
            </a:r>
            <a:r>
              <a:rPr lang="en-US" dirty="0"/>
              <a:t>arbitrator concluded that it would be sufficient for respondent to submit Kale’s report into evidence. Whether to grant such a motion is a matter within the arbitrator’s </a:t>
            </a:r>
            <a:r>
              <a:rPr lang="en-US" dirty="0" smtClean="0"/>
              <a:t>discretion…we </a:t>
            </a:r>
            <a:r>
              <a:rPr lang="en-US" dirty="0"/>
              <a:t>will reverse only if that discretion was </a:t>
            </a:r>
            <a:r>
              <a:rPr lang="en-US" dirty="0" smtClean="0"/>
              <a:t>abused… Respondent </a:t>
            </a:r>
            <a:r>
              <a:rPr lang="en-US" dirty="0"/>
              <a:t>has failed to demonstrate how this ruling prejudiced </a:t>
            </a:r>
            <a:r>
              <a:rPr lang="en-US" dirty="0" smtClean="0"/>
              <a:t>it.”</a:t>
            </a:r>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7258163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Compass Group v. IWCC</a:t>
            </a:r>
            <a:br>
              <a:rPr lang="en-US" dirty="0" smtClean="0"/>
            </a:br>
            <a:r>
              <a:rPr lang="en-US" dirty="0" smtClean="0"/>
              <a:t>2014 IL App (2d)121283WC</a:t>
            </a:r>
            <a:endParaRPr lang="en-US" dirty="0"/>
          </a:p>
        </p:txBody>
      </p:sp>
      <p:sp>
        <p:nvSpPr>
          <p:cNvPr id="3" name="Content Placeholder 2"/>
          <p:cNvSpPr>
            <a:spLocks noGrp="1"/>
          </p:cNvSpPr>
          <p:nvPr>
            <p:ph idx="1"/>
          </p:nvPr>
        </p:nvSpPr>
        <p:spPr/>
        <p:txBody>
          <a:bodyPr>
            <a:normAutofit fontScale="92500"/>
          </a:bodyPr>
          <a:lstStyle/>
          <a:p>
            <a:r>
              <a:rPr lang="en-US" dirty="0" smtClean="0"/>
              <a:t>Petitioner’s cross-appeal</a:t>
            </a:r>
          </a:p>
          <a:p>
            <a:r>
              <a:rPr lang="en-US" dirty="0" smtClean="0"/>
              <a:t>Penalties </a:t>
            </a:r>
            <a:r>
              <a:rPr lang="en-US" dirty="0"/>
              <a:t>and </a:t>
            </a:r>
            <a:r>
              <a:rPr lang="en-US" dirty="0" smtClean="0"/>
              <a:t>fees: “Manifest weight…(</a:t>
            </a:r>
            <a:r>
              <a:rPr lang="en-US" dirty="0" err="1" smtClean="0"/>
              <a:t>Repondent</a:t>
            </a:r>
            <a:r>
              <a:rPr lang="en-US" dirty="0" smtClean="0"/>
              <a:t>) contends </a:t>
            </a:r>
            <a:r>
              <a:rPr lang="en-US" dirty="0"/>
              <a:t>that the stipulation </a:t>
            </a:r>
            <a:r>
              <a:rPr lang="en-US" dirty="0" smtClean="0"/>
              <a:t>(as to accident) did </a:t>
            </a:r>
            <a:r>
              <a:rPr lang="en-US" dirty="0"/>
              <a:t>not encompass claimant’s fall down the </a:t>
            </a:r>
            <a:r>
              <a:rPr lang="en-US" dirty="0" smtClean="0"/>
              <a:t>stairs…not </a:t>
            </a:r>
            <a:r>
              <a:rPr lang="en-US" dirty="0"/>
              <a:t>unreasonable in light of the </a:t>
            </a:r>
            <a:r>
              <a:rPr lang="en-US" dirty="0" smtClean="0"/>
              <a:t>record…We</a:t>
            </a:r>
            <a:r>
              <a:rPr lang="en-US" dirty="0"/>
              <a:t>, in turn, cannot say that an opposite conclusion is clearly apparent given that respondent could rely on Kale’s </a:t>
            </a:r>
            <a:r>
              <a:rPr lang="en-US" dirty="0" smtClean="0"/>
              <a:t>testimony…waiting </a:t>
            </a:r>
            <a:r>
              <a:rPr lang="en-US" dirty="0"/>
              <a:t>one </a:t>
            </a:r>
            <a:r>
              <a:rPr lang="en-US" dirty="0" smtClean="0"/>
              <a:t>for </a:t>
            </a:r>
            <a:r>
              <a:rPr lang="en-US" dirty="0"/>
              <a:t>such an opinion is so clearly </a:t>
            </a:r>
            <a:r>
              <a:rPr lang="en-US" dirty="0" smtClean="0"/>
              <a:t>unreasonable” </a:t>
            </a:r>
          </a:p>
          <a:p>
            <a:r>
              <a:rPr lang="en-US" dirty="0" smtClean="0"/>
              <a:t>Home modifications: “Commission </a:t>
            </a:r>
            <a:r>
              <a:rPr lang="en-US" dirty="0"/>
              <a:t>erred when it did not award him the costs of certain modifications he made to his </a:t>
            </a:r>
            <a:r>
              <a:rPr lang="en-US" dirty="0" smtClean="0"/>
              <a:t>house… </a:t>
            </a:r>
            <a:r>
              <a:rPr lang="en-US" dirty="0"/>
              <a:t>it appears that under no circumstances would the Commission accept the recommendation of a physical therapist regarding a home modification</a:t>
            </a:r>
            <a:r>
              <a:rPr lang="en-US" dirty="0" smtClean="0"/>
              <a:t>.</a:t>
            </a:r>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9463672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Compass Group v. IWCC</a:t>
            </a:r>
            <a:br>
              <a:rPr lang="en-US" dirty="0" smtClean="0"/>
            </a:br>
            <a:r>
              <a:rPr lang="en-US" dirty="0" smtClean="0"/>
              <a:t>2014 IL App (2d)121283WC</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Petitioner’s cross-appeal</a:t>
            </a:r>
          </a:p>
          <a:p>
            <a:r>
              <a:rPr lang="en-US" dirty="0" smtClean="0"/>
              <a:t>Home modifications: “Commission </a:t>
            </a:r>
            <a:r>
              <a:rPr lang="en-US" dirty="0"/>
              <a:t>erred when it did not award him the costs of certain modifications he made to his </a:t>
            </a:r>
            <a:r>
              <a:rPr lang="en-US" dirty="0" smtClean="0"/>
              <a:t>house… </a:t>
            </a:r>
            <a:r>
              <a:rPr lang="en-US" dirty="0"/>
              <a:t>it appears that under no circumstances would the Commission accept the recommendation of a physical therapist regarding a home </a:t>
            </a:r>
            <a:r>
              <a:rPr lang="en-US" dirty="0" smtClean="0"/>
              <a:t>modification…</a:t>
            </a:r>
            <a:r>
              <a:rPr lang="en-US" dirty="0"/>
              <a:t>Respondent contends that the prescription of a physician is required. Whether the law requires the prescription of a physician presents a question of law. Thus, </a:t>
            </a:r>
            <a:r>
              <a:rPr lang="en-US" i="1" dirty="0"/>
              <a:t>de novo </a:t>
            </a:r>
            <a:r>
              <a:rPr lang="en-US" dirty="0"/>
              <a:t>review is </a:t>
            </a:r>
            <a:r>
              <a:rPr lang="en-US" dirty="0" smtClean="0"/>
              <a:t>appropriate…our </a:t>
            </a:r>
            <a:r>
              <a:rPr lang="en-US" dirty="0"/>
              <a:t>research indicates that there is no requirement that the opinion of a physician is necessary to support such an award. </a:t>
            </a:r>
          </a:p>
          <a:p>
            <a:r>
              <a:rPr lang="en-US" dirty="0" smtClean="0"/>
              <a:t>“As </a:t>
            </a:r>
            <a:r>
              <a:rPr lang="en-US" dirty="0"/>
              <a:t>the Commission applied the incorrect legal standard, we vacate that portion of its decision and remand for further proceedings on this issue. There is no absolute requirement that an award of the type sought here be supported by the testimony of a physician, </a:t>
            </a:r>
            <a:r>
              <a:rPr lang="en-US" i="1" dirty="0"/>
              <a:t>so long as competent evidence establishes the reasonableness and necessity of the award. </a:t>
            </a:r>
            <a:r>
              <a:rPr lang="en-US" dirty="0"/>
              <a:t>On remand, the Commission should evaluate the opinions of the physical therapists as it would any other such witness in light of all appropriate facts and circumstances</a:t>
            </a:r>
            <a:r>
              <a:rPr lang="en-US" dirty="0" smtClean="0"/>
              <a:t>.”</a:t>
            </a:r>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2888582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Paluch</a:t>
            </a:r>
            <a:r>
              <a:rPr lang="en-US" dirty="0" smtClean="0"/>
              <a:t> v. United Parcel Service</a:t>
            </a:r>
            <a:br>
              <a:rPr lang="en-US" dirty="0" smtClean="0"/>
            </a:br>
            <a:r>
              <a:rPr lang="en-US" dirty="0" smtClean="0"/>
              <a:t>2014 IL App (1</a:t>
            </a:r>
            <a:r>
              <a:rPr lang="en-US" baseline="30000" dirty="0" smtClean="0"/>
              <a:t>st</a:t>
            </a:r>
            <a:r>
              <a:rPr lang="en-US" dirty="0" smtClean="0"/>
              <a:t>) 13062</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Under </a:t>
            </a:r>
            <a:r>
              <a:rPr lang="en-US" dirty="0"/>
              <a:t>the terms of a workers' compensation settlement agreement between defendant United Parcel Service, Inc. (UPS), and its employee, James </a:t>
            </a:r>
            <a:r>
              <a:rPr lang="en-US" dirty="0" err="1"/>
              <a:t>Paluch</a:t>
            </a:r>
            <a:r>
              <a:rPr lang="en-US" dirty="0"/>
              <a:t>, UPS was required to pay </a:t>
            </a:r>
            <a:r>
              <a:rPr lang="en-US" dirty="0" err="1"/>
              <a:t>Paluch</a:t>
            </a:r>
            <a:r>
              <a:rPr lang="en-US" dirty="0"/>
              <a:t> an amount that UPS sets at $400,000 and </a:t>
            </a:r>
            <a:r>
              <a:rPr lang="en-US" dirty="0" err="1"/>
              <a:t>Paluch</a:t>
            </a:r>
            <a:r>
              <a:rPr lang="en-US" dirty="0"/>
              <a:t> sets at $400,000 </a:t>
            </a:r>
            <a:r>
              <a:rPr lang="en-US" i="1" dirty="0"/>
              <a:t>in addition </a:t>
            </a:r>
            <a:r>
              <a:rPr lang="en-US" dirty="0"/>
              <a:t>to a Medicare set-aside (MSA) annuity. After UPS refused to read the agreement in the manner that </a:t>
            </a:r>
            <a:r>
              <a:rPr lang="en-US" dirty="0" err="1"/>
              <a:t>Paluch</a:t>
            </a:r>
            <a:r>
              <a:rPr lang="en-US" dirty="0"/>
              <a:t> contended it should be read, he filed this action, arguing that UPS had not fully satisfied the agreement. The trial court agreed with </a:t>
            </a:r>
            <a:r>
              <a:rPr lang="en-US" dirty="0" err="1"/>
              <a:t>Paluch</a:t>
            </a:r>
            <a:r>
              <a:rPr lang="en-US" dirty="0"/>
              <a:t>. UPS now appeals, arguing that $400,000 included the MSA. </a:t>
            </a:r>
          </a:p>
          <a:p>
            <a:r>
              <a:rPr lang="en-US" dirty="0"/>
              <a:t>We find the agreement ambiguous as to the total amount UPS owed to </a:t>
            </a:r>
            <a:r>
              <a:rPr lang="en-US" dirty="0" err="1"/>
              <a:t>Paluch</a:t>
            </a:r>
            <a:r>
              <a:rPr lang="en-US" dirty="0"/>
              <a:t> and reverse the trial court and remand for an evidentiary hearing because the settlement agreement is ambiguous and open to more than one interpretation. </a:t>
            </a:r>
          </a:p>
          <a:p>
            <a:endParaRPr lang="en-US" dirty="0"/>
          </a:p>
          <a:p>
            <a:endParaRPr lang="en-US" dirty="0"/>
          </a:p>
        </p:txBody>
      </p:sp>
    </p:spTree>
    <p:extLst>
      <p:ext uri="{BB962C8B-B14F-4D97-AF65-F5344CB8AC3E}">
        <p14:creationId xmlns:p14="http://schemas.microsoft.com/office/powerpoint/2010/main" val="21536628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TotalTime>
  <Words>3386</Words>
  <Application>Microsoft Office PowerPoint</Application>
  <PresentationFormat>Widescreen</PresentationFormat>
  <Paragraphs>121</Paragraphs>
  <Slides>18</Slides>
  <Notes>1</Notes>
  <HiddenSlides>2</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WCLA MCLE 4-15-2014</vt:lpstr>
      <vt:lpstr>Compass Group v. IWCC 2014 IL App (2d)121283WC Jeffrey Berman v. Compass Group; 09WC024821; 12IWCC0387</vt:lpstr>
      <vt:lpstr>Compass Group v. IWCC 2014 IL App (2d)121283WC</vt:lpstr>
      <vt:lpstr>Compass Group v. IWCC 2014 IL App (2d)121283WC</vt:lpstr>
      <vt:lpstr>Compass Group v. IWCC 2014 IL App (2d)121283WC</vt:lpstr>
      <vt:lpstr>Compass Group v. IWCC 2014 IL App (2d)121283WC</vt:lpstr>
      <vt:lpstr>Compass Group v. IWCC 2014 IL App (2d)121283WC</vt:lpstr>
      <vt:lpstr>Compass Group v. IWCC 2014 IL App (2d)121283WC</vt:lpstr>
      <vt:lpstr>Paluch v. United Parcel Service 2014 IL App (1st) 13062</vt:lpstr>
      <vt:lpstr>Paluch v. United Parcel Service 2014 IL App (1st) 13062</vt:lpstr>
      <vt:lpstr>Paluch v. United Parcel Service 2014 IL App (1st) 13062</vt:lpstr>
      <vt:lpstr>City of Chicago v. IWCC 2014 IL App (1st) 121507WC Joseph Locasto v. City of Chicago; 08WC051606; 11IWCC0841</vt:lpstr>
      <vt:lpstr>City of Chicago v. IWCC 2014 IL App (1st) 121507WC</vt:lpstr>
      <vt:lpstr>City of Chicago v. IWCC 2014 IL App (1st) 121507WC</vt:lpstr>
      <vt:lpstr>City of Chicago v. IWCC 2014 IL App (1st) 121507WC</vt:lpstr>
      <vt:lpstr>Mansfield v. IWCC 2013 IL App (2d) 120909WC Cindy Mansfield v. Naperville Park District; 04WC013563; 11IWCC0978</vt:lpstr>
      <vt:lpstr>Mansfield v. IWCC 2013 IL App (2d) 120909WC</vt:lpstr>
      <vt:lpstr>Mansfield v. IWCC 2013 IL App (2d) 120909WC</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B. Menchetti</dc:creator>
  <cp:lastModifiedBy>David B. Menchetti</cp:lastModifiedBy>
  <cp:revision>32</cp:revision>
  <cp:lastPrinted>2014-04-14T11:51:31Z</cp:lastPrinted>
  <dcterms:created xsi:type="dcterms:W3CDTF">2014-04-11T20:43:07Z</dcterms:created>
  <dcterms:modified xsi:type="dcterms:W3CDTF">2014-04-14T11:52:55Z</dcterms:modified>
</cp:coreProperties>
</file>