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76" r:id="rId8"/>
    <p:sldId id="265" r:id="rId9"/>
    <p:sldId id="266" r:id="rId10"/>
    <p:sldId id="267" r:id="rId11"/>
    <p:sldId id="268" r:id="rId12"/>
    <p:sldId id="260" r:id="rId13"/>
    <p:sldId id="275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1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8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5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7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3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7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3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6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60A04-C442-47BA-B73A-2B9D9CBA1AF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DCE5D-B221-441D-9033-8960096F4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3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WCLA MCLE 10-7-14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sz="5200" dirty="0" smtClean="0"/>
              <a:t>Evidence Update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Jack Cannon</a:t>
            </a:r>
          </a:p>
          <a:p>
            <a:r>
              <a:rPr lang="en-US" dirty="0" smtClean="0"/>
              <a:t>Dennis M. Lynch</a:t>
            </a:r>
          </a:p>
          <a:p>
            <a:r>
              <a:rPr lang="en-US" dirty="0" smtClean="0"/>
              <a:t>Healy Scanlon Law Firm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Declarant need not hold position of authority in company and need not be authorized to speak on behalf of company.</a:t>
            </a:r>
          </a:p>
          <a:p>
            <a:r>
              <a:rPr lang="en-US" dirty="0" smtClean="0"/>
              <a:t>Statement just has to concern a matter within scope of employment during employment.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Rules to Keep in Mind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803(b)(4) – Statements for Purpose of Medical Diagnosis or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Rule:  “Statements made for purposes of medical treatment, or medical diagnosis in contemplation of treatment, and describing medical history, or past or present symptoms, pain, or sensations, </a:t>
            </a:r>
            <a:r>
              <a:rPr lang="en-US" b="1" dirty="0" smtClean="0"/>
              <a:t>or the inception or general character of the cause or external source thereof</a:t>
            </a:r>
            <a:r>
              <a:rPr lang="en-US" dirty="0" smtClean="0"/>
              <a:t> insofar as reasonably pertinent to diagnosis or treatment but, subject to Rule 703, not including statements made to a health care provider consulted solely for purpose of preparing for litigation or obtaining testimony for trial.”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 does NOT apply to examining physician seen solely for purpose of litigation or testimony at trial.</a:t>
            </a:r>
          </a:p>
          <a:p>
            <a:r>
              <a:rPr lang="en-US" dirty="0" smtClean="0"/>
              <a:t>Statements of causation are only admissible if they are reasonably pertinent to medical diagnosis and treatment.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Self-Authenticating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902 provides that some documents are self-authenticating, including:</a:t>
            </a:r>
          </a:p>
          <a:p>
            <a:pPr lvl="1"/>
            <a:r>
              <a:rPr lang="en-US" dirty="0" smtClean="0"/>
              <a:t>Public documents of a government or governmental agency filed under seal</a:t>
            </a:r>
          </a:p>
          <a:p>
            <a:pPr lvl="1"/>
            <a:r>
              <a:rPr lang="en-US" dirty="0" smtClean="0"/>
              <a:t>Public documents not under seal if signed by an official in an official capacity. </a:t>
            </a:r>
          </a:p>
        </p:txBody>
      </p:sp>
    </p:spTree>
    <p:extLst>
      <p:ext uri="{BB962C8B-B14F-4D97-AF65-F5344CB8AC3E}">
        <p14:creationId xmlns:p14="http://schemas.microsoft.com/office/powerpoint/2010/main" val="35552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Craig v. Prairie Material Sales, Inc.</a:t>
            </a:r>
            <a:br>
              <a:rPr lang="en-US" b="1" dirty="0" smtClean="0"/>
            </a:br>
            <a:r>
              <a:rPr lang="en-US" dirty="0" smtClean="0"/>
              <a:t>13 IWCC 1040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 was NOT self-authenticating</a:t>
            </a:r>
          </a:p>
          <a:p>
            <a:r>
              <a:rPr lang="en-US" dirty="0" smtClean="0"/>
              <a:t>Respondent attempted to submit PubMed document entitled “Rheumatoid Arthritis” into evidence</a:t>
            </a:r>
          </a:p>
          <a:p>
            <a:r>
              <a:rPr lang="en-US" dirty="0" err="1" smtClean="0"/>
              <a:t>Arb</a:t>
            </a:r>
            <a:r>
              <a:rPr lang="en-US" dirty="0" smtClean="0"/>
              <a:t>. and Commission found it was NOT self-authenticating</a:t>
            </a:r>
          </a:p>
          <a:p>
            <a:r>
              <a:rPr lang="en-US" dirty="0" smtClean="0"/>
              <a:t>Document was not issued by public authority</a:t>
            </a:r>
          </a:p>
          <a:p>
            <a:r>
              <a:rPr lang="en-US" dirty="0" smtClean="0"/>
              <a:t>Also, did not describe activities of agency or matters of which agency had duty to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Aragon v. Around the Clock Food Store and IWBF</a:t>
            </a:r>
            <a:r>
              <a:rPr lang="en-US" dirty="0" smtClean="0"/>
              <a:t>, 13 IWCC 0118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WAS self-authenticating.</a:t>
            </a:r>
          </a:p>
          <a:p>
            <a:r>
              <a:rPr lang="en-US" dirty="0" smtClean="0"/>
              <a:t>Petitioner submitted letter from Investigator at IWCC Insurance Compliance Division to demonstrate that Employer was uninsured.</a:t>
            </a:r>
          </a:p>
          <a:p>
            <a:r>
              <a:rPr lang="en-US" dirty="0" smtClean="0"/>
              <a:t>Arbitrator excluded</a:t>
            </a:r>
          </a:p>
          <a:p>
            <a:r>
              <a:rPr lang="en-US" dirty="0" smtClean="0"/>
              <a:t>Commission reversed</a:t>
            </a:r>
          </a:p>
          <a:p>
            <a:r>
              <a:rPr lang="en-US" dirty="0" smtClean="0"/>
              <a:t>Document was self-authenticating because contained Seal of IWCC, an agency of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Repetitive Trauma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evidence of job activities more than three years prior to manifestation date admissible?</a:t>
            </a:r>
          </a:p>
          <a:p>
            <a:r>
              <a:rPr lang="en-US" dirty="0" smtClean="0"/>
              <a:t>PPG Industries v. Workers’ Compensation Commission, 2014 IL App (4</a:t>
            </a:r>
            <a:r>
              <a:rPr lang="en-US" baseline="30000" dirty="0" smtClean="0"/>
              <a:t>th</a:t>
            </a:r>
            <a:r>
              <a:rPr lang="en-US" dirty="0" smtClean="0"/>
              <a:t>) 130698WC</a:t>
            </a:r>
          </a:p>
          <a:p>
            <a:r>
              <a:rPr lang="en-US" dirty="0" smtClean="0"/>
              <a:t>Employee worked for employer for 38 years prior to claiming repetitive trauma injury.</a:t>
            </a:r>
          </a:p>
          <a:p>
            <a:r>
              <a:rPr lang="en-US" dirty="0" smtClean="0"/>
              <a:t>Commission awarded 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Court vacated, directing commission to consider only evidence of activities in three years prior to filing of application</a:t>
            </a:r>
          </a:p>
          <a:p>
            <a:r>
              <a:rPr lang="en-US" dirty="0" smtClean="0"/>
              <a:t>Certified question to App Ct. – does 6(d) bar presentation of evidence more than three years prior to date of accident, or manifestation date, in repetitive trauma cases?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App. Ct. holds NO evidentiary limitation</a:t>
            </a:r>
          </a:p>
          <a:p>
            <a:r>
              <a:rPr lang="en-US" dirty="0" smtClean="0"/>
              <a:t>“It stands to reason that a claimant's work history may be necessary and relevant to determining whether she sustained a work-related, gradual injury.”  (¶19).</a:t>
            </a:r>
          </a:p>
          <a:p>
            <a:r>
              <a:rPr lang="en-US" dirty="0" smtClean="0"/>
              <a:t>“a claimant’s work history has been routinely considered in repetitive trauma cases, including work history that extended beyond three years prior to an alleged manifestation date.”  (</a:t>
            </a:r>
            <a:r>
              <a:rPr lang="en-US" i="1" dirty="0" smtClean="0"/>
              <a:t>Id.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Illinois Rules of Evidence effective Jan. 1, 2011</a:t>
            </a:r>
          </a:p>
          <a:p>
            <a:r>
              <a:rPr lang="en-US" dirty="0" smtClean="0"/>
              <a:t>Primarily a codification of existing common law rules of evidence.  Some modernization.  </a:t>
            </a:r>
          </a:p>
          <a:p>
            <a:r>
              <a:rPr lang="en-US" dirty="0" smtClean="0"/>
              <a:t>Similar to Federal Rules of Evidence in MOST respects.</a:t>
            </a:r>
          </a:p>
          <a:p>
            <a:r>
              <a:rPr lang="en-US" dirty="0" smtClean="0"/>
              <a:t>Rules govern proceedings in the courts of Illinois.  (Rule 101 – Scope).  </a:t>
            </a:r>
          </a:p>
          <a:p>
            <a:r>
              <a:rPr lang="en-US" dirty="0" smtClean="0"/>
              <a:t>Illinois common law rules of evidence apply to proceedings before Commission, except to the extent they conflict with the Act or Commission Rules.  (Comm. Rule 7030.70)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Modernization includes:</a:t>
            </a:r>
          </a:p>
          <a:p>
            <a:pPr lvl="1"/>
            <a:r>
              <a:rPr lang="en-US" dirty="0" smtClean="0"/>
              <a:t>Rule of Completeness</a:t>
            </a:r>
          </a:p>
          <a:p>
            <a:pPr lvl="1"/>
            <a:r>
              <a:rPr lang="en-US" dirty="0" smtClean="0"/>
              <a:t>Habit/Routine Practice</a:t>
            </a:r>
          </a:p>
          <a:p>
            <a:pPr lvl="1"/>
            <a:r>
              <a:rPr lang="en-US" dirty="0" smtClean="0"/>
              <a:t>Prior Statements</a:t>
            </a:r>
          </a:p>
          <a:p>
            <a:pPr lvl="1"/>
            <a:r>
              <a:rPr lang="en-US" dirty="0" smtClean="0"/>
              <a:t>Statements by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 of Completeness (106)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106 Remainder of Related Writings or Recorded Statements (Rule of Completeness)</a:t>
            </a:r>
          </a:p>
          <a:p>
            <a:r>
              <a:rPr lang="en-US" dirty="0"/>
              <a:t>If part of writing or recorded statement is introduced into evidence, an adverse party may REQUIRE any other part of a writing or recording </a:t>
            </a:r>
            <a:r>
              <a:rPr lang="en-US" b="1" i="1" dirty="0"/>
              <a:t>or any other writing or recording which “ought in fairness” be considered is also admissible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2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Previously, only another part of SAME writing or recording was admissible.</a:t>
            </a:r>
          </a:p>
          <a:p>
            <a:r>
              <a:rPr lang="en-US" dirty="0" smtClean="0"/>
              <a:t>Applies both to substantive evidence and impeachment evidence.</a:t>
            </a:r>
          </a:p>
          <a:p>
            <a:r>
              <a:rPr lang="en-US" dirty="0" smtClean="0"/>
              <a:t>Mere mention of conversation or statement does not require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 406 (Habit)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 Evidence of the habit of a person or the routine practice of an organization, </a:t>
            </a:r>
            <a:r>
              <a:rPr lang="en-US" b="1" i="1" dirty="0" smtClean="0"/>
              <a:t>whether corroborated or not</a:t>
            </a:r>
            <a:r>
              <a:rPr lang="en-US" dirty="0" smtClean="0"/>
              <a:t> and </a:t>
            </a:r>
            <a:r>
              <a:rPr lang="en-US" b="1" i="1" dirty="0" smtClean="0"/>
              <a:t>regardless of the presences of eyewitnesses</a:t>
            </a:r>
            <a:r>
              <a:rPr lang="en-US" dirty="0" smtClean="0"/>
              <a:t>, is relevant to prove that the conduct of the person or organization on a particular occasion was in conformity with the habit or routine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Previously, some cases required evidence of corroboration.  Rule has clearly abolished need for corroboration.</a:t>
            </a:r>
          </a:p>
          <a:p>
            <a:r>
              <a:rPr lang="en-US" dirty="0" smtClean="0"/>
              <a:t>Similarly, some cases forbid habit evidence if there were eyewitnesses to an occurrence.</a:t>
            </a:r>
          </a:p>
          <a:p>
            <a:r>
              <a:rPr lang="en-US" dirty="0" smtClean="0"/>
              <a:t>Now, evidence admissible even if eyewitnesses present.</a:t>
            </a:r>
          </a:p>
          <a:p>
            <a:r>
              <a:rPr lang="en-US" dirty="0" smtClean="0"/>
              <a:t>Individual with personal knowledge must lay foundation that practice was sufficiently “routine.”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Rule 613(a) Prior Inconsistent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examining a witness with a prior statement, the statement need </a:t>
            </a:r>
            <a:r>
              <a:rPr lang="en-US" b="1" i="1" dirty="0" smtClean="0"/>
              <a:t>not</a:t>
            </a:r>
            <a:r>
              <a:rPr lang="en-US" dirty="0" smtClean="0"/>
              <a:t> be shown to the witness.</a:t>
            </a:r>
          </a:p>
          <a:p>
            <a:r>
              <a:rPr lang="en-US" dirty="0" smtClean="0"/>
              <a:t>However, on request shall be shown to opposing counsel.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Statements which are NOT Hearsay – Statement by Agent (Rule 801(d)(2)(D)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 is </a:t>
            </a:r>
            <a:r>
              <a:rPr lang="en-US" b="1" u="sng" dirty="0" smtClean="0"/>
              <a:t>NOT</a:t>
            </a:r>
            <a:r>
              <a:rPr lang="en-US" dirty="0" smtClean="0"/>
              <a:t> hearsay if the statement is:</a:t>
            </a:r>
          </a:p>
          <a:p>
            <a:pPr lvl="1"/>
            <a:r>
              <a:rPr lang="en-US" dirty="0" smtClean="0"/>
              <a:t>A statement by the party’s agent OR servant concerning a matter within the scope of the agency or employment.</a:t>
            </a:r>
          </a:p>
          <a:p>
            <a:r>
              <a:rPr lang="en-US" dirty="0" smtClean="0"/>
              <a:t>Statement does </a:t>
            </a:r>
            <a:r>
              <a:rPr lang="en-US" b="1" u="sng" dirty="0" smtClean="0"/>
              <a:t>NOT</a:t>
            </a:r>
            <a:r>
              <a:rPr lang="en-US" dirty="0" smtClean="0"/>
              <a:t> need to be against interest of declarant. </a:t>
            </a:r>
          </a:p>
          <a:p>
            <a:r>
              <a:rPr lang="en-US" dirty="0" smtClean="0"/>
              <a:t>Admission of party is substantive evidence (not just for impeachment)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922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WCLA MCLE 10-7-14</vt:lpstr>
      <vt:lpstr>PowerPoint Presentation</vt:lpstr>
      <vt:lpstr>PowerPoint Presentation</vt:lpstr>
      <vt:lpstr>Rule of Completeness (106)</vt:lpstr>
      <vt:lpstr>PowerPoint Presentation</vt:lpstr>
      <vt:lpstr>Rule 406 (Habit)</vt:lpstr>
      <vt:lpstr>PowerPoint Presentation</vt:lpstr>
      <vt:lpstr>Rule 613(a) Prior Inconsistent Statement</vt:lpstr>
      <vt:lpstr>Statements which are NOT Hearsay – Statement by Agent (Rule 801(d)(2)(D)</vt:lpstr>
      <vt:lpstr>PowerPoint Presentation</vt:lpstr>
      <vt:lpstr>Other Rules to Keep in Mind</vt:lpstr>
      <vt:lpstr>803(b)(4) – Statements for Purpose of Medical Diagnosis or Treatment</vt:lpstr>
      <vt:lpstr>PowerPoint Presentation</vt:lpstr>
      <vt:lpstr>Self-Authenticating Documents</vt:lpstr>
      <vt:lpstr>Craig v. Prairie Material Sales, Inc. 13 IWCC 1040 </vt:lpstr>
      <vt:lpstr>Aragon v. Around the Clock Food Store and IWBF, 13 IWCC 0118</vt:lpstr>
      <vt:lpstr>Repetitive Trauma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WCLA MCLE 10-7-14</dc:title>
  <dc:creator>Dennis M. Lynch</dc:creator>
  <cp:lastModifiedBy>David B. Menchetti</cp:lastModifiedBy>
  <cp:revision>15</cp:revision>
  <cp:lastPrinted>2014-10-06T18:57:22Z</cp:lastPrinted>
  <dcterms:created xsi:type="dcterms:W3CDTF">2014-10-03T14:46:30Z</dcterms:created>
  <dcterms:modified xsi:type="dcterms:W3CDTF">2014-10-06T20:00:45Z</dcterms:modified>
</cp:coreProperties>
</file>