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59" r:id="rId4"/>
    <p:sldId id="260" r:id="rId5"/>
    <p:sldId id="261" r:id="rId6"/>
    <p:sldId id="264" r:id="rId7"/>
    <p:sldId id="262" r:id="rId8"/>
    <p:sldId id="263" r:id="rId9"/>
    <p:sldId id="265" r:id="rId10"/>
    <p:sldId id="266" r:id="rId11"/>
    <p:sldId id="272"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9DFE20-1F10-4098-AB00-62BCDF6D7CB6}" type="datetimeFigureOut">
              <a:rPr lang="en-US" smtClean="0"/>
              <a:t>1/17/2014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D7E6BD-E096-4C1A-845B-A00310B89489}" type="slidenum">
              <a:rPr lang="en-US" smtClean="0"/>
              <a:t>‹#›</a:t>
            </a:fld>
            <a:endParaRPr lang="en-US"/>
          </a:p>
        </p:txBody>
      </p:sp>
    </p:spTree>
    <p:extLst>
      <p:ext uri="{BB962C8B-B14F-4D97-AF65-F5344CB8AC3E}">
        <p14:creationId xmlns:p14="http://schemas.microsoft.com/office/powerpoint/2010/main" val="3116016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AB295F-F034-4E61-A2A6-D7CB6CA998AB}"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799545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724656-7A74-408D-B473-F7414A5AA44D}" type="datetimeFigureOut">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2CA52-373A-41E3-867B-2EBBCCAA6B8C}" type="slidenum">
              <a:rPr lang="en-US" smtClean="0"/>
              <a:t>‹#›</a:t>
            </a:fld>
            <a:endParaRPr lang="en-US"/>
          </a:p>
        </p:txBody>
      </p:sp>
    </p:spTree>
    <p:extLst>
      <p:ext uri="{BB962C8B-B14F-4D97-AF65-F5344CB8AC3E}">
        <p14:creationId xmlns:p14="http://schemas.microsoft.com/office/powerpoint/2010/main" val="2223915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724656-7A74-408D-B473-F7414A5AA44D}" type="datetimeFigureOut">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2CA52-373A-41E3-867B-2EBBCCAA6B8C}" type="slidenum">
              <a:rPr lang="en-US" smtClean="0"/>
              <a:t>‹#›</a:t>
            </a:fld>
            <a:endParaRPr lang="en-US"/>
          </a:p>
        </p:txBody>
      </p:sp>
    </p:spTree>
    <p:extLst>
      <p:ext uri="{BB962C8B-B14F-4D97-AF65-F5344CB8AC3E}">
        <p14:creationId xmlns:p14="http://schemas.microsoft.com/office/powerpoint/2010/main" val="2164463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724656-7A74-408D-B473-F7414A5AA44D}" type="datetimeFigureOut">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2CA52-373A-41E3-867B-2EBBCCAA6B8C}" type="slidenum">
              <a:rPr lang="en-US" smtClean="0"/>
              <a:t>‹#›</a:t>
            </a:fld>
            <a:endParaRPr lang="en-US"/>
          </a:p>
        </p:txBody>
      </p:sp>
    </p:spTree>
    <p:extLst>
      <p:ext uri="{BB962C8B-B14F-4D97-AF65-F5344CB8AC3E}">
        <p14:creationId xmlns:p14="http://schemas.microsoft.com/office/powerpoint/2010/main" val="2529886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724656-7A74-408D-B473-F7414A5AA44D}" type="datetimeFigureOut">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2CA52-373A-41E3-867B-2EBBCCAA6B8C}" type="slidenum">
              <a:rPr lang="en-US" smtClean="0"/>
              <a:t>‹#›</a:t>
            </a:fld>
            <a:endParaRPr lang="en-US"/>
          </a:p>
        </p:txBody>
      </p:sp>
    </p:spTree>
    <p:extLst>
      <p:ext uri="{BB962C8B-B14F-4D97-AF65-F5344CB8AC3E}">
        <p14:creationId xmlns:p14="http://schemas.microsoft.com/office/powerpoint/2010/main" val="1136879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724656-7A74-408D-B473-F7414A5AA44D}" type="datetimeFigureOut">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2CA52-373A-41E3-867B-2EBBCCAA6B8C}" type="slidenum">
              <a:rPr lang="en-US" smtClean="0"/>
              <a:t>‹#›</a:t>
            </a:fld>
            <a:endParaRPr lang="en-US"/>
          </a:p>
        </p:txBody>
      </p:sp>
    </p:spTree>
    <p:extLst>
      <p:ext uri="{BB962C8B-B14F-4D97-AF65-F5344CB8AC3E}">
        <p14:creationId xmlns:p14="http://schemas.microsoft.com/office/powerpoint/2010/main" val="3647756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724656-7A74-408D-B473-F7414A5AA44D}" type="datetimeFigureOut">
              <a:rPr lang="en-US" smtClean="0"/>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E2CA52-373A-41E3-867B-2EBBCCAA6B8C}" type="slidenum">
              <a:rPr lang="en-US" smtClean="0"/>
              <a:t>‹#›</a:t>
            </a:fld>
            <a:endParaRPr lang="en-US"/>
          </a:p>
        </p:txBody>
      </p:sp>
    </p:spTree>
    <p:extLst>
      <p:ext uri="{BB962C8B-B14F-4D97-AF65-F5344CB8AC3E}">
        <p14:creationId xmlns:p14="http://schemas.microsoft.com/office/powerpoint/2010/main" val="4055875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724656-7A74-408D-B473-F7414A5AA44D}" type="datetimeFigureOut">
              <a:rPr lang="en-US" smtClean="0"/>
              <a:t>1/17/2014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E2CA52-373A-41E3-867B-2EBBCCAA6B8C}" type="slidenum">
              <a:rPr lang="en-US" smtClean="0"/>
              <a:t>‹#›</a:t>
            </a:fld>
            <a:endParaRPr lang="en-US"/>
          </a:p>
        </p:txBody>
      </p:sp>
    </p:spTree>
    <p:extLst>
      <p:ext uri="{BB962C8B-B14F-4D97-AF65-F5344CB8AC3E}">
        <p14:creationId xmlns:p14="http://schemas.microsoft.com/office/powerpoint/2010/main" val="1602468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724656-7A74-408D-B473-F7414A5AA44D}" type="datetimeFigureOut">
              <a:rPr lang="en-US" smtClean="0"/>
              <a:t>1/17/2014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E2CA52-373A-41E3-867B-2EBBCCAA6B8C}" type="slidenum">
              <a:rPr lang="en-US" smtClean="0"/>
              <a:t>‹#›</a:t>
            </a:fld>
            <a:endParaRPr lang="en-US"/>
          </a:p>
        </p:txBody>
      </p:sp>
    </p:spTree>
    <p:extLst>
      <p:ext uri="{BB962C8B-B14F-4D97-AF65-F5344CB8AC3E}">
        <p14:creationId xmlns:p14="http://schemas.microsoft.com/office/powerpoint/2010/main" val="1856032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724656-7A74-408D-B473-F7414A5AA44D}" type="datetimeFigureOut">
              <a:rPr lang="en-US" smtClean="0"/>
              <a:t>1/17/2014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E2CA52-373A-41E3-867B-2EBBCCAA6B8C}" type="slidenum">
              <a:rPr lang="en-US" smtClean="0"/>
              <a:t>‹#›</a:t>
            </a:fld>
            <a:endParaRPr lang="en-US"/>
          </a:p>
        </p:txBody>
      </p:sp>
    </p:spTree>
    <p:extLst>
      <p:ext uri="{BB962C8B-B14F-4D97-AF65-F5344CB8AC3E}">
        <p14:creationId xmlns:p14="http://schemas.microsoft.com/office/powerpoint/2010/main" val="1367304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724656-7A74-408D-B473-F7414A5AA44D}" type="datetimeFigureOut">
              <a:rPr lang="en-US" smtClean="0"/>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E2CA52-373A-41E3-867B-2EBBCCAA6B8C}" type="slidenum">
              <a:rPr lang="en-US" smtClean="0"/>
              <a:t>‹#›</a:t>
            </a:fld>
            <a:endParaRPr lang="en-US"/>
          </a:p>
        </p:txBody>
      </p:sp>
    </p:spTree>
    <p:extLst>
      <p:ext uri="{BB962C8B-B14F-4D97-AF65-F5344CB8AC3E}">
        <p14:creationId xmlns:p14="http://schemas.microsoft.com/office/powerpoint/2010/main" val="2285167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724656-7A74-408D-B473-F7414A5AA44D}" type="datetimeFigureOut">
              <a:rPr lang="en-US" smtClean="0"/>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E2CA52-373A-41E3-867B-2EBBCCAA6B8C}" type="slidenum">
              <a:rPr lang="en-US" smtClean="0"/>
              <a:t>‹#›</a:t>
            </a:fld>
            <a:endParaRPr lang="en-US"/>
          </a:p>
        </p:txBody>
      </p:sp>
    </p:spTree>
    <p:extLst>
      <p:ext uri="{BB962C8B-B14F-4D97-AF65-F5344CB8AC3E}">
        <p14:creationId xmlns:p14="http://schemas.microsoft.com/office/powerpoint/2010/main" val="3511324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724656-7A74-408D-B473-F7414A5AA44D}" type="datetimeFigureOut">
              <a:rPr lang="en-US" smtClean="0"/>
              <a:t>1/17/2014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E2CA52-373A-41E3-867B-2EBBCCAA6B8C}" type="slidenum">
              <a:rPr lang="en-US" smtClean="0"/>
              <a:t>‹#›</a:t>
            </a:fld>
            <a:endParaRPr lang="en-US"/>
          </a:p>
        </p:txBody>
      </p:sp>
    </p:spTree>
    <p:extLst>
      <p:ext uri="{BB962C8B-B14F-4D97-AF65-F5344CB8AC3E}">
        <p14:creationId xmlns:p14="http://schemas.microsoft.com/office/powerpoint/2010/main" val="130627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lexis.com/research/buttonTFLink?_m=7bd25fdf2119030af3195dd3a3e9899e&amp;_xfercite=%3ccite%20cc=%22USA%22%3e%3c!%5bCDATA%5b2012%20Ill.%20App.%20LEXIS%20987%5d%5d%3e%3c/cite%3e&amp;_butType=3&amp;_butStat=2&amp;_butNum=18&amp;_butInline=1&amp;_butinfo=%3ccite%20cc=%22USA%22%3e%3c!%5bCDATA%5b406%20Ill.%20App.%203d%20541,%20545%5d%5d%3e%3c/cite%3e&amp;_fmtstr=FULL&amp;docnum=1&amp;_startdoc=1&amp;wchp=dGLzVzk-zSkAA&amp;_md5=ff8953c01e1ba84596ad9d09dccbe7d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WCLA MCLE 1-21-14</a:t>
            </a:r>
            <a:endParaRPr lang="en-US" dirty="0"/>
          </a:p>
        </p:txBody>
      </p:sp>
      <p:sp>
        <p:nvSpPr>
          <p:cNvPr id="5" name="Content Placeholder 4"/>
          <p:cNvSpPr>
            <a:spLocks noGrp="1"/>
          </p:cNvSpPr>
          <p:nvPr>
            <p:ph idx="1"/>
          </p:nvPr>
        </p:nvSpPr>
        <p:spPr/>
        <p:txBody>
          <a:bodyPr/>
          <a:lstStyle/>
          <a:p>
            <a:r>
              <a:rPr lang="en-US" dirty="0" smtClean="0"/>
              <a:t>Case Law Update: Venture Newberg &amp; Villa Park</a:t>
            </a:r>
          </a:p>
          <a:p>
            <a:r>
              <a:rPr lang="en-US" dirty="0" smtClean="0"/>
              <a:t>Tuesday January 21, 2014</a:t>
            </a:r>
          </a:p>
          <a:p>
            <a:r>
              <a:rPr lang="en-US" dirty="0" smtClean="0"/>
              <a:t>12:00 pm to 1:00 pm</a:t>
            </a:r>
          </a:p>
          <a:p>
            <a:r>
              <a:rPr lang="en-US" dirty="0" smtClean="0"/>
              <a:t>James R. Thompson Center , Chicago, IL</a:t>
            </a:r>
          </a:p>
          <a:p>
            <a:r>
              <a:rPr lang="en-US" dirty="0" smtClean="0"/>
              <a:t>1 Hour General MCLE Credit</a:t>
            </a:r>
          </a:p>
          <a:p>
            <a:endParaRPr lang="en-US" dirty="0"/>
          </a:p>
        </p:txBody>
      </p:sp>
    </p:spTree>
    <p:extLst>
      <p:ext uri="{BB962C8B-B14F-4D97-AF65-F5344CB8AC3E}">
        <p14:creationId xmlns:p14="http://schemas.microsoft.com/office/powerpoint/2010/main" val="2175178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John Simons v. Village of Villa </a:t>
            </a:r>
            <a:r>
              <a:rPr lang="en-US" dirty="0" smtClean="0"/>
              <a:t>Park</a:t>
            </a:r>
            <a:br>
              <a:rPr lang="en-US" dirty="0" smtClean="0"/>
            </a:br>
            <a:r>
              <a:rPr lang="en-US" smtClean="0"/>
              <a:t>09 IWCC 1334 </a:t>
            </a:r>
            <a:r>
              <a:rPr lang="en-US" dirty="0"/>
              <a:t/>
            </a:r>
            <a:br>
              <a:rPr lang="en-US" dirty="0"/>
            </a:br>
            <a:endParaRPr lang="en-US" dirty="0"/>
          </a:p>
        </p:txBody>
      </p:sp>
      <p:sp>
        <p:nvSpPr>
          <p:cNvPr id="3" name="Content Placeholder 2"/>
          <p:cNvSpPr>
            <a:spLocks noGrp="1"/>
          </p:cNvSpPr>
          <p:nvPr>
            <p:ph idx="1"/>
          </p:nvPr>
        </p:nvSpPr>
        <p:spPr/>
        <p:txBody>
          <a:bodyPr>
            <a:normAutofit fontScale="32500" lnSpcReduction="20000"/>
          </a:bodyPr>
          <a:lstStyle/>
          <a:p>
            <a:r>
              <a:rPr lang="en-US" sz="4900" dirty="0" smtClean="0"/>
              <a:t>Timely Petition for Review having been filed by the Petitioner herein and notice given to all parties, the Commission, after considering the issues of accident, causal connection, notice, medical expenses, and permanent disability and being advised of the facts and law, </a:t>
            </a:r>
            <a:r>
              <a:rPr lang="en-US" sz="4900" b="1" i="1" dirty="0" smtClean="0"/>
              <a:t>reverses the Decision of the Arbitrator…</a:t>
            </a:r>
            <a:r>
              <a:rPr lang="en-US" sz="4900" dirty="0" smtClean="0"/>
              <a:t>and finds that the Petitioner did sustain accidental injuries arising out of the scope and in the course of his employment.</a:t>
            </a:r>
          </a:p>
          <a:p>
            <a:r>
              <a:rPr lang="en-US" sz="4900" dirty="0" smtClean="0"/>
              <a:t>Commission finds that Petitioner's use of the stair way falls within the "Personal Comfort" doctrine and therefore arises out of the scope and course of his employment. Petitioner testified that he went up and down the staircase in order to go to the police locker room, have lunch or take his personal breaks. He further testified that he would go up and down the staircase so that he can buy a soda; get a raincoat, and other equipment he may need to do his job.</a:t>
            </a:r>
          </a:p>
          <a:p>
            <a:r>
              <a:rPr lang="en-US" sz="4900" dirty="0" smtClean="0"/>
              <a:t>In support of said decision, the Commission cites </a:t>
            </a:r>
            <a:r>
              <a:rPr lang="en-US" sz="4900" i="1" dirty="0" smtClean="0"/>
              <a:t>Illinois Consolidated Telephone Co. 314 </a:t>
            </a:r>
            <a:r>
              <a:rPr lang="en-US" sz="4900" i="1" dirty="0" err="1" smtClean="0"/>
              <a:t>Ill.App</a:t>
            </a:r>
            <a:r>
              <a:rPr lang="en-US" sz="4900" i="1" dirty="0" smtClean="0"/>
              <a:t>. 3rd 347 (2000).</a:t>
            </a:r>
            <a:r>
              <a:rPr lang="en-US" sz="4900" dirty="0" smtClean="0"/>
              <a:t> In that case the Petitioner was injured when she fell descending steps after she used the washroom. The Arbitrator found that claim compensable because it was an unexplained fall. However, the Appellate Court used the personal comfort doctrine. P was using the washroom to meet the demands of personal health. Since the stairs were the only means of accessing the restroom. P was exposed to a greater risk than the public because she was continually forced to use stairs to seek personal comfort during her workday.</a:t>
            </a:r>
          </a:p>
          <a:p>
            <a:r>
              <a:rPr lang="en-US" sz="4900" dirty="0" smtClean="0"/>
              <a:t>In this case, Petitioner was engaged in employment in a place where he had a reasonable right to be and was exposed to a greater risk than the general public because he was continually forced to use the stairway to seek personal comfort during his workday. He was also required to use the stairway to complete work related activities.</a:t>
            </a:r>
          </a:p>
          <a:p>
            <a:r>
              <a:rPr lang="en-US" sz="4900" dirty="0"/>
              <a:t>Therefore, the Commission finds that the two surgeries performed on the Petitioner's right knee are not causally connected to the accident in question</a:t>
            </a:r>
            <a:r>
              <a:rPr lang="en-US" sz="4900" dirty="0" smtClean="0"/>
              <a:t>.</a:t>
            </a:r>
            <a:r>
              <a:rPr lang="en-US" sz="4900" dirty="0"/>
              <a:t> The Commission does find that Petitioner's lower back problems are causally connected to the accident in question. Petitioner, through his own testimony, clearly established that he had no lower back problems prior to April 5, 2007.</a:t>
            </a:r>
            <a:endParaRPr lang="en-US" sz="4900" dirty="0" smtClean="0"/>
          </a:p>
          <a:p>
            <a:endParaRPr lang="en-US" sz="5500" dirty="0" smtClean="0"/>
          </a:p>
          <a:p>
            <a:endParaRPr lang="en-US" sz="4900" dirty="0"/>
          </a:p>
        </p:txBody>
      </p:sp>
    </p:spTree>
    <p:extLst>
      <p:ext uri="{BB962C8B-B14F-4D97-AF65-F5344CB8AC3E}">
        <p14:creationId xmlns:p14="http://schemas.microsoft.com/office/powerpoint/2010/main" val="961463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John Simons v. Village of Villa </a:t>
            </a:r>
            <a:r>
              <a:rPr lang="en-US" dirty="0" smtClean="0"/>
              <a:t>Park</a:t>
            </a:r>
            <a:br>
              <a:rPr lang="en-US" dirty="0" smtClean="0"/>
            </a:br>
            <a:r>
              <a:rPr lang="en-US" dirty="0" smtClean="0"/>
              <a:t>09 IWCC </a:t>
            </a:r>
            <a:r>
              <a:rPr lang="en-US" dirty="0" smtClean="0"/>
              <a:t>1334 (Dissent) </a:t>
            </a:r>
            <a:r>
              <a:rPr lang="en-US" dirty="0"/>
              <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r>
              <a:rPr lang="en-US" sz="4200" dirty="0"/>
              <a:t>I respectfully </a:t>
            </a:r>
            <a:r>
              <a:rPr lang="en-US" sz="4200" dirty="0" smtClean="0"/>
              <a:t>dissent </a:t>
            </a:r>
            <a:r>
              <a:rPr lang="en-US" sz="4200" dirty="0"/>
              <a:t>with the opinion of the majority as the facts record, and law overwhelmingly support affirming the decision of the arbitrator. </a:t>
            </a:r>
            <a:endParaRPr lang="en-US" sz="4200" dirty="0" smtClean="0"/>
          </a:p>
          <a:p>
            <a:r>
              <a:rPr lang="en-US" sz="4200" dirty="0"/>
              <a:t>There is nothing about work that contributed to his fall. He was not carrying anything or rushing. He was merely walking down the stairs when his knee buckled. Applying the personal comfort doctrine in this instance puts an unfair burden on the respondent</a:t>
            </a:r>
            <a:r>
              <a:rPr lang="en-US" sz="4200" dirty="0" smtClean="0"/>
              <a:t>.</a:t>
            </a:r>
          </a:p>
          <a:p>
            <a:r>
              <a:rPr lang="en-US" sz="4200" dirty="0"/>
              <a:t>There is also no mystery as to why his knee buckled. The alleged date of accident is April 5, 2007. Prior to this date, the Petitioner injured his right knee on January 13, 2007. This injury occurred at his vacation home</a:t>
            </a:r>
            <a:r>
              <a:rPr lang="en-US" sz="4200" dirty="0" smtClean="0"/>
              <a:t>.</a:t>
            </a:r>
          </a:p>
          <a:p>
            <a:r>
              <a:rPr lang="en-US" sz="4200" dirty="0" smtClean="0"/>
              <a:t> </a:t>
            </a:r>
            <a:r>
              <a:rPr lang="en-US" sz="4200" dirty="0"/>
              <a:t>In, </a:t>
            </a:r>
            <a:r>
              <a:rPr lang="en-US" sz="4200" i="1" dirty="0" smtClean="0"/>
              <a:t>Elliot, </a:t>
            </a:r>
            <a:r>
              <a:rPr lang="en-US" sz="4200" i="1" dirty="0"/>
              <a:t>153 Ill.App.3d </a:t>
            </a:r>
            <a:r>
              <a:rPr lang="en-US" sz="4200" i="1" dirty="0" smtClean="0"/>
              <a:t>328 (1987</a:t>
            </a:r>
            <a:r>
              <a:rPr lang="en-US" sz="4200" i="1" dirty="0"/>
              <a:t>),</a:t>
            </a:r>
            <a:r>
              <a:rPr lang="en-US" sz="4200" dirty="0"/>
              <a:t> a correctional officer fell while walking down a flight of stairs in a prison. The accident report that he submitted indicated that his leg gave way while going down the steps. The Appellate Court found that there was no evidence that the stairs themselves were unique to the claimant's employment, and did not constitute a danger of injury. That case is directly on point.</a:t>
            </a:r>
            <a:endParaRPr lang="en-US" sz="4200" dirty="0" smtClean="0"/>
          </a:p>
          <a:p>
            <a:endParaRPr lang="en-US" sz="4900" dirty="0"/>
          </a:p>
        </p:txBody>
      </p:sp>
    </p:spTree>
    <p:extLst>
      <p:ext uri="{BB962C8B-B14F-4D97-AF65-F5344CB8AC3E}">
        <p14:creationId xmlns:p14="http://schemas.microsoft.com/office/powerpoint/2010/main" val="3841190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Village of Villa Park v. IWCC</a:t>
            </a:r>
            <a:br>
              <a:rPr lang="en-US" dirty="0" smtClean="0"/>
            </a:br>
            <a:r>
              <a:rPr lang="en-US" dirty="0" smtClean="0"/>
              <a:t>2013 IL App (2d) 130038WC, filed 12-31-13</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Village of Villa Park (Village), appeals from an order of the circuit court confirming </a:t>
            </a:r>
            <a:r>
              <a:rPr lang="en-US" dirty="0" smtClean="0"/>
              <a:t>a decision </a:t>
            </a:r>
            <a:r>
              <a:rPr lang="en-US" dirty="0"/>
              <a:t>of the Illinois Workers’ Compensation Commission (Commission) that awarded </a:t>
            </a:r>
            <a:r>
              <a:rPr lang="en-US" dirty="0" smtClean="0"/>
              <a:t>the claimant</a:t>
            </a:r>
            <a:r>
              <a:rPr lang="en-US" dirty="0"/>
              <a:t>, John Simons, benefits under the Workers’ Compensation Act (Act) (820 ILCS 305/1 </a:t>
            </a:r>
            <a:r>
              <a:rPr lang="en-US" i="1" dirty="0" smtClean="0"/>
              <a:t>et seq</a:t>
            </a:r>
            <a:r>
              <a:rPr lang="en-US" i="1" dirty="0"/>
              <a:t>. </a:t>
            </a:r>
            <a:r>
              <a:rPr lang="en-US" dirty="0"/>
              <a:t>(West 2006)), after finding that his injury arose out of and in the course of his employment. </a:t>
            </a:r>
            <a:r>
              <a:rPr lang="en-US" dirty="0" smtClean="0"/>
              <a:t>For the </a:t>
            </a:r>
            <a:r>
              <a:rPr lang="en-US" dirty="0"/>
              <a:t>following reasons, we affirm the judgment of the circuit court</a:t>
            </a:r>
            <a:r>
              <a:rPr lang="en-US" dirty="0" smtClean="0"/>
              <a:t>.</a:t>
            </a:r>
          </a:p>
          <a:p>
            <a:r>
              <a:rPr lang="en-US" dirty="0"/>
              <a:t>On a typical work day, the claimant would enter the building through the back door </a:t>
            </a:r>
            <a:r>
              <a:rPr lang="en-US" dirty="0" smtClean="0"/>
              <a:t>and descend </a:t>
            </a:r>
            <a:r>
              <a:rPr lang="en-US" dirty="0"/>
              <a:t>the stairs to the locker room in order to change from his civilian clothes to his uniform. </a:t>
            </a:r>
            <a:r>
              <a:rPr lang="en-US" dirty="0" smtClean="0"/>
              <a:t>He would </a:t>
            </a:r>
            <a:r>
              <a:rPr lang="en-US" dirty="0"/>
              <a:t>walk back up the stairs to the mailbox area to check for any pertinent information, then </a:t>
            </a:r>
            <a:r>
              <a:rPr lang="en-US" dirty="0" smtClean="0"/>
              <a:t>return downstairs </a:t>
            </a:r>
            <a:r>
              <a:rPr lang="en-US" dirty="0"/>
              <a:t>to the lower level for his briefing meeting. The claimant testified that, before his </a:t>
            </a:r>
            <a:r>
              <a:rPr lang="en-US" dirty="0" smtClean="0"/>
              <a:t>shift even </a:t>
            </a:r>
            <a:r>
              <a:rPr lang="en-US" dirty="0"/>
              <a:t>began, he would have traversed the back stairs at least two to four times. At the end of the </a:t>
            </a:r>
            <a:r>
              <a:rPr lang="en-US" dirty="0" smtClean="0"/>
              <a:t>day, the </a:t>
            </a:r>
            <a:r>
              <a:rPr lang="en-US" dirty="0"/>
              <a:t>claimant would again descend the stairs to the locker room to change into his civilian </a:t>
            </a:r>
            <a:r>
              <a:rPr lang="en-US" dirty="0" smtClean="0"/>
              <a:t>clothes. According </a:t>
            </a:r>
            <a:r>
              <a:rPr lang="en-US" dirty="0"/>
              <a:t>to the claimant, during most days, he would also traverse the stairs to go to the </a:t>
            </a:r>
            <a:r>
              <a:rPr lang="en-US" dirty="0" smtClean="0"/>
              <a:t>lunch</a:t>
            </a:r>
            <a:r>
              <a:rPr lang="en-US" dirty="0"/>
              <a:t>room for his breaks or lunch to get a soda, or to get rain gear or other equipment he needed for </a:t>
            </a:r>
            <a:r>
              <a:rPr lang="en-US" dirty="0" smtClean="0"/>
              <a:t>his duties.</a:t>
            </a:r>
            <a:endParaRPr lang="en-US" dirty="0"/>
          </a:p>
        </p:txBody>
      </p:sp>
    </p:spTree>
    <p:extLst>
      <p:ext uri="{BB962C8B-B14F-4D97-AF65-F5344CB8AC3E}">
        <p14:creationId xmlns:p14="http://schemas.microsoft.com/office/powerpoint/2010/main" val="1360197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Village of Villa Park v. IWCC</a:t>
            </a:r>
            <a:br>
              <a:rPr lang="en-US" dirty="0" smtClean="0"/>
            </a:br>
            <a:r>
              <a:rPr lang="en-US" dirty="0" smtClean="0"/>
              <a:t>2013 IL App (2d) 130038WC, filed 12-31-13</a:t>
            </a:r>
            <a:endParaRPr lang="en-US" dirty="0"/>
          </a:p>
        </p:txBody>
      </p:sp>
      <p:sp>
        <p:nvSpPr>
          <p:cNvPr id="3" name="Content Placeholder 2"/>
          <p:cNvSpPr>
            <a:spLocks noGrp="1"/>
          </p:cNvSpPr>
          <p:nvPr>
            <p:ph idx="1"/>
          </p:nvPr>
        </p:nvSpPr>
        <p:spPr/>
        <p:txBody>
          <a:bodyPr>
            <a:normAutofit fontScale="70000" lnSpcReduction="20000"/>
          </a:bodyPr>
          <a:lstStyle/>
          <a:p>
            <a:r>
              <a:rPr lang="en-US" dirty="0"/>
              <a:t>At the conclusion of the hearing, the arbitrator found that, while the claimant’s fall did </a:t>
            </a:r>
            <a:r>
              <a:rPr lang="en-US" dirty="0" smtClean="0"/>
              <a:t>not appear </a:t>
            </a:r>
            <a:r>
              <a:rPr lang="en-US" dirty="0"/>
              <a:t>to be idiopathic in nature, the act of walking down stairs by itself did not establish a </a:t>
            </a:r>
            <a:r>
              <a:rPr lang="en-US" dirty="0" smtClean="0"/>
              <a:t>risk greater </a:t>
            </a:r>
            <a:r>
              <a:rPr lang="en-US" dirty="0"/>
              <a:t>than those faced outside the work place. Thus, the arbitrator concluded that the </a:t>
            </a:r>
            <a:r>
              <a:rPr lang="en-US" dirty="0" smtClean="0"/>
              <a:t>claimant failed </a:t>
            </a:r>
            <a:r>
              <a:rPr lang="en-US" dirty="0"/>
              <a:t>to prove that his injuries arose out of and in the course of his employment</a:t>
            </a:r>
            <a:r>
              <a:rPr lang="en-US" dirty="0" smtClean="0"/>
              <a:t>.</a:t>
            </a:r>
          </a:p>
          <a:p>
            <a:r>
              <a:rPr lang="en-US" dirty="0"/>
              <a:t>In a decision with one commissioner dissenting, the Commission reversed the </a:t>
            </a:r>
            <a:r>
              <a:rPr lang="en-US" dirty="0" smtClean="0"/>
              <a:t>arbitrator’s decision </a:t>
            </a:r>
            <a:r>
              <a:rPr lang="en-US" dirty="0"/>
              <a:t>as to the claimant’s back injury only, finding that it was caused by an accident arising </a:t>
            </a:r>
            <a:r>
              <a:rPr lang="en-US" dirty="0" smtClean="0"/>
              <a:t>out of </a:t>
            </a:r>
            <a:r>
              <a:rPr lang="en-US" dirty="0"/>
              <a:t>and in the course of his employment. The Commission reasoned that, at the time of the April </a:t>
            </a:r>
            <a:r>
              <a:rPr lang="en-US" dirty="0" smtClean="0"/>
              <a:t>5 fall</a:t>
            </a:r>
            <a:r>
              <a:rPr lang="en-US" dirty="0"/>
              <a:t>, the claimant’s use of the stairs fell within the “personal comfort doctrine” and, therefore, </a:t>
            </a:r>
            <a:r>
              <a:rPr lang="en-US" dirty="0" smtClean="0"/>
              <a:t>arose out </a:t>
            </a:r>
            <a:r>
              <a:rPr lang="en-US" dirty="0"/>
              <a:t>of and in the course of his employment. The Commission focused on the claimant’s </a:t>
            </a:r>
            <a:r>
              <a:rPr lang="en-US" dirty="0" smtClean="0"/>
              <a:t>testimony that </a:t>
            </a:r>
            <a:r>
              <a:rPr lang="en-US" dirty="0"/>
              <a:t>he used the stairs numerous times per day in order to access the police locker room and </a:t>
            </a:r>
            <a:r>
              <a:rPr lang="en-US" dirty="0" smtClean="0"/>
              <a:t>for personal </a:t>
            </a:r>
            <a:r>
              <a:rPr lang="en-US" dirty="0"/>
              <a:t>breaks. Further, the Commission concluded that the claimant’s necessary and repeated </a:t>
            </a:r>
            <a:r>
              <a:rPr lang="en-US" dirty="0" smtClean="0"/>
              <a:t>use the </a:t>
            </a:r>
            <a:r>
              <a:rPr lang="en-US" dirty="0"/>
              <a:t>stairs for his employment exposed him to a greater risk than the general public. With regard </a:t>
            </a:r>
            <a:r>
              <a:rPr lang="en-US" dirty="0" smtClean="0"/>
              <a:t>to his </a:t>
            </a:r>
            <a:r>
              <a:rPr lang="en-US" dirty="0"/>
              <a:t>knee, however, the Commission found that the claimant’s injury and subsequent surgery </a:t>
            </a:r>
            <a:r>
              <a:rPr lang="en-US" dirty="0" smtClean="0"/>
              <a:t>were not </a:t>
            </a:r>
            <a:r>
              <a:rPr lang="en-US" dirty="0"/>
              <a:t>causally related to his workplace accident of April 5, 2007, but rather caused by his fall </a:t>
            </a:r>
            <a:r>
              <a:rPr lang="en-US" dirty="0" smtClean="0"/>
              <a:t>on January </a:t>
            </a:r>
            <a:r>
              <a:rPr lang="en-US" dirty="0"/>
              <a:t>13, 2007</a:t>
            </a:r>
            <a:r>
              <a:rPr lang="en-US" dirty="0" smtClean="0"/>
              <a:t>.</a:t>
            </a:r>
          </a:p>
          <a:p>
            <a:r>
              <a:rPr lang="en-US" dirty="0" smtClean="0"/>
              <a:t>The </a:t>
            </a:r>
            <a:r>
              <a:rPr lang="en-US" dirty="0"/>
              <a:t>circuit court confirmed the Commission’s decision, and </a:t>
            </a:r>
            <a:r>
              <a:rPr lang="en-US" dirty="0" smtClean="0"/>
              <a:t>this appeal followed.</a:t>
            </a:r>
            <a:endParaRPr lang="en-US" dirty="0"/>
          </a:p>
        </p:txBody>
      </p:sp>
    </p:spTree>
    <p:extLst>
      <p:ext uri="{BB962C8B-B14F-4D97-AF65-F5344CB8AC3E}">
        <p14:creationId xmlns:p14="http://schemas.microsoft.com/office/powerpoint/2010/main" val="1266000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Village of Villa Park v. IWCC</a:t>
            </a:r>
            <a:br>
              <a:rPr lang="en-US" dirty="0" smtClean="0"/>
            </a:br>
            <a:r>
              <a:rPr lang="en-US" dirty="0" smtClean="0"/>
              <a:t>2013 IL App (2d) 130038WC, filed 12-31-13</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On appeal, the Village argues that the Commission’s determination that the claimant’s back injury arose out of a risk inherent in his employment is against the manifest weight of the evidence. Specifically, the Village contends that the Commission erred in relying on the personal-comfort doctrine because there was no evidence that the claimant’s use of the stairs was related to anything necessary for his health or comfort. The Village also contends that the Commission erred in determining that the claimant’s daily, frequent use of the stairs exposed him to a greater risk than that to which the of the general public is exposed when traversing stairs. We disagree.</a:t>
            </a:r>
          </a:p>
          <a:p>
            <a:r>
              <a:rPr lang="en-US" dirty="0" smtClean="0"/>
              <a:t>In this case, the claimant was working in the police station to which he was assigned at the time of his fall on April 5, 2007. Consequently, there is no dispute on the question of whether his injury occurred “in the course of” his employment.</a:t>
            </a:r>
          </a:p>
          <a:p>
            <a:r>
              <a:rPr lang="en-US" dirty="0"/>
              <a:t>Falling while traversing stairs is a neutral risk, and the </a:t>
            </a:r>
            <a:r>
              <a:rPr lang="en-US" dirty="0" smtClean="0"/>
              <a:t>injuries resulting </a:t>
            </a:r>
            <a:r>
              <a:rPr lang="en-US" dirty="0"/>
              <a:t>therefrom generally do not arise out of employment. </a:t>
            </a:r>
            <a:r>
              <a:rPr lang="en-US" i="1" dirty="0"/>
              <a:t>Illinois Consolidated </a:t>
            </a:r>
            <a:r>
              <a:rPr lang="en-US" i="1" dirty="0" smtClean="0"/>
              <a:t>Telephone Company</a:t>
            </a:r>
            <a:r>
              <a:rPr lang="en-US" i="1" dirty="0"/>
              <a:t>, </a:t>
            </a:r>
            <a:r>
              <a:rPr lang="en-US" dirty="0"/>
              <a:t>314 Ill. App. at 353. As with personal risks, however, an exception to </a:t>
            </a:r>
            <a:r>
              <a:rPr lang="en-US" dirty="0" err="1" smtClean="0"/>
              <a:t>noncompensability</a:t>
            </a:r>
            <a:r>
              <a:rPr lang="en-US" dirty="0" smtClean="0"/>
              <a:t> under </a:t>
            </a:r>
            <a:r>
              <a:rPr lang="en-US" dirty="0"/>
              <a:t>the Act exists where the requirements of the claimant’s employment create a risk to which </a:t>
            </a:r>
            <a:r>
              <a:rPr lang="en-US" dirty="0" smtClean="0"/>
              <a:t>the general </a:t>
            </a:r>
            <a:r>
              <a:rPr lang="en-US" dirty="0"/>
              <a:t>public is not exposed. </a:t>
            </a:r>
            <a:r>
              <a:rPr lang="en-US" i="1" dirty="0"/>
              <a:t>Id. </a:t>
            </a:r>
            <a:r>
              <a:rPr lang="en-US" dirty="0"/>
              <a:t>“The increased risk may be qualitative </a:t>
            </a:r>
            <a:r>
              <a:rPr lang="en-US" dirty="0" smtClean="0"/>
              <a:t>or </a:t>
            </a:r>
            <a:r>
              <a:rPr lang="en-US" dirty="0"/>
              <a:t>quantitative, </a:t>
            </a:r>
            <a:r>
              <a:rPr lang="en-US" dirty="0" smtClean="0"/>
              <a:t>such as </a:t>
            </a:r>
            <a:r>
              <a:rPr lang="en-US" dirty="0"/>
              <a:t>where the claimant is exposed to a common risk more frequently than the general public.” </a:t>
            </a:r>
            <a:r>
              <a:rPr lang="en-US" i="1" dirty="0"/>
              <a:t>Id.</a:t>
            </a:r>
            <a:endParaRPr lang="en-US" dirty="0" smtClean="0"/>
          </a:p>
          <a:p>
            <a:endParaRPr lang="en-US" dirty="0"/>
          </a:p>
        </p:txBody>
      </p:sp>
    </p:spTree>
    <p:extLst>
      <p:ext uri="{BB962C8B-B14F-4D97-AF65-F5344CB8AC3E}">
        <p14:creationId xmlns:p14="http://schemas.microsoft.com/office/powerpoint/2010/main" val="1492257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Village of Villa Park v. IWCC</a:t>
            </a:r>
            <a:br>
              <a:rPr lang="en-US" dirty="0" smtClean="0"/>
            </a:br>
            <a:r>
              <a:rPr lang="en-US" dirty="0" smtClean="0"/>
              <a:t>2013 IL App (2d) 130038WC, filed 12-31-13</a:t>
            </a:r>
            <a:endParaRPr lang="en-US" dirty="0"/>
          </a:p>
        </p:txBody>
      </p:sp>
      <p:sp>
        <p:nvSpPr>
          <p:cNvPr id="3" name="Content Placeholder 2"/>
          <p:cNvSpPr>
            <a:spLocks noGrp="1"/>
          </p:cNvSpPr>
          <p:nvPr>
            <p:ph idx="1"/>
          </p:nvPr>
        </p:nvSpPr>
        <p:spPr/>
        <p:txBody>
          <a:bodyPr>
            <a:normAutofit fontScale="85000" lnSpcReduction="10000"/>
          </a:bodyPr>
          <a:lstStyle/>
          <a:p>
            <a:r>
              <a:rPr lang="en-US" dirty="0"/>
              <a:t>We believe that the facts of this case support the Commission’s finding that the claimant’s fall </a:t>
            </a:r>
            <a:r>
              <a:rPr lang="en-US" dirty="0" smtClean="0"/>
              <a:t>and resulting </a:t>
            </a:r>
            <a:r>
              <a:rPr lang="en-US" dirty="0"/>
              <a:t>injury arose both out of and in the course of his employment with the Village and that </a:t>
            </a:r>
            <a:r>
              <a:rPr lang="en-US" dirty="0" smtClean="0"/>
              <a:t>its holding </a:t>
            </a:r>
            <a:r>
              <a:rPr lang="en-US" dirty="0"/>
              <a:t>in this regard is not against the manifest weigh of the evidence</a:t>
            </a:r>
            <a:r>
              <a:rPr lang="en-US" dirty="0" smtClean="0"/>
              <a:t>.</a:t>
            </a:r>
          </a:p>
          <a:p>
            <a:r>
              <a:rPr lang="en-US" dirty="0"/>
              <a:t>The evidence of record supports the Commission’s finding that the claimant </a:t>
            </a:r>
            <a:r>
              <a:rPr lang="en-US" dirty="0" smtClean="0"/>
              <a:t>was “continually </a:t>
            </a:r>
            <a:r>
              <a:rPr lang="en-US" dirty="0"/>
              <a:t>forced to use the stairway” both for his personal comfort and “to complete his </a:t>
            </a:r>
            <a:r>
              <a:rPr lang="en-US" dirty="0" smtClean="0"/>
              <a:t>work related </a:t>
            </a:r>
            <a:r>
              <a:rPr lang="en-US" dirty="0"/>
              <a:t>activities.” Specifically, the evidence established that the claimant was required to </a:t>
            </a:r>
            <a:r>
              <a:rPr lang="en-US" dirty="0" smtClean="0"/>
              <a:t>traverse the </a:t>
            </a:r>
            <a:r>
              <a:rPr lang="en-US" dirty="0"/>
              <a:t>stairs in the police station a minimum of six times per day. This fact, coupled with evidence </a:t>
            </a:r>
            <a:r>
              <a:rPr lang="en-US" dirty="0" smtClean="0"/>
              <a:t>that the </a:t>
            </a:r>
            <a:r>
              <a:rPr lang="en-US" dirty="0"/>
              <a:t>claimant informed his superiors, prior to his fall on April 5, 2007, that he had injured his </a:t>
            </a:r>
            <a:r>
              <a:rPr lang="en-US" dirty="0" smtClean="0"/>
              <a:t>knee and </a:t>
            </a:r>
            <a:r>
              <a:rPr lang="en-US" dirty="0"/>
              <a:t>the testimony of Deputy Chief </a:t>
            </a:r>
            <a:r>
              <a:rPr lang="en-US" dirty="0" err="1"/>
              <a:t>Budig</a:t>
            </a:r>
            <a:r>
              <a:rPr lang="en-US" dirty="0"/>
              <a:t> that he had seen the claimant walk with a limp </a:t>
            </a:r>
            <a:r>
              <a:rPr lang="en-US" dirty="0" smtClean="0"/>
              <a:t>on numerous </a:t>
            </a:r>
            <a:r>
              <a:rPr lang="en-US" dirty="0"/>
              <a:t>occasions prior to April 5, 2007, certainly supports the inference that the Village </a:t>
            </a:r>
            <a:r>
              <a:rPr lang="en-US" dirty="0" smtClean="0"/>
              <a:t>required the </a:t>
            </a:r>
            <a:r>
              <a:rPr lang="en-US" dirty="0"/>
              <a:t>claimant to continuously traverse the stairs in the police station, knowing that he had an </a:t>
            </a:r>
            <a:r>
              <a:rPr lang="en-US" dirty="0" smtClean="0"/>
              <a:t>injured knee</a:t>
            </a:r>
            <a:r>
              <a:rPr lang="en-US" dirty="0"/>
              <a:t>.</a:t>
            </a:r>
          </a:p>
        </p:txBody>
      </p:sp>
    </p:spTree>
    <p:extLst>
      <p:ext uri="{BB962C8B-B14F-4D97-AF65-F5344CB8AC3E}">
        <p14:creationId xmlns:p14="http://schemas.microsoft.com/office/powerpoint/2010/main" val="1765894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Village of Villa Park v. IWCC</a:t>
            </a:r>
            <a:br>
              <a:rPr lang="en-US" dirty="0" smtClean="0"/>
            </a:br>
            <a:r>
              <a:rPr lang="en-US" dirty="0" smtClean="0"/>
              <a:t>2013 IL App (2d) 130038WC, filed 12-31-13</a:t>
            </a:r>
            <a:endParaRPr lang="en-US" dirty="0"/>
          </a:p>
        </p:txBody>
      </p:sp>
      <p:sp>
        <p:nvSpPr>
          <p:cNvPr id="3" name="Content Placeholder 2"/>
          <p:cNvSpPr>
            <a:spLocks noGrp="1"/>
          </p:cNvSpPr>
          <p:nvPr>
            <p:ph idx="1"/>
          </p:nvPr>
        </p:nvSpPr>
        <p:spPr/>
        <p:txBody>
          <a:bodyPr>
            <a:normAutofit/>
          </a:bodyPr>
          <a:lstStyle/>
          <a:p>
            <a:r>
              <a:rPr lang="en-US" dirty="0"/>
              <a:t>These facts are more than sufficient to support both the conclusion that the </a:t>
            </a:r>
            <a:r>
              <a:rPr lang="en-US" dirty="0" smtClean="0"/>
              <a:t>claimant’s employment </a:t>
            </a:r>
            <a:r>
              <a:rPr lang="en-US" dirty="0"/>
              <a:t>placed him in a position of greater risk of falling, satisfying the exception to the </a:t>
            </a:r>
            <a:r>
              <a:rPr lang="en-US" dirty="0" smtClean="0"/>
              <a:t>general rule </a:t>
            </a:r>
            <a:r>
              <a:rPr lang="en-US" dirty="0"/>
              <a:t>of </a:t>
            </a:r>
            <a:r>
              <a:rPr lang="en-US" dirty="0" err="1"/>
              <a:t>noncompensability</a:t>
            </a:r>
            <a:r>
              <a:rPr lang="en-US" dirty="0"/>
              <a:t> for injuries resulting from a personal risk, and </a:t>
            </a:r>
            <a:r>
              <a:rPr lang="en-US" b="1" i="1" dirty="0"/>
              <a:t>that the frequency </a:t>
            </a:r>
            <a:r>
              <a:rPr lang="en-US" b="1" i="1" dirty="0" smtClean="0"/>
              <a:t>with which </a:t>
            </a:r>
            <a:r>
              <a:rPr lang="en-US" b="1" i="1" dirty="0"/>
              <a:t>the claimant was required to traverse the stairs constituted an increased risk on a </a:t>
            </a:r>
            <a:r>
              <a:rPr lang="en-US" b="1" i="1" dirty="0" smtClean="0"/>
              <a:t>quantitative basis </a:t>
            </a:r>
            <a:r>
              <a:rPr lang="en-US" b="1" i="1" dirty="0"/>
              <a:t>from that to which the general public is exposed.</a:t>
            </a:r>
          </a:p>
        </p:txBody>
      </p:sp>
    </p:spTree>
    <p:extLst>
      <p:ext uri="{BB962C8B-B14F-4D97-AF65-F5344CB8AC3E}">
        <p14:creationId xmlns:p14="http://schemas.microsoft.com/office/powerpoint/2010/main" val="144079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Ronald Daugherty v. The Venture-Newberg</a:t>
            </a:r>
            <a:br>
              <a:rPr lang="en-US" sz="3600" dirty="0"/>
            </a:br>
            <a:r>
              <a:rPr lang="en-US" sz="3600" dirty="0"/>
              <a:t>06 WC 018366</a:t>
            </a:r>
          </a:p>
        </p:txBody>
      </p:sp>
      <p:sp>
        <p:nvSpPr>
          <p:cNvPr id="3" name="Content Placeholder 2"/>
          <p:cNvSpPr>
            <a:spLocks noGrp="1"/>
          </p:cNvSpPr>
          <p:nvPr>
            <p:ph idx="1"/>
          </p:nvPr>
        </p:nvSpPr>
        <p:spPr/>
        <p:txBody>
          <a:bodyPr>
            <a:normAutofit/>
          </a:bodyPr>
          <a:lstStyle/>
          <a:p>
            <a:r>
              <a:rPr lang="en-US" dirty="0" smtClean="0"/>
              <a:t>Arbitration Decision 4-18-08</a:t>
            </a:r>
          </a:p>
          <a:p>
            <a:r>
              <a:rPr lang="en-US" dirty="0" smtClean="0"/>
              <a:t>DA  3-24-06</a:t>
            </a:r>
          </a:p>
          <a:p>
            <a:r>
              <a:rPr lang="en-US" dirty="0" smtClean="0"/>
              <a:t>Union pipefitter injured in MVA on way from motel to job site</a:t>
            </a:r>
          </a:p>
          <a:p>
            <a:r>
              <a:rPr lang="en-US" dirty="0" smtClean="0"/>
              <a:t>“Further, Petitioner </a:t>
            </a:r>
            <a:r>
              <a:rPr lang="en-US" b="1" i="1" u="sng" dirty="0" smtClean="0"/>
              <a:t>was not a traveling employee </a:t>
            </a:r>
            <a:r>
              <a:rPr lang="en-US" dirty="0" smtClean="0"/>
              <a:t>of Newberg…Petitioner was not required to accept the Newberg job at the Cordova Plant under the union contract. Rather it was his voluntary choice to take the job outside local union territory, which would require travel and temporary lodging.”</a:t>
            </a:r>
            <a:endParaRPr lang="en-US" dirty="0"/>
          </a:p>
        </p:txBody>
      </p:sp>
    </p:spTree>
    <p:extLst>
      <p:ext uri="{BB962C8B-B14F-4D97-AF65-F5344CB8AC3E}">
        <p14:creationId xmlns:p14="http://schemas.microsoft.com/office/powerpoint/2010/main" val="4238629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Ronald Daugherty v. The Venture-Newberg</a:t>
            </a:r>
            <a:br>
              <a:rPr lang="en-US" sz="3600" dirty="0"/>
            </a:br>
            <a:r>
              <a:rPr lang="en-US" sz="3600" dirty="0"/>
              <a:t>10 IWCC 0752 </a:t>
            </a:r>
          </a:p>
        </p:txBody>
      </p:sp>
      <p:sp>
        <p:nvSpPr>
          <p:cNvPr id="3" name="Content Placeholder 2"/>
          <p:cNvSpPr>
            <a:spLocks noGrp="1"/>
          </p:cNvSpPr>
          <p:nvPr>
            <p:ph idx="1"/>
          </p:nvPr>
        </p:nvSpPr>
        <p:spPr/>
        <p:txBody>
          <a:bodyPr>
            <a:noAutofit/>
          </a:bodyPr>
          <a:lstStyle/>
          <a:p>
            <a:r>
              <a:rPr lang="en-US" sz="1600" dirty="0"/>
              <a:t>Commission Decision 8-5-10 (2-1): “The Commission views the evidence and applicable law differently and finds that Petitioner sustained an accident arising out of and in the course of his employment…” </a:t>
            </a:r>
          </a:p>
          <a:p>
            <a:r>
              <a:rPr lang="en-US" sz="1600" dirty="0"/>
              <a:t>An employee will be considered in the course of employment while traveling to or from work if the course or method of travel is determined by the demands or exigencies of the job rather than by his own personal preference as to where he chooses to …Another exception to the general rule is that of the traveling employee.…It has been held that injuries are compensable where traveling employees were engaged in activities other than those they were specifically instructed to perform by their employers. A traveling employee is one who is required to travel away from the employer's premises in order to perform his job. The key factors to this test are 'reasonableness' and '</a:t>
            </a:r>
            <a:r>
              <a:rPr lang="en-US" sz="1600" dirty="0" err="1"/>
              <a:t>foreseeability</a:t>
            </a:r>
            <a:r>
              <a:rPr lang="en-US" sz="1600" dirty="0"/>
              <a:t>’ of the activity the employee was performing when he was injured.</a:t>
            </a:r>
          </a:p>
          <a:p>
            <a:r>
              <a:rPr lang="en-US" sz="1600" dirty="0"/>
              <a:t>In the Commission's view, Petitioner was in the course of his employment while traveling to work on the date of the accident </a:t>
            </a:r>
            <a:r>
              <a:rPr lang="en-US" sz="1600" b="1" i="1" u="sng" dirty="0"/>
              <a:t>since the course or method of travel was determined by the demands or exigencies of the job</a:t>
            </a:r>
            <a:r>
              <a:rPr lang="en-US" sz="1600" dirty="0"/>
              <a:t>, rather than by his own personal preference …multiple witnesses, including Petitioner, testified consistently regarding the exigencies of the job. Although Respondent did not demand that Petitioner lodge within a certain distance from the plant in order to perform the work that was required, Petitioner had to stay, </a:t>
            </a:r>
            <a:r>
              <a:rPr lang="en-US" sz="1600" b="1" i="1" u="sng" dirty="0"/>
              <a:t>as a practical matter</a:t>
            </a:r>
            <a:r>
              <a:rPr lang="en-US" sz="1600" dirty="0"/>
              <a:t>, a reasonable commuting distance from the plant.”</a:t>
            </a:r>
          </a:p>
          <a:p>
            <a:r>
              <a:rPr lang="en-US" sz="1600" dirty="0"/>
              <a:t> </a:t>
            </a:r>
            <a:r>
              <a:rPr lang="en-US" sz="1600" b="1" i="1" u="sng" dirty="0"/>
              <a:t>Respondent could not meet its obligations </a:t>
            </a:r>
            <a:r>
              <a:rPr lang="en-US" sz="1600" dirty="0"/>
              <a:t>under the General President's Agreement for Maintenance Contract with Exelon were it not for the willingness of employees like Petitioner to work long hours and make themselves available in the event of an emergency.</a:t>
            </a:r>
            <a:r>
              <a:rPr lang="en-US" sz="1400" dirty="0"/>
              <a:t>  </a:t>
            </a:r>
          </a:p>
        </p:txBody>
      </p:sp>
    </p:spTree>
    <p:extLst>
      <p:ext uri="{BB962C8B-B14F-4D97-AF65-F5344CB8AC3E}">
        <p14:creationId xmlns:p14="http://schemas.microsoft.com/office/powerpoint/2010/main" val="2063088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The </a:t>
            </a:r>
            <a:r>
              <a:rPr lang="en-US" dirty="0" err="1" smtClean="0"/>
              <a:t>Venure</a:t>
            </a:r>
            <a:r>
              <a:rPr lang="en-US" dirty="0" smtClean="0"/>
              <a:t>-Newberg-Perini v. IWCC</a:t>
            </a:r>
            <a:br>
              <a:rPr lang="en-US" dirty="0" smtClean="0"/>
            </a:br>
            <a:r>
              <a:rPr lang="en-US" dirty="0" smtClean="0"/>
              <a:t>2010 MR 509</a:t>
            </a:r>
            <a:endParaRPr lang="en-US" dirty="0"/>
          </a:p>
        </p:txBody>
      </p:sp>
      <p:sp>
        <p:nvSpPr>
          <p:cNvPr id="3" name="Content Placeholder 2"/>
          <p:cNvSpPr>
            <a:spLocks noGrp="1"/>
          </p:cNvSpPr>
          <p:nvPr>
            <p:ph idx="1"/>
          </p:nvPr>
        </p:nvSpPr>
        <p:spPr/>
        <p:txBody>
          <a:bodyPr>
            <a:normAutofit/>
          </a:bodyPr>
          <a:lstStyle/>
          <a:p>
            <a:r>
              <a:rPr lang="en-US" dirty="0" smtClean="0"/>
              <a:t>Circuit Court Seventh Judicial Circuit, Sangamon County, 8-28-11</a:t>
            </a:r>
          </a:p>
          <a:p>
            <a:r>
              <a:rPr lang="en-US" dirty="0" smtClean="0"/>
              <a:t>Undisputed facts</a:t>
            </a:r>
          </a:p>
          <a:p>
            <a:r>
              <a:rPr lang="en-US" dirty="0" smtClean="0"/>
              <a:t>“Misapplied the law to the facts…decision of the Commission is improper as a matter of law…decision of Arbitrator denying the claim is reinstated.”</a:t>
            </a:r>
          </a:p>
          <a:p>
            <a:r>
              <a:rPr lang="en-US" dirty="0" smtClean="0"/>
              <a:t>Not “demands” of job but “personal preference”; not a traveling employee</a:t>
            </a:r>
          </a:p>
          <a:p>
            <a:r>
              <a:rPr lang="en-US" dirty="0" smtClean="0"/>
              <a:t>“Inequitable and unjust result” (What standard of review is this?)  </a:t>
            </a:r>
            <a:endParaRPr lang="en-US" dirty="0"/>
          </a:p>
        </p:txBody>
      </p:sp>
    </p:spTree>
    <p:extLst>
      <p:ext uri="{BB962C8B-B14F-4D97-AF65-F5344CB8AC3E}">
        <p14:creationId xmlns:p14="http://schemas.microsoft.com/office/powerpoint/2010/main" val="1083689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The </a:t>
            </a:r>
            <a:r>
              <a:rPr lang="en-US" dirty="0" err="1" smtClean="0"/>
              <a:t>Venure</a:t>
            </a:r>
            <a:r>
              <a:rPr lang="en-US" dirty="0" smtClean="0"/>
              <a:t>-Newberg-Perini v. IWCC</a:t>
            </a:r>
            <a:br>
              <a:rPr lang="en-US" dirty="0" smtClean="0"/>
            </a:br>
            <a:r>
              <a:rPr lang="en-US" dirty="0" smtClean="0"/>
              <a:t>2012IL App (4</a:t>
            </a:r>
            <a:r>
              <a:rPr lang="en-US" baseline="30000" dirty="0" smtClean="0"/>
              <a:t>th</a:t>
            </a:r>
            <a:r>
              <a:rPr lang="en-US" dirty="0" smtClean="0"/>
              <a:t>) 110847WC</a:t>
            </a:r>
            <a:endParaRPr lang="en-US" dirty="0"/>
          </a:p>
        </p:txBody>
      </p:sp>
      <p:sp>
        <p:nvSpPr>
          <p:cNvPr id="3" name="Content Placeholder 2"/>
          <p:cNvSpPr>
            <a:spLocks noGrp="1"/>
          </p:cNvSpPr>
          <p:nvPr>
            <p:ph idx="1"/>
          </p:nvPr>
        </p:nvSpPr>
        <p:spPr/>
        <p:txBody>
          <a:bodyPr>
            <a:noAutofit/>
          </a:bodyPr>
          <a:lstStyle/>
          <a:p>
            <a:r>
              <a:rPr lang="en-US" sz="1800" dirty="0"/>
              <a:t>Appellate Court, 12-6-12, 3-2 decision, reverses Circuit Court </a:t>
            </a:r>
          </a:p>
          <a:p>
            <a:r>
              <a:rPr lang="en-US" sz="1800" dirty="0"/>
              <a:t>Our first question, then, is whether the claimant qualified as a traveling employee. A "</a:t>
            </a:r>
            <a:r>
              <a:rPr lang="en-US" sz="1800" b="1" dirty="0"/>
              <a:t>'traveling employee</a:t>
            </a:r>
            <a:r>
              <a:rPr lang="en-US" sz="1800" dirty="0"/>
              <a:t>'" is defined as "</a:t>
            </a:r>
            <a:r>
              <a:rPr lang="en-US" sz="1800" b="1" i="1" dirty="0"/>
              <a:t>one who is required to travel away from his employer's premises in order to perform his job</a:t>
            </a:r>
            <a:r>
              <a:rPr lang="en-US" sz="1800" dirty="0"/>
              <a:t>." </a:t>
            </a:r>
            <a:r>
              <a:rPr lang="en-US" sz="1800" i="1" dirty="0">
                <a:hlinkClick r:id="rId2" action="ppaction://hlinkfile"/>
              </a:rPr>
              <a:t>Cox v. Illinois Workers' Compensation </a:t>
            </a:r>
            <a:r>
              <a:rPr lang="en-US" sz="1800" i="1" dirty="0" err="1">
                <a:hlinkClick r:id="rId2" action="ppaction://hlinkfile"/>
              </a:rPr>
              <a:t>Comm'n</a:t>
            </a:r>
            <a:r>
              <a:rPr lang="en-US" sz="1800" dirty="0">
                <a:hlinkClick r:id="rId2" action="ppaction://hlinkfile"/>
              </a:rPr>
              <a:t>, 406 Ill. App. 3d 541 (2010)</a:t>
            </a:r>
            <a:r>
              <a:rPr lang="en-US" sz="1800" dirty="0"/>
              <a:t>. It is undisputed that (1) the claimant in this case was employed by Venture-Newberg; (2) he was assigned to work at a nuclear power plant in Cordova, Illinois, operated by Exelon in excess of 200 miles from his home; and 3) the premises at which the claimant was assigned to work were not the premises of his employer. These facts establish the claimant's status as a traveling employee. </a:t>
            </a:r>
            <a:r>
              <a:rPr lang="en-US" sz="1800" b="1" i="1" u="sng" dirty="0"/>
              <a:t>(Manifest weight?)</a:t>
            </a:r>
          </a:p>
          <a:p>
            <a:r>
              <a:rPr lang="en-US" sz="1800" dirty="0"/>
              <a:t>The test of whether a traveling employee's injury arose out of and in the course of his employment is the </a:t>
            </a:r>
            <a:r>
              <a:rPr lang="en-US" sz="1800" b="1" i="1" u="sng" dirty="0"/>
              <a:t>reasonableness </a:t>
            </a:r>
            <a:r>
              <a:rPr lang="en-US" sz="1800" dirty="0"/>
              <a:t>of the conduct in which he was engaged at the time of his injury and whether that conduct might have been anticipated or foreseen by Venture-Newberg… The question is one of fact to be resolved by the Commission, and its determination should not be disturbed on review unless it is against the manifest weight of the evidence…In this case, the Commission found that </a:t>
            </a:r>
            <a:r>
              <a:rPr lang="en-US" sz="1800" b="1" i="1" u="sng" dirty="0"/>
              <a:t>Venture-Newberg must have anticipated </a:t>
            </a:r>
            <a:r>
              <a:rPr lang="en-US" sz="1800" dirty="0"/>
              <a:t>that the claimant, recruited to work at Exelon's facility over 200 miles from the claimant's home, would be required to travel and arrange for convenient lodging in order to perform the duties of his job, and that it was reasonable and foreseeable that he would travel a direct route from the lodge at which he was staying to Exelon's facility… This determination is clearly not against the </a:t>
            </a:r>
            <a:r>
              <a:rPr lang="en-US" sz="1800" b="1" i="1" u="sng" dirty="0"/>
              <a:t>manifest weight of the evidence</a:t>
            </a:r>
            <a:r>
              <a:rPr lang="en-US" sz="1800" dirty="0"/>
              <a:t>.</a:t>
            </a:r>
            <a:br>
              <a:rPr lang="en-US" sz="1800" dirty="0"/>
            </a:br>
            <a:r>
              <a:rPr lang="en-US" sz="1800" dirty="0" smtClean="0"/>
              <a:t/>
            </a:r>
            <a:br>
              <a:rPr lang="en-US" sz="1800" dirty="0" smtClean="0"/>
            </a:br>
            <a:endParaRPr lang="en-US" sz="1800" dirty="0"/>
          </a:p>
        </p:txBody>
      </p:sp>
    </p:spTree>
    <p:extLst>
      <p:ext uri="{BB962C8B-B14F-4D97-AF65-F5344CB8AC3E}">
        <p14:creationId xmlns:p14="http://schemas.microsoft.com/office/powerpoint/2010/main" val="1400687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100" dirty="0"/>
              <a:t>THE VENTURE—NEWBERG-PERINI, STONE &amp; WEBSTER v. IWCC</a:t>
            </a:r>
            <a:br>
              <a:rPr lang="en-US" sz="3100" dirty="0"/>
            </a:br>
            <a:r>
              <a:rPr lang="en-US" sz="2800" b="1" dirty="0"/>
              <a:t>2013 IL 115728, </a:t>
            </a:r>
            <a:r>
              <a:rPr lang="en-US" sz="2800" dirty="0"/>
              <a:t>Opinion filed December 19, 2013</a:t>
            </a:r>
          </a:p>
        </p:txBody>
      </p:sp>
      <p:sp>
        <p:nvSpPr>
          <p:cNvPr id="3" name="Content Placeholder 2"/>
          <p:cNvSpPr>
            <a:spLocks noGrp="1"/>
          </p:cNvSpPr>
          <p:nvPr>
            <p:ph idx="1"/>
          </p:nvPr>
        </p:nvSpPr>
        <p:spPr/>
        <p:txBody>
          <a:bodyPr>
            <a:normAutofit fontScale="92500" lnSpcReduction="20000"/>
          </a:bodyPr>
          <a:lstStyle/>
          <a:p>
            <a:r>
              <a:rPr lang="en-US" dirty="0"/>
              <a:t>The appellate court judgment is reversed and the circuit court judgment affirmed</a:t>
            </a:r>
            <a:r>
              <a:rPr lang="en-US" dirty="0" smtClean="0"/>
              <a:t>.</a:t>
            </a:r>
          </a:p>
          <a:p>
            <a:r>
              <a:rPr lang="en-US" dirty="0" smtClean="0"/>
              <a:t>The </a:t>
            </a:r>
            <a:r>
              <a:rPr lang="en-US" dirty="0"/>
              <a:t>parties also dispute the applicable </a:t>
            </a:r>
            <a:r>
              <a:rPr lang="en-US" b="1" i="1" dirty="0"/>
              <a:t>standard of review</a:t>
            </a:r>
            <a:r>
              <a:rPr lang="en-US" dirty="0" smtClean="0"/>
              <a:t>.“ Before </a:t>
            </a:r>
            <a:r>
              <a:rPr lang="en-US" dirty="0"/>
              <a:t>a reviewing court may overturn a decision of </a:t>
            </a:r>
            <a:r>
              <a:rPr lang="en-US" dirty="0" smtClean="0"/>
              <a:t>the Commission</a:t>
            </a:r>
            <a:r>
              <a:rPr lang="en-US" dirty="0"/>
              <a:t>, the court must find that the award was contrary to </a:t>
            </a:r>
            <a:r>
              <a:rPr lang="en-US" dirty="0" smtClean="0"/>
              <a:t>law or </a:t>
            </a:r>
            <a:r>
              <a:rPr lang="en-US" dirty="0"/>
              <a:t>that the Commission’s factual determinations were against </a:t>
            </a:r>
            <a:r>
              <a:rPr lang="en-US" dirty="0" smtClean="0"/>
              <a:t>the manifest </a:t>
            </a:r>
            <a:r>
              <a:rPr lang="en-US" dirty="0"/>
              <a:t>weight of the evidence. [Citation.] On questions of </a:t>
            </a:r>
            <a:r>
              <a:rPr lang="en-US" dirty="0" smtClean="0"/>
              <a:t>law, review </a:t>
            </a:r>
            <a:r>
              <a:rPr lang="en-US" dirty="0"/>
              <a:t>is </a:t>
            </a:r>
            <a:r>
              <a:rPr lang="en-US" i="1" dirty="0"/>
              <a:t>de novo</a:t>
            </a:r>
            <a:r>
              <a:rPr lang="en-US" dirty="0"/>
              <a:t>, and a court is not bound by the decision of </a:t>
            </a:r>
            <a:r>
              <a:rPr lang="en-US" dirty="0" smtClean="0"/>
              <a:t>the Commission</a:t>
            </a:r>
            <a:r>
              <a:rPr lang="en-US" dirty="0"/>
              <a:t>. [Citation.] On questions of fact, the </a:t>
            </a:r>
            <a:r>
              <a:rPr lang="en-US" dirty="0" smtClean="0"/>
              <a:t>Commission’s decision </a:t>
            </a:r>
            <a:r>
              <a:rPr lang="en-US" dirty="0"/>
              <a:t>is against the manifest weight of the evidence only if </a:t>
            </a:r>
            <a:r>
              <a:rPr lang="en-US" dirty="0" smtClean="0"/>
              <a:t>the record </a:t>
            </a:r>
            <a:r>
              <a:rPr lang="en-US" dirty="0"/>
              <a:t>discloses that the opposite conclusion clearly is the </a:t>
            </a:r>
            <a:r>
              <a:rPr lang="en-US" dirty="0" smtClean="0"/>
              <a:t>proper result</a:t>
            </a:r>
            <a:r>
              <a:rPr lang="en-US" dirty="0"/>
              <a:t>.” </a:t>
            </a:r>
            <a:r>
              <a:rPr lang="en-US" i="1" dirty="0" err="1" smtClean="0"/>
              <a:t>Beelman</a:t>
            </a:r>
            <a:r>
              <a:rPr lang="en-US" i="1" dirty="0" smtClean="0"/>
              <a:t> Trucking </a:t>
            </a:r>
            <a:r>
              <a:rPr lang="en-US" i="1" dirty="0"/>
              <a:t>v. Illinois Workers’ </a:t>
            </a:r>
            <a:r>
              <a:rPr lang="en-US" i="1" dirty="0" smtClean="0"/>
              <a:t>Compensation </a:t>
            </a:r>
            <a:r>
              <a:rPr lang="en-US" i="1" dirty="0" err="1" smtClean="0"/>
              <a:t>Comm’n</a:t>
            </a:r>
            <a:r>
              <a:rPr lang="en-US" dirty="0"/>
              <a:t>, 233 Ill. 2d 364, 370 (2009). Because Daugherty’s </a:t>
            </a:r>
            <a:r>
              <a:rPr lang="en-US" dirty="0" smtClean="0"/>
              <a:t>argument fails </a:t>
            </a:r>
            <a:r>
              <a:rPr lang="en-US" dirty="0"/>
              <a:t>under either standard, however, we need not resolve the </a:t>
            </a:r>
            <a:r>
              <a:rPr lang="en-US" dirty="0" smtClean="0"/>
              <a:t>parties’ dispute </a:t>
            </a:r>
            <a:r>
              <a:rPr lang="en-US" dirty="0"/>
              <a:t>regarding the standard of review.</a:t>
            </a:r>
          </a:p>
        </p:txBody>
      </p:sp>
    </p:spTree>
    <p:extLst>
      <p:ext uri="{BB962C8B-B14F-4D97-AF65-F5344CB8AC3E}">
        <p14:creationId xmlns:p14="http://schemas.microsoft.com/office/powerpoint/2010/main" val="2476342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dirty="0"/>
              <a:t>THE VENTURE—NEWBERG-PERINI, STONE &amp; </a:t>
            </a:r>
            <a:r>
              <a:rPr lang="en-US" sz="2800" dirty="0" smtClean="0"/>
              <a:t>WEBSTER v. IWCC</a:t>
            </a:r>
            <a:r>
              <a:rPr lang="en-US" sz="2400" dirty="0" smtClean="0"/>
              <a:t/>
            </a:r>
            <a:br>
              <a:rPr lang="en-US" sz="2400" dirty="0" smtClean="0"/>
            </a:br>
            <a:r>
              <a:rPr lang="en-US" sz="2800" b="1" dirty="0"/>
              <a:t>2013 IL </a:t>
            </a:r>
            <a:r>
              <a:rPr lang="en-US" sz="2800" b="1" dirty="0" smtClean="0"/>
              <a:t>115728, </a:t>
            </a:r>
            <a:r>
              <a:rPr lang="en-US" sz="2800" dirty="0" smtClean="0"/>
              <a:t>Opinion </a:t>
            </a:r>
            <a:r>
              <a:rPr lang="en-US" sz="2800" dirty="0"/>
              <a:t>filed December 19, </a:t>
            </a:r>
            <a:r>
              <a:rPr lang="en-US" sz="2800" dirty="0" smtClean="0"/>
              <a:t>2013</a:t>
            </a:r>
            <a:endParaRPr lang="en-US" sz="2800" dirty="0"/>
          </a:p>
        </p:txBody>
      </p:sp>
      <p:sp>
        <p:nvSpPr>
          <p:cNvPr id="3" name="Content Placeholder 2"/>
          <p:cNvSpPr>
            <a:spLocks noGrp="1"/>
          </p:cNvSpPr>
          <p:nvPr>
            <p:ph idx="1"/>
          </p:nvPr>
        </p:nvSpPr>
        <p:spPr/>
        <p:txBody>
          <a:bodyPr>
            <a:normAutofit fontScale="62500" lnSpcReduction="20000"/>
          </a:bodyPr>
          <a:lstStyle/>
          <a:p>
            <a:r>
              <a:rPr lang="en-US" dirty="0" smtClean="0"/>
              <a:t>Not </a:t>
            </a:r>
            <a:r>
              <a:rPr lang="en-US" dirty="0"/>
              <a:t>only does the case law fail to support Daugherty’s </a:t>
            </a:r>
            <a:r>
              <a:rPr lang="en-US" dirty="0" smtClean="0"/>
              <a:t>position that </a:t>
            </a:r>
            <a:r>
              <a:rPr lang="en-US" dirty="0"/>
              <a:t>he qualified for the traveling employee exception, but </a:t>
            </a:r>
            <a:r>
              <a:rPr lang="en-US" dirty="0" smtClean="0"/>
              <a:t>the appellate </a:t>
            </a:r>
            <a:r>
              <a:rPr lang="en-US" dirty="0"/>
              <a:t>court position raises serious policy concerns. For </a:t>
            </a:r>
            <a:r>
              <a:rPr lang="en-US" dirty="0" smtClean="0"/>
              <a:t>example, while an employee </a:t>
            </a:r>
            <a:r>
              <a:rPr lang="en-US" dirty="0"/>
              <a:t>who chooses to relocate closer to a temporary </a:t>
            </a:r>
            <a:r>
              <a:rPr lang="en-US" dirty="0" smtClean="0"/>
              <a:t>jobsite </a:t>
            </a:r>
            <a:r>
              <a:rPr lang="en-US" dirty="0"/>
              <a:t>can receive benefits if injured on the way to work, an </a:t>
            </a:r>
            <a:r>
              <a:rPr lang="en-US" dirty="0" smtClean="0"/>
              <a:t>employee </a:t>
            </a:r>
            <a:r>
              <a:rPr lang="en-US" dirty="0"/>
              <a:t>who permanently resides close to the job site is not entitled </a:t>
            </a:r>
            <a:r>
              <a:rPr lang="en-US" dirty="0" smtClean="0"/>
              <a:t>to benefits </a:t>
            </a:r>
            <a:r>
              <a:rPr lang="en-US" dirty="0"/>
              <a:t>if injured on the way to </a:t>
            </a:r>
            <a:r>
              <a:rPr lang="en-US" dirty="0" smtClean="0"/>
              <a:t>work. </a:t>
            </a:r>
            <a:r>
              <a:rPr lang="en-US" dirty="0"/>
              <a:t>Because we conclude that Daugherty was not a </a:t>
            </a:r>
            <a:r>
              <a:rPr lang="en-US" dirty="0" smtClean="0"/>
              <a:t>traveling employee </a:t>
            </a:r>
            <a:r>
              <a:rPr lang="en-US" dirty="0"/>
              <a:t>at the time of the accident, we need not consider </a:t>
            </a:r>
            <a:r>
              <a:rPr lang="en-US" dirty="0" smtClean="0"/>
              <a:t>whether the </a:t>
            </a:r>
            <a:r>
              <a:rPr lang="en-US" dirty="0"/>
              <a:t>injury was compensable</a:t>
            </a:r>
            <a:r>
              <a:rPr lang="en-US" dirty="0" smtClean="0"/>
              <a:t>.</a:t>
            </a:r>
          </a:p>
          <a:p>
            <a:r>
              <a:rPr lang="en-US" dirty="0"/>
              <a:t>Therefore, the Commission’s finding that </a:t>
            </a:r>
            <a:r>
              <a:rPr lang="en-US" dirty="0" smtClean="0"/>
              <a:t>Daugherty’s method </a:t>
            </a:r>
            <a:r>
              <a:rPr lang="en-US" dirty="0"/>
              <a:t>of travel was determined by the demands and exigencies </a:t>
            </a:r>
            <a:r>
              <a:rPr lang="en-US" dirty="0" smtClean="0"/>
              <a:t>of the </a:t>
            </a:r>
            <a:r>
              <a:rPr lang="en-US" dirty="0"/>
              <a:t>job, rather than his personal preference, was against the </a:t>
            </a:r>
            <a:r>
              <a:rPr lang="en-US" dirty="0" smtClean="0"/>
              <a:t>manifest weight </a:t>
            </a:r>
            <a:r>
              <a:rPr lang="en-US" dirty="0"/>
              <a:t>of the evidence</a:t>
            </a:r>
            <a:r>
              <a:rPr lang="en-US" dirty="0" smtClean="0"/>
              <a:t>.</a:t>
            </a:r>
          </a:p>
          <a:p>
            <a:r>
              <a:rPr lang="en-US" dirty="0"/>
              <a:t>While there is no question that Daugherty was seriously </a:t>
            </a:r>
            <a:r>
              <a:rPr lang="en-US" dirty="0" smtClean="0"/>
              <a:t>injured, the </a:t>
            </a:r>
            <a:r>
              <a:rPr lang="en-US" dirty="0"/>
              <a:t>facts of this case do not support Daugherty’s argument that </a:t>
            </a:r>
            <a:r>
              <a:rPr lang="en-US" dirty="0" smtClean="0"/>
              <a:t>he was </a:t>
            </a:r>
            <a:r>
              <a:rPr lang="en-US" dirty="0"/>
              <a:t>entitled to workers’ compensation benefits. Daugherty made </a:t>
            </a:r>
            <a:r>
              <a:rPr lang="en-US" dirty="0" smtClean="0"/>
              <a:t>the personal </a:t>
            </a:r>
            <a:r>
              <a:rPr lang="en-US" dirty="0"/>
              <a:t>decision to accept a temporary position with Venture at </a:t>
            </a:r>
            <a:r>
              <a:rPr lang="en-US" dirty="0" smtClean="0"/>
              <a:t>a plant </a:t>
            </a:r>
            <a:r>
              <a:rPr lang="en-US" dirty="0"/>
              <a:t>located approximately 200 miles from his home. Venture </a:t>
            </a:r>
            <a:r>
              <a:rPr lang="en-US" dirty="0" smtClean="0"/>
              <a:t>did not </a:t>
            </a:r>
            <a:r>
              <a:rPr lang="en-US" dirty="0"/>
              <a:t>direct Daugherty to accept the position at Cordova, </a:t>
            </a:r>
            <a:r>
              <a:rPr lang="en-US" dirty="0" smtClean="0"/>
              <a:t>and Daugherty </a:t>
            </a:r>
            <a:r>
              <a:rPr lang="en-US" dirty="0"/>
              <a:t>accepted this temporary position with full knowledge </a:t>
            </a:r>
            <a:r>
              <a:rPr lang="en-US" dirty="0" smtClean="0"/>
              <a:t>of the </a:t>
            </a:r>
            <a:r>
              <a:rPr lang="en-US" dirty="0"/>
              <a:t>commute it involved. Daugherty was not a traveling employee</a:t>
            </a:r>
            <a:r>
              <a:rPr lang="en-US" dirty="0" smtClean="0"/>
              <a:t>.</a:t>
            </a:r>
          </a:p>
          <a:p>
            <a:r>
              <a:rPr lang="en-US" dirty="0"/>
              <a:t>Additionally, Daugherty’s course or method of travel was </a:t>
            </a:r>
            <a:r>
              <a:rPr lang="en-US" dirty="0" smtClean="0"/>
              <a:t>not determined </a:t>
            </a:r>
            <a:r>
              <a:rPr lang="en-US" dirty="0"/>
              <a:t>by the demands and exigencies of the job. Venture </a:t>
            </a:r>
            <a:r>
              <a:rPr lang="en-US" dirty="0" smtClean="0"/>
              <a:t>did not </a:t>
            </a:r>
            <a:r>
              <a:rPr lang="en-US" dirty="0"/>
              <a:t>reimburse Daugherty for travel expenses or time spent </a:t>
            </a:r>
            <a:r>
              <a:rPr lang="en-US" dirty="0" smtClean="0"/>
              <a:t>traveling. Venture </a:t>
            </a:r>
            <a:r>
              <a:rPr lang="en-US" dirty="0"/>
              <a:t>did not direct Daugherty’s travel or require him to take </a:t>
            </a:r>
            <a:r>
              <a:rPr lang="en-US" dirty="0" smtClean="0"/>
              <a:t>a certain </a:t>
            </a:r>
            <a:r>
              <a:rPr lang="en-US" dirty="0"/>
              <a:t>route to work. Instead, Daugherty made the personal </a:t>
            </a:r>
            <a:r>
              <a:rPr lang="en-US" dirty="0" smtClean="0"/>
              <a:t>decision to </a:t>
            </a:r>
            <a:r>
              <a:rPr lang="en-US" dirty="0"/>
              <a:t>accept the position at Cordova and the additional travel and </a:t>
            </a:r>
            <a:r>
              <a:rPr lang="en-US" dirty="0" smtClean="0"/>
              <a:t>travel risks </a:t>
            </a:r>
            <a:r>
              <a:rPr lang="en-US" dirty="0"/>
              <a:t>that it entailed.</a:t>
            </a:r>
          </a:p>
        </p:txBody>
      </p:sp>
    </p:spTree>
    <p:extLst>
      <p:ext uri="{BB962C8B-B14F-4D97-AF65-F5344CB8AC3E}">
        <p14:creationId xmlns:p14="http://schemas.microsoft.com/office/powerpoint/2010/main" val="3145457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100" dirty="0"/>
              <a:t>THE VENTURE—NEWBERG-PERINI, STONE &amp; WEBSTER v. IWCC</a:t>
            </a:r>
            <a:r>
              <a:rPr lang="en-US" sz="4000" dirty="0"/>
              <a:t/>
            </a:r>
            <a:br>
              <a:rPr lang="en-US" sz="4000" dirty="0"/>
            </a:br>
            <a:r>
              <a:rPr lang="en-US" sz="2800" b="1" dirty="0"/>
              <a:t>2013 IL 115728, </a:t>
            </a:r>
            <a:r>
              <a:rPr lang="en-US" sz="2800" dirty="0"/>
              <a:t>Opinion filed December 19, </a:t>
            </a:r>
            <a:r>
              <a:rPr lang="en-US" sz="2800" dirty="0" smtClean="0"/>
              <a:t>2013 (Dissent)</a:t>
            </a:r>
            <a:endParaRPr lang="en-US" sz="2800" dirty="0"/>
          </a:p>
        </p:txBody>
      </p:sp>
      <p:sp>
        <p:nvSpPr>
          <p:cNvPr id="3" name="Content Placeholder 2"/>
          <p:cNvSpPr>
            <a:spLocks noGrp="1"/>
          </p:cNvSpPr>
          <p:nvPr>
            <p:ph idx="1"/>
          </p:nvPr>
        </p:nvSpPr>
        <p:spPr/>
        <p:txBody>
          <a:bodyPr>
            <a:noAutofit/>
          </a:bodyPr>
          <a:lstStyle/>
          <a:p>
            <a:r>
              <a:rPr lang="en-US" sz="2000" dirty="0"/>
              <a:t>I agree with the appellate court’s judgment affirming </a:t>
            </a:r>
            <a:r>
              <a:rPr lang="en-US" sz="2000" dirty="0" smtClean="0"/>
              <a:t>the Commission’s </a:t>
            </a:r>
            <a:r>
              <a:rPr lang="en-US" sz="2000" dirty="0"/>
              <a:t>conclusion that Daugherty qualified for </a:t>
            </a:r>
            <a:r>
              <a:rPr lang="en-US" sz="2000" dirty="0" smtClean="0"/>
              <a:t>workers’ compensation </a:t>
            </a:r>
            <a:r>
              <a:rPr lang="en-US" sz="2000" dirty="0"/>
              <a:t>benefits because he was a “traveling employee” at </a:t>
            </a:r>
            <a:r>
              <a:rPr lang="en-US" sz="2000" dirty="0" smtClean="0"/>
              <a:t>the time </a:t>
            </a:r>
            <a:r>
              <a:rPr lang="en-US" sz="2000" dirty="0"/>
              <a:t>of the incident and his injuries arose out of and in the course </a:t>
            </a:r>
            <a:r>
              <a:rPr lang="en-US" sz="2000" dirty="0" smtClean="0"/>
              <a:t>of his </a:t>
            </a:r>
            <a:r>
              <a:rPr lang="en-US" sz="2000" dirty="0"/>
              <a:t>employment. Because the majority reverses that judgment </a:t>
            </a:r>
            <a:r>
              <a:rPr lang="en-US" sz="2000" dirty="0" smtClean="0"/>
              <a:t>and rejects </a:t>
            </a:r>
            <a:r>
              <a:rPr lang="en-US" sz="2000" dirty="0"/>
              <a:t>the Commission’s decision, I dissent</a:t>
            </a:r>
            <a:r>
              <a:rPr lang="en-US" sz="2000" dirty="0" smtClean="0"/>
              <a:t>.</a:t>
            </a:r>
          </a:p>
          <a:p>
            <a:r>
              <a:rPr lang="en-US" sz="2000" dirty="0"/>
              <a:t>Initially, unlike the majority, I would clearly state that a </a:t>
            </a:r>
            <a:r>
              <a:rPr lang="en-US" sz="2000" dirty="0" smtClean="0"/>
              <a:t>manifest weight </a:t>
            </a:r>
            <a:r>
              <a:rPr lang="en-US" sz="2000" dirty="0"/>
              <a:t>of the evidence standard applies here. See </a:t>
            </a:r>
            <a:r>
              <a:rPr lang="en-US" sz="2000" i="1" dirty="0"/>
              <a:t>supra </a:t>
            </a:r>
            <a:r>
              <a:rPr lang="en-US" sz="2000" dirty="0" smtClean="0"/>
              <a:t>¶14 (deciding </a:t>
            </a:r>
            <a:r>
              <a:rPr lang="en-US" sz="2000" dirty="0"/>
              <a:t>not to resolve the parties’ dispute regarding the </a:t>
            </a:r>
            <a:r>
              <a:rPr lang="en-US" sz="2000" dirty="0" smtClean="0"/>
              <a:t>proper standard </a:t>
            </a:r>
            <a:r>
              <a:rPr lang="en-US" sz="2000" dirty="0"/>
              <a:t>of review</a:t>
            </a:r>
            <a:r>
              <a:rPr lang="en-US" sz="2000" dirty="0" smtClean="0"/>
              <a:t>).</a:t>
            </a:r>
          </a:p>
          <a:p>
            <a:r>
              <a:rPr lang="en-US" sz="2000" dirty="0"/>
              <a:t>The majority reverses the appellate court’s judgment and </a:t>
            </a:r>
            <a:r>
              <a:rPr lang="en-US" sz="2000" dirty="0" smtClean="0"/>
              <a:t>rejects the </a:t>
            </a:r>
            <a:r>
              <a:rPr lang="en-US" sz="2000" dirty="0"/>
              <a:t>Commission’s assessment of the evidence and its </a:t>
            </a:r>
            <a:r>
              <a:rPr lang="en-US" sz="2000" dirty="0" smtClean="0"/>
              <a:t>related determination </a:t>
            </a:r>
            <a:r>
              <a:rPr lang="en-US" sz="2000" dirty="0"/>
              <a:t>that Daugherty was entitled to workers’ </a:t>
            </a:r>
            <a:r>
              <a:rPr lang="en-US" sz="2000" dirty="0" smtClean="0"/>
              <a:t>compensation benefits</a:t>
            </a:r>
            <a:r>
              <a:rPr lang="en-US" sz="2000" dirty="0"/>
              <a:t>. </a:t>
            </a:r>
            <a:r>
              <a:rPr lang="en-US" sz="2000" i="1" dirty="0"/>
              <a:t>Supra </a:t>
            </a:r>
            <a:r>
              <a:rPr lang="en-US" sz="2000" dirty="0"/>
              <a:t>¶ 2. Without ever actually stating it, the </a:t>
            </a:r>
            <a:r>
              <a:rPr lang="en-US" sz="2000" dirty="0" smtClean="0"/>
              <a:t>majority implicitly </a:t>
            </a:r>
            <a:r>
              <a:rPr lang="en-US" sz="2000" dirty="0"/>
              <a:t>holds that an opposite conclusion is clearly evident </a:t>
            </a:r>
            <a:r>
              <a:rPr lang="en-US" sz="2000" dirty="0" smtClean="0"/>
              <a:t>from the </a:t>
            </a:r>
            <a:r>
              <a:rPr lang="en-US" sz="2000" dirty="0"/>
              <a:t>record. </a:t>
            </a:r>
            <a:r>
              <a:rPr lang="en-US" sz="2000" i="1" dirty="0"/>
              <a:t>Supra </a:t>
            </a:r>
            <a:r>
              <a:rPr lang="en-US" sz="2000" dirty="0"/>
              <a:t>¶ 14 (declining to identify the proper standard </a:t>
            </a:r>
            <a:r>
              <a:rPr lang="en-US" sz="2000" dirty="0" smtClean="0"/>
              <a:t>of review </a:t>
            </a:r>
            <a:r>
              <a:rPr lang="en-US" sz="2000" dirty="0"/>
              <a:t>but declaring that Daugherty’s argument fails under both a </a:t>
            </a:r>
            <a:r>
              <a:rPr lang="en-US" sz="2000" i="1" dirty="0" smtClean="0"/>
              <a:t>de novo </a:t>
            </a:r>
            <a:r>
              <a:rPr lang="en-US" sz="2000" dirty="0"/>
              <a:t>standard and the more deferential manifest weight of </a:t>
            </a:r>
            <a:r>
              <a:rPr lang="en-US" sz="2000" dirty="0" smtClean="0"/>
              <a:t>the evidence </a:t>
            </a:r>
            <a:r>
              <a:rPr lang="en-US" sz="2000" dirty="0" smtClean="0"/>
              <a:t>standard)…I </a:t>
            </a:r>
            <a:r>
              <a:rPr lang="en-US" sz="2000" dirty="0"/>
              <a:t>cannot </a:t>
            </a:r>
            <a:r>
              <a:rPr lang="en-US" sz="2000" dirty="0" smtClean="0"/>
              <a:t>agree…the  Commission’s </a:t>
            </a:r>
            <a:r>
              <a:rPr lang="en-US" sz="2000" dirty="0"/>
              <a:t>conclusion is not contrary to the manifest weight </a:t>
            </a:r>
            <a:r>
              <a:rPr lang="en-US" sz="2000" dirty="0" smtClean="0"/>
              <a:t>of the </a:t>
            </a:r>
            <a:r>
              <a:rPr lang="en-US" sz="2000" dirty="0"/>
              <a:t>evidence, and the appellate court’s judgment reaching the </a:t>
            </a:r>
            <a:r>
              <a:rPr lang="en-US" sz="2000" dirty="0" smtClean="0"/>
              <a:t>same conclusion </a:t>
            </a:r>
            <a:r>
              <a:rPr lang="en-US" sz="2000" dirty="0"/>
              <a:t>should be </a:t>
            </a:r>
            <a:r>
              <a:rPr lang="en-US" sz="2000" dirty="0" smtClean="0"/>
              <a:t>affirmed.</a:t>
            </a:r>
            <a:endParaRPr lang="en-US" sz="2000" dirty="0"/>
          </a:p>
        </p:txBody>
      </p:sp>
    </p:spTree>
    <p:extLst>
      <p:ext uri="{BB962C8B-B14F-4D97-AF65-F5344CB8AC3E}">
        <p14:creationId xmlns:p14="http://schemas.microsoft.com/office/powerpoint/2010/main" val="3104204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John Simons v. Village of Villa Park</a:t>
            </a:r>
            <a:br>
              <a:rPr lang="en-US" dirty="0" smtClean="0"/>
            </a:br>
            <a:r>
              <a:rPr lang="en-US" dirty="0" smtClean="0"/>
              <a:t>07WC017749</a:t>
            </a:r>
            <a:endParaRPr lang="en-US" dirty="0"/>
          </a:p>
        </p:txBody>
      </p:sp>
      <p:sp>
        <p:nvSpPr>
          <p:cNvPr id="3" name="Content Placeholder 2"/>
          <p:cNvSpPr>
            <a:spLocks noGrp="1"/>
          </p:cNvSpPr>
          <p:nvPr>
            <p:ph idx="1"/>
          </p:nvPr>
        </p:nvSpPr>
        <p:spPr/>
        <p:txBody>
          <a:bodyPr>
            <a:normAutofit fontScale="47500" lnSpcReduction="20000"/>
          </a:bodyPr>
          <a:lstStyle/>
          <a:p>
            <a:r>
              <a:rPr lang="en-US" sz="3600" dirty="0" smtClean="0"/>
              <a:t>DA </a:t>
            </a:r>
            <a:r>
              <a:rPr lang="en-US" sz="3600" dirty="0" smtClean="0"/>
              <a:t>4-5-2007; </a:t>
            </a:r>
            <a:r>
              <a:rPr lang="en-US" sz="3400" dirty="0"/>
              <a:t>Petitioner had </a:t>
            </a:r>
            <a:r>
              <a:rPr lang="en-US" sz="3400" dirty="0" smtClean="0"/>
              <a:t>previous, non-work injury 1-13-2007 involving same right knee, with surgery recommended</a:t>
            </a:r>
          </a:p>
          <a:p>
            <a:r>
              <a:rPr lang="en-US" sz="3600" dirty="0" smtClean="0"/>
              <a:t>36 </a:t>
            </a:r>
            <a:r>
              <a:rPr lang="en-US" sz="3600" dirty="0" err="1" smtClean="0"/>
              <a:t>yo</a:t>
            </a:r>
            <a:r>
              <a:rPr lang="en-US" sz="3600" dirty="0" smtClean="0"/>
              <a:t> community service officer “</a:t>
            </a:r>
            <a:r>
              <a:rPr lang="en-US" sz="3600" dirty="0"/>
              <a:t>fell down some stairs leading to the basement level of the police </a:t>
            </a:r>
            <a:r>
              <a:rPr lang="en-US" sz="3600" dirty="0" smtClean="0"/>
              <a:t>station… Petitioner </a:t>
            </a:r>
            <a:r>
              <a:rPr lang="en-US" sz="3600" dirty="0"/>
              <a:t>testified that he fell because his right knee buckled and that he was not carrying  </a:t>
            </a:r>
            <a:r>
              <a:rPr lang="en-US" sz="3600" dirty="0" smtClean="0"/>
              <a:t>anything </a:t>
            </a:r>
            <a:r>
              <a:rPr lang="en-US" sz="3600" dirty="0"/>
              <a:t>or rushing at the time. In addition, petitioner testified that no stair defects existed nor any foreign substances such as water were present</a:t>
            </a:r>
            <a:r>
              <a:rPr lang="en-US" sz="3600" dirty="0" smtClean="0"/>
              <a:t>.”</a:t>
            </a:r>
          </a:p>
          <a:p>
            <a:r>
              <a:rPr lang="en-US" sz="3600" dirty="0"/>
              <a:t>In </a:t>
            </a:r>
            <a:r>
              <a:rPr lang="en-US" sz="3600" i="1" dirty="0"/>
              <a:t>Nabisco Brands v. Industrial Commission, 266 Ill.App.3d 1103 </a:t>
            </a:r>
            <a:r>
              <a:rPr lang="en-US" sz="3600" i="1" dirty="0" smtClean="0"/>
              <a:t>(</a:t>
            </a:r>
            <a:r>
              <a:rPr lang="en-US" sz="3600" i="1" dirty="0"/>
              <a:t>1994)</a:t>
            </a:r>
            <a:r>
              <a:rPr lang="en-US" sz="3600" dirty="0"/>
              <a:t> the Appellate Court found that the act of walking down stairs at an employer's place of business by itself does not establish a risk greater than those faced outside the work place</a:t>
            </a:r>
            <a:r>
              <a:rPr lang="en-US" sz="3600" dirty="0" smtClean="0"/>
              <a:t>.</a:t>
            </a:r>
          </a:p>
          <a:p>
            <a:r>
              <a:rPr lang="en-US" sz="3600" dirty="0" smtClean="0"/>
              <a:t> </a:t>
            </a:r>
            <a:r>
              <a:rPr lang="en-US" sz="3600" dirty="0"/>
              <a:t>In addition, falls resulting from "idiopathic" conditions are generally considered to be personal and not related to employment, see </a:t>
            </a:r>
            <a:r>
              <a:rPr lang="en-US" sz="3600" i="1" dirty="0"/>
              <a:t>Consolidated Telephone Company v. Industrial Commission, 314 Ill.App.3d </a:t>
            </a:r>
            <a:r>
              <a:rPr lang="en-US" sz="3600" i="1" dirty="0" smtClean="0"/>
              <a:t>347 (2000</a:t>
            </a:r>
            <a:r>
              <a:rPr lang="en-US" sz="3600" i="1" dirty="0"/>
              <a:t>).</a:t>
            </a:r>
            <a:r>
              <a:rPr lang="en-US" sz="3600" dirty="0"/>
              <a:t> The fall in the case before this Arbitrator does not appear to be idiopathic in spite of respondent's arguments</a:t>
            </a:r>
            <a:r>
              <a:rPr lang="en-US" sz="3600" dirty="0" smtClean="0"/>
              <a:t>.</a:t>
            </a:r>
          </a:p>
          <a:p>
            <a:r>
              <a:rPr lang="en-US" sz="3600" dirty="0"/>
              <a:t>In </a:t>
            </a:r>
            <a:r>
              <a:rPr lang="en-US" sz="3600" i="1" dirty="0"/>
              <a:t>Elliot v. Industrial Commission, 153 Ill.App.3d </a:t>
            </a:r>
            <a:r>
              <a:rPr lang="en-US" sz="3600" i="1" dirty="0" smtClean="0"/>
              <a:t>328 (1987</a:t>
            </a:r>
            <a:r>
              <a:rPr lang="en-US" sz="3600" i="1" dirty="0"/>
              <a:t>),</a:t>
            </a:r>
            <a:r>
              <a:rPr lang="en-US" sz="3600" dirty="0"/>
              <a:t> a correctional officer for Cook County fell while walking down a fight of stairs in a prison. An accident report submitted by that claimant indicated that his right leg gave way while going down the steps. The Appellate Court found that there was no evidence that the stairs themselves were unique to the claimant's employment and that they did not constitute a danger of injury</a:t>
            </a:r>
            <a:r>
              <a:rPr lang="en-US" sz="3600" dirty="0" smtClean="0"/>
              <a:t>.</a:t>
            </a:r>
          </a:p>
          <a:p>
            <a:r>
              <a:rPr lang="en-US" sz="3600" dirty="0"/>
              <a:t>Based upon the above, the </a:t>
            </a:r>
            <a:r>
              <a:rPr lang="en-US" sz="3600" b="1" i="1" dirty="0"/>
              <a:t>Arbitrator finds that petitioner failed to prove that he sustained an accidental injury which arose out of and in the course of his employment</a:t>
            </a:r>
            <a:r>
              <a:rPr lang="en-US" sz="3600" dirty="0"/>
              <a:t> by respondent on April 5, 2007. In addition, petitioner failed to prove that the condition of ill-being complained of are causally related to any acts of employment in this case as there is no risk unique to his employment in this particular case.</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8281339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3620</Words>
  <Application>Microsoft Office PowerPoint</Application>
  <PresentationFormat>Widescreen</PresentationFormat>
  <Paragraphs>75</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WCLA MCLE 1-21-14</vt:lpstr>
      <vt:lpstr>Ronald Daugherty v. The Venture-Newberg 06 WC 018366</vt:lpstr>
      <vt:lpstr>Ronald Daugherty v. The Venture-Newberg 10 IWCC 0752 </vt:lpstr>
      <vt:lpstr>The Venure-Newberg-Perini v. IWCC 2010 MR 509</vt:lpstr>
      <vt:lpstr>The Venure-Newberg-Perini v. IWCC 2012IL App (4th) 110847WC</vt:lpstr>
      <vt:lpstr>THE VENTURE—NEWBERG-PERINI, STONE &amp; WEBSTER v. IWCC 2013 IL 115728, Opinion filed December 19, 2013</vt:lpstr>
      <vt:lpstr>THE VENTURE—NEWBERG-PERINI, STONE &amp; WEBSTER v. IWCC 2013 IL 115728, Opinion filed December 19, 2013</vt:lpstr>
      <vt:lpstr>THE VENTURE—NEWBERG-PERINI, STONE &amp; WEBSTER v. IWCC 2013 IL 115728, Opinion filed December 19, 2013 (Dissent)</vt:lpstr>
      <vt:lpstr>John Simons v. Village of Villa Park 07WC017749</vt:lpstr>
      <vt:lpstr>John Simons v. Village of Villa Park 09 IWCC 1334  </vt:lpstr>
      <vt:lpstr>John Simons v. Village of Villa Park 09 IWCC 1334 (Dissent)  </vt:lpstr>
      <vt:lpstr>Village of Villa Park v. IWCC 2013 IL App (2d) 130038WC, filed 12-31-13</vt:lpstr>
      <vt:lpstr>Village of Villa Park v. IWCC 2013 IL App (2d) 130038WC, filed 12-31-13</vt:lpstr>
      <vt:lpstr>Village of Villa Park v. IWCC 2013 IL App (2d) 130038WC, filed 12-31-13</vt:lpstr>
      <vt:lpstr>Village of Villa Park v. IWCC 2013 IL App (2d) 130038WC, filed 12-31-13</vt:lpstr>
      <vt:lpstr>Village of Villa Park v. IWCC 2013 IL App (2d) 130038WC, filed 12-31-13</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WCLA MCLE 1-21-14</dc:title>
  <dc:creator>David B. Menchetti</dc:creator>
  <cp:lastModifiedBy>David B. Menchetti</cp:lastModifiedBy>
  <cp:revision>33</cp:revision>
  <dcterms:created xsi:type="dcterms:W3CDTF">2014-01-15T13:37:41Z</dcterms:created>
  <dcterms:modified xsi:type="dcterms:W3CDTF">2014-01-17T15:37:24Z</dcterms:modified>
</cp:coreProperties>
</file>