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32" r:id="rId2"/>
    <p:sldMasterId id="2147483968" r:id="rId3"/>
  </p:sldMasterIdLst>
  <p:notesMasterIdLst>
    <p:notesMasterId r:id="rId26"/>
  </p:notesMasterIdLst>
  <p:handoutMasterIdLst>
    <p:handoutMasterId r:id="rId27"/>
  </p:handoutMasterIdLst>
  <p:sldIdLst>
    <p:sldId id="256" r:id="rId4"/>
    <p:sldId id="342" r:id="rId5"/>
    <p:sldId id="261" r:id="rId6"/>
    <p:sldId id="373" r:id="rId7"/>
    <p:sldId id="354" r:id="rId8"/>
    <p:sldId id="357" r:id="rId9"/>
    <p:sldId id="368" r:id="rId10"/>
    <p:sldId id="360" r:id="rId11"/>
    <p:sldId id="361" r:id="rId12"/>
    <p:sldId id="363" r:id="rId13"/>
    <p:sldId id="369" r:id="rId14"/>
    <p:sldId id="337" r:id="rId15"/>
    <p:sldId id="370" r:id="rId16"/>
    <p:sldId id="367" r:id="rId17"/>
    <p:sldId id="372" r:id="rId18"/>
    <p:sldId id="338" r:id="rId19"/>
    <p:sldId id="346" r:id="rId20"/>
    <p:sldId id="347" r:id="rId21"/>
    <p:sldId id="348" r:id="rId22"/>
    <p:sldId id="349" r:id="rId23"/>
    <p:sldId id="339" r:id="rId24"/>
    <p:sldId id="374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963" autoAdjust="0"/>
  </p:normalViewPr>
  <p:slideViewPr>
    <p:cSldViewPr>
      <p:cViewPr>
        <p:scale>
          <a:sx n="70" d="100"/>
          <a:sy n="70" d="100"/>
        </p:scale>
        <p:origin x="-900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Content Placeholder 3" descr="ATI_PT_highres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76200"/>
            <a:ext cx="2590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675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6F044-2A78-45EF-A8C0-02601EE06BC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BEB43-A572-4E6D-85AA-2594369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68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Indicates results are consistent with a Valid effort and represent a safe working capability</a:t>
            </a:r>
          </a:p>
          <a:p>
            <a:endParaRPr lang="en-US" dirty="0" smtClean="0"/>
          </a:p>
          <a:p>
            <a:r>
              <a:rPr lang="en-US" dirty="0" smtClean="0"/>
              <a:t>Valid – Provided full effort; safe capabilities </a:t>
            </a:r>
          </a:p>
          <a:p>
            <a:r>
              <a:rPr lang="en-US" dirty="0" smtClean="0"/>
              <a:t>Invalid – Consciously represented less than full effort</a:t>
            </a:r>
          </a:p>
          <a:p>
            <a:r>
              <a:rPr lang="en-US" dirty="0" smtClean="0"/>
              <a:t>Conditionally Valid – Perceived full effort; provided submaximal effort</a:t>
            </a:r>
          </a:p>
          <a:p>
            <a:r>
              <a:rPr lang="en-US" dirty="0" smtClean="0"/>
              <a:t>Conditionally Invalid – Exceeded long term safe capabilities </a:t>
            </a:r>
          </a:p>
          <a:p>
            <a:r>
              <a:rPr lang="en-US" dirty="0" smtClean="0"/>
              <a:t>Indeterminate – Insufficient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11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52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Weight progressions are done using specific weight increment</a:t>
            </a:r>
            <a:r>
              <a:rPr lang="en-US" baseline="0" dirty="0" smtClean="0"/>
              <a:t> guidelines that were found to be successful in being accurate for determinations.  It is important to note that KEY utilizes double blind testing – not only does the client not know the weight but neither does the assessor.  Specific protocols and software convert the kg,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, and equipment at the end of assessment. Keeps personal judgment out of the assessment.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Above Shoulder Level (30” to 63”)</a:t>
            </a:r>
          </a:p>
          <a:p>
            <a:r>
              <a:rPr lang="en-US" baseline="0" dirty="0" smtClean="0"/>
              <a:t>Desk to Chair Level (30” to 18”)</a:t>
            </a:r>
          </a:p>
          <a:p>
            <a:r>
              <a:rPr lang="en-US" baseline="0" dirty="0" smtClean="0"/>
              <a:t>Chair to Floor Level (18” to 0”)</a:t>
            </a:r>
          </a:p>
          <a:p>
            <a:r>
              <a:rPr lang="en-US" baseline="0" dirty="0" smtClean="0"/>
              <a:t>Pushing/Pulling (36”)</a:t>
            </a:r>
          </a:p>
          <a:p>
            <a:r>
              <a:rPr lang="en-US" baseline="0" dirty="0" smtClean="0"/>
              <a:t>Carrying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Occasional – the maximum weight achieved</a:t>
            </a:r>
          </a:p>
          <a:p>
            <a:r>
              <a:rPr lang="en-US" baseline="0" dirty="0" smtClean="0"/>
              <a:t>Frequent - the weight at which the client first selectively identified significant pain reports or demonstrated pain behaviors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94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0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0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21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1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and distance - based on reports and behaviors during instructed and uninstructed gait activities</a:t>
            </a:r>
          </a:p>
          <a:p>
            <a:r>
              <a:rPr lang="en-US" dirty="0" smtClean="0"/>
              <a:t>Frequent/Occasional</a:t>
            </a:r>
          </a:p>
          <a:p>
            <a:r>
              <a:rPr lang="en-US" dirty="0" smtClean="0"/>
              <a:t>Distance – Long, Moderate, Short</a:t>
            </a:r>
          </a:p>
          <a:p>
            <a:endParaRPr lang="en-US" dirty="0" smtClean="0"/>
          </a:p>
          <a:p>
            <a:r>
              <a:rPr lang="en-US" dirty="0" smtClean="0"/>
              <a:t>KEY Protocol formula determines the specific hours/day recommendation for walking</a:t>
            </a:r>
          </a:p>
          <a:p>
            <a:r>
              <a:rPr lang="en-US" dirty="0" smtClean="0"/>
              <a:t>Occasional, Moderate Distances = 3-4 hours/day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1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Tolerance</a:t>
            </a:r>
          </a:p>
          <a:p>
            <a:r>
              <a:rPr lang="en-US" dirty="0" smtClean="0"/>
              <a:t>Grip &amp; pinch dynamometer</a:t>
            </a:r>
          </a:p>
          <a:p>
            <a:r>
              <a:rPr lang="en-US" dirty="0" smtClean="0"/>
              <a:t>Time durations </a:t>
            </a:r>
          </a:p>
          <a:p>
            <a:r>
              <a:rPr lang="en-US" dirty="0" smtClean="0"/>
              <a:t>Parts completed</a:t>
            </a:r>
          </a:p>
          <a:p>
            <a:r>
              <a:rPr lang="en-US" dirty="0" smtClean="0"/>
              <a:t>Task comparison, reports/behaviors, and employment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2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Continuously = no pain report or behaviors demonstrated</a:t>
            </a:r>
          </a:p>
          <a:p>
            <a:r>
              <a:rPr lang="en-US" dirty="0" smtClean="0"/>
              <a:t>Frequently = demonstrated pain report or behaviors </a:t>
            </a:r>
          </a:p>
          <a:p>
            <a:r>
              <a:rPr lang="en-US" dirty="0" smtClean="0"/>
              <a:t>Occasionally = activity completed yet had selective pain reports or behaviors</a:t>
            </a:r>
          </a:p>
          <a:p>
            <a:r>
              <a:rPr lang="en-US" dirty="0" smtClean="0"/>
              <a:t>Minimally Occasional = activity performed with great difficulty and had significant selective pain reports/behaviors</a:t>
            </a:r>
          </a:p>
          <a:p>
            <a:r>
              <a:rPr lang="en-US" dirty="0" smtClean="0"/>
              <a:t>Not At All = activity not demonstrated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9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55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9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note: KEY standardized its assessment by developing of a clear set of procedures for both administering and scoring.  When the set procedures are followed, the administration of FCE should not change, regardless of the individual administering the Assessment</a:t>
            </a:r>
          </a:p>
          <a:p>
            <a:endParaRPr lang="en-US" dirty="0" smtClean="0"/>
          </a:p>
          <a:p>
            <a:r>
              <a:rPr lang="en-US" dirty="0" smtClean="0"/>
              <a:t>KEY Assessments are based on years of objective research and use of specific protocols and procedures that are concise, consistent, &amp; legally-defensible.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4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4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Validity determinations are a significant feature of the KEY Functional Assessment; the ability to identify objectively and accurately whether or not a client is fully participating or consciously manipulating is a definite advantage of using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EB43-A572-4E6D-85AA-259436916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9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1550"/>
            <a:ext cx="2249488" cy="7143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27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4B710A-857E-4DC8-A48B-87389717D4BE}" type="datetimeFigureOut">
              <a:rPr lang="en-US"/>
              <a:pPr>
                <a:defRPr/>
              </a:pPr>
              <a:t>9/22/2014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139AEA-85CF-417E-95B0-75B5C291B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CCD0-A8A4-41C3-8AB0-08401A62A56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5138-9845-461D-8D43-EAD895AD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8915-B95A-400E-8AB0-278FDD93448D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EB26-FF86-4D36-AF18-49DB6D38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2240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3096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092F7E-47DC-478C-AE86-71CD80304CFC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886BD-9F87-4734-B979-02CAD19614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8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3886BD-9F87-4734-B979-02CAD1961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Content Placeholder 3" descr="ATI_PT_highre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86600" y="6019800"/>
            <a:ext cx="1852088" cy="53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3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99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34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54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886BD-9F87-4734-B979-02CAD19614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1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8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I_PT_highres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019800"/>
            <a:ext cx="18526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261E-A8A6-4C94-AAA5-FD4C0384FF8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E809D2-F10E-493E-B745-E32FDB725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5851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68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092F7E-47DC-478C-AE86-71CD80304CFC}" type="datetimeFigureOut">
              <a:rPr lang="en-US" smtClean="0">
                <a:solidFill>
                  <a:srgbClr val="000000"/>
                </a:solidFill>
              </a:rPr>
              <a:pPr/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3886BD-9F87-4734-B979-02CAD1961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1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1550"/>
            <a:ext cx="2249488" cy="7143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27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4B710A-857E-4DC8-A48B-87389717D4BE}" type="datetimeFigureOut">
              <a:rPr lang="en-US"/>
              <a:pPr>
                <a:defRPr/>
              </a:pPr>
              <a:t>9/22/2014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139AEA-85CF-417E-95B0-75B5C291B547}" type="slidenum">
              <a:rPr 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82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I_PT_highres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019800"/>
            <a:ext cx="18526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261E-A8A6-4C94-AAA5-FD4C0384FF8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E809D2-F10E-493E-B745-E32FDB725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04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BAB5-1000-47E7-B491-BF6C56122F3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331408-246D-44FA-A7EE-F40EB6BFC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30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569F28-835F-49EF-B6F5-07C3DC4804B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1A5EEF-CF7D-4FDE-855C-30F36CA8C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33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1F06C1-9C48-4E08-941A-09A63AB21AE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641E58-C3F7-4CB6-917D-5D1B56EA6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03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54D6-74A2-4AA6-A5A4-82A2137FAEE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9736-2115-4C6D-8D0E-DA7533F3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06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B7B9-918F-4C4F-9F6F-B914C29C65B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BD5930-C17B-4E7F-96BF-70C993468B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9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BAB5-1000-47E7-B491-BF6C56122F3B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331408-246D-44FA-A7EE-F40EB6BFC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3AE7-D47D-40F2-8249-90389458B9B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5256-BCB9-4C2D-BBAD-8C3D47776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3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0D03F1-3CE0-4167-811D-84F1DBD57E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DAEA2F0-6266-4ACE-AD9C-18C81716A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55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CCD0-A8A4-41C3-8AB0-08401A62A56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5138-9845-461D-8D43-EAD895AD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2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8915-B95A-400E-8AB0-278FDD93448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EB26-FF86-4D36-AF18-49DB6D38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02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569F28-835F-49EF-B6F5-07C3DC4804B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1A5EEF-CF7D-4FDE-855C-30F36CA8C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1F06C1-9C48-4E08-941A-09A63AB21AEA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641E58-C3F7-4CB6-917D-5D1B56EA6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54D6-74A2-4AA6-A5A4-82A2137FAEE8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9736-2115-4C6D-8D0E-DA7533F3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B7B9-918F-4C4F-9F6F-B914C29C65B5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BD5930-C17B-4E7F-96BF-70C993468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3AE7-D47D-40F2-8249-90389458B9B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5256-BCB9-4C2D-BBAD-8C3D47776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0D03F1-3CE0-4167-811D-84F1DBD57E0E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DAEA2F0-6266-4ACE-AD9C-18C81716A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AD8AA9-E8B5-44AB-978B-DE3B02F83BD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8B605B-2CA4-4A91-A397-F7806F5A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899" r:id="rId6"/>
    <p:sldLayoutId id="2147483905" r:id="rId7"/>
    <p:sldLayoutId id="2147483898" r:id="rId8"/>
    <p:sldLayoutId id="2147483906" r:id="rId9"/>
    <p:sldLayoutId id="2147483897" r:id="rId10"/>
    <p:sldLayoutId id="21474839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A092F7E-47DC-478C-AE86-71CD80304CFC}" type="datetimeFigureOut">
              <a:rPr lang="en-US" smtClean="0">
                <a:solidFill>
                  <a:srgbClr val="000000"/>
                </a:solidFill>
                <a:latin typeface="Tw Cen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9/22/2014</a:t>
            </a:fld>
            <a:endParaRPr lang="en-US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43886BD-9F87-4734-B979-02CAD1961499}" type="slidenum">
              <a:rPr lang="en-US" smtClean="0">
                <a:latin typeface="Tw Cen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8514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AD8AA9-E8B5-44AB-978B-DE3B02F83BD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9/22/2014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8B605B-2CA4-4A91-A397-F7806F5A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3" y="2286000"/>
            <a:ext cx="8229600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248400" y="6019800"/>
            <a:ext cx="2819400" cy="83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	</a:t>
            </a:r>
          </a:p>
          <a:p>
            <a:pPr eaLnBrk="1" hangingPunct="1"/>
            <a:endParaRPr lang="en-US" sz="1800" dirty="0" smtClean="0"/>
          </a:p>
        </p:txBody>
      </p:sp>
      <p:pic>
        <p:nvPicPr>
          <p:cNvPr id="14340" name="Content Placeholder 3" descr="ATI_PT_highres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8600"/>
            <a:ext cx="396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0" y="1676400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Tw Cen MT" pitchFamily="34" charset="0"/>
              </a:rPr>
              <a:t>Functional </a:t>
            </a:r>
            <a:r>
              <a:rPr lang="en-US" sz="4800" dirty="0" smtClean="0">
                <a:solidFill>
                  <a:schemeClr val="bg1"/>
                </a:solidFill>
                <a:latin typeface="Tw Cen MT" pitchFamily="34" charset="0"/>
              </a:rPr>
              <a:t>Capacity Evaluations: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</a:rPr>
              <a:t>Looking Beyond the Cover Letter &amp; FAQs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</a:rPr>
              <a:t>David Ensign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w Cen MT" pitchFamily="34" charset="0"/>
              </a:rPr>
              <a:t>Director of Workers’ Compensation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</a:rPr>
              <a:t>Matthew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</a:rPr>
              <a:t>Zieba</a:t>
            </a:r>
            <a:endParaRPr lang="en-US" sz="36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w Cen MT" pitchFamily="34" charset="0"/>
              </a:rPr>
              <a:t>Director of Work Comp Business Development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</a:rPr>
              <a:t>ATI Physical Therapy</a:t>
            </a:r>
            <a:endParaRPr lang="en-US" sz="3600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Valid</a:t>
            </a:r>
          </a:p>
          <a:p>
            <a:r>
              <a:rPr lang="en-US" dirty="0"/>
              <a:t>Invalid </a:t>
            </a:r>
          </a:p>
          <a:p>
            <a:r>
              <a:rPr lang="en-US" dirty="0" smtClean="0"/>
              <a:t>Conditionally </a:t>
            </a:r>
            <a:r>
              <a:rPr lang="en-US" dirty="0"/>
              <a:t>Valid </a:t>
            </a:r>
          </a:p>
          <a:p>
            <a:r>
              <a:rPr lang="en-US" dirty="0" smtClean="0"/>
              <a:t>Conditionally </a:t>
            </a:r>
            <a:r>
              <a:rPr lang="en-US" dirty="0"/>
              <a:t>Invalid </a:t>
            </a:r>
            <a:endParaRPr lang="en-US" dirty="0" smtClean="0"/>
          </a:p>
          <a:p>
            <a:r>
              <a:rPr lang="en-US" dirty="0" smtClean="0"/>
              <a:t>Indeterminate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Does an Invalid FCE mean the client can safely </a:t>
            </a:r>
            <a:r>
              <a:rPr lang="en-US" sz="3600" dirty="0" smtClean="0"/>
              <a:t>return </a:t>
            </a:r>
            <a:r>
              <a:rPr lang="en-US" sz="3600" dirty="0" smtClean="0"/>
              <a:t>to work?</a:t>
            </a:r>
            <a:endParaRPr lang="en-US" dirty="0"/>
          </a:p>
          <a:p>
            <a:endParaRPr lang="en-US" sz="3600" dirty="0" smtClean="0"/>
          </a:p>
          <a:p>
            <a:r>
              <a:rPr lang="en-US" sz="3600" dirty="0" smtClean="0"/>
              <a:t>WHAT IS CONDITIONALLY VALID?</a:t>
            </a:r>
          </a:p>
        </p:txBody>
      </p:sp>
    </p:spTree>
    <p:extLst>
      <p:ext uri="{BB962C8B-B14F-4D97-AF65-F5344CB8AC3E}">
        <p14:creationId xmlns:p14="http://schemas.microsoft.com/office/powerpoint/2010/main" val="6761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How is the PDL </a:t>
            </a:r>
            <a:r>
              <a:rPr lang="en-US" sz="3200" dirty="0" smtClean="0"/>
              <a:t>on the cover letter determined</a:t>
            </a:r>
            <a:r>
              <a:rPr lang="en-US" sz="3200" dirty="0"/>
              <a:t>?</a:t>
            </a:r>
          </a:p>
          <a:p>
            <a:pPr lvl="1"/>
            <a:r>
              <a:rPr lang="en-US" sz="2800" dirty="0" smtClean="0"/>
              <a:t>Weight Lifted </a:t>
            </a:r>
            <a:r>
              <a:rPr lang="en-US" sz="2800" u="sng" dirty="0" smtClean="0">
                <a:solidFill>
                  <a:srgbClr val="FF0000"/>
                </a:solidFill>
              </a:rPr>
              <a:t>(1.a)</a:t>
            </a:r>
          </a:p>
          <a:p>
            <a:pPr lvl="2"/>
            <a:r>
              <a:rPr lang="en-US" sz="2800" dirty="0" smtClean="0"/>
              <a:t>Occasional Weight</a:t>
            </a:r>
          </a:p>
          <a:p>
            <a:pPr lvl="2"/>
            <a:r>
              <a:rPr lang="en-US" sz="2800" dirty="0" smtClean="0"/>
              <a:t>Frequent Weight </a:t>
            </a:r>
          </a:p>
        </p:txBody>
      </p:sp>
    </p:spTree>
    <p:extLst>
      <p:ext uri="{BB962C8B-B14F-4D97-AF65-F5344CB8AC3E}">
        <p14:creationId xmlns:p14="http://schemas.microsoft.com/office/powerpoint/2010/main" val="28057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cover letter states the client demonstrated capabilities at the LIGHT PDL. What does LIGHT PDL mean?  HEAVY?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Dictionary of Occupational Titles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u="sng" dirty="0" smtClean="0">
                <a:solidFill>
                  <a:srgbClr val="FF0000"/>
                </a:solidFill>
              </a:rPr>
              <a:t>1.b,1.c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 smtClean="0">
                <a:solidFill>
                  <a:prstClr val="black"/>
                </a:solidFill>
              </a:rPr>
              <a:t>SEDENTARY </a:t>
            </a:r>
            <a:r>
              <a:rPr lang="en-US" sz="2200" dirty="0">
                <a:solidFill>
                  <a:prstClr val="black"/>
                </a:solidFill>
              </a:rPr>
              <a:t>		Up to 10 lbs. occ., N/A frequent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LIGHT 		Up to 20 lbs. occ., up to 10 lbs. freq.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MEDIUM 		Up to 50 lbs. occ., up to 20 lbs. freq.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HEAVY 		Up to 100 lbs. occ., up to 50 lbs. freq.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VERY HEAVY 		In excess of 100 lbs. occ., 50-100 lbs. freq.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80000"/>
              <a:buNone/>
            </a:pPr>
            <a:endParaRPr lang="en-US" sz="2200" dirty="0">
              <a:solidFill>
                <a:prstClr val="black"/>
              </a:solidFill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80000"/>
              <a:buNone/>
            </a:pPr>
            <a:r>
              <a:rPr lang="en-US" sz="2200" dirty="0">
                <a:solidFill>
                  <a:prstClr val="black"/>
                </a:solidFill>
              </a:rPr>
              <a:t>Extras: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 smtClean="0">
                <a:solidFill>
                  <a:prstClr val="black"/>
                </a:solidFill>
              </a:rPr>
              <a:t>LIGHT/MEDIUM</a:t>
            </a:r>
            <a:r>
              <a:rPr lang="en-US" sz="2200" dirty="0">
                <a:solidFill>
                  <a:prstClr val="black"/>
                </a:solidFill>
              </a:rPr>
              <a:t>	Up to 35lbs. occ., Up to15 lbs. freq.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</a:pPr>
            <a:r>
              <a:rPr lang="en-US" sz="2200" dirty="0" smtClean="0">
                <a:solidFill>
                  <a:prstClr val="black"/>
                </a:solidFill>
              </a:rPr>
              <a:t>MEDIUM/HEAVY</a:t>
            </a:r>
            <a:r>
              <a:rPr lang="en-US" sz="2200" dirty="0">
                <a:solidFill>
                  <a:prstClr val="black"/>
                </a:solidFill>
              </a:rPr>
              <a:t>	Up to 75lbs. occ., Up to 35 lbs. freq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The client met the MEDIUM PDL yet the job is HEAVY.  </a:t>
            </a:r>
            <a:r>
              <a:rPr lang="en-US" sz="3200" dirty="0" smtClean="0"/>
              <a:t>Is </a:t>
            </a:r>
            <a:r>
              <a:rPr lang="en-US" sz="3200" dirty="0"/>
              <a:t>the client unable to return to work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The client met the HEAVY PDL and the job is also HEAVY.  Is the client able return to work?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42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is Sitting Tolerance determined?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u="sng" dirty="0" smtClean="0">
                <a:solidFill>
                  <a:srgbClr val="FF0000"/>
                </a:solidFill>
              </a:rPr>
              <a:t>2.a, 6.a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Based on longest continuous duration of sitting</a:t>
            </a:r>
          </a:p>
        </p:txBody>
      </p:sp>
    </p:spTree>
    <p:extLst>
      <p:ext uri="{BB962C8B-B14F-4D97-AF65-F5344CB8AC3E}">
        <p14:creationId xmlns:p14="http://schemas.microsoft.com/office/powerpoint/2010/main" val="27065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Standing Tolerance determined?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u="sng" dirty="0" smtClean="0">
                <a:solidFill>
                  <a:srgbClr val="FF0000"/>
                </a:solidFill>
              </a:rPr>
              <a:t>2.a, 6.b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Based on longest continuous duration of standing</a:t>
            </a:r>
          </a:p>
        </p:txBody>
      </p:sp>
    </p:spTree>
    <p:extLst>
      <p:ext uri="{BB962C8B-B14F-4D97-AF65-F5344CB8AC3E}">
        <p14:creationId xmlns:p14="http://schemas.microsoft.com/office/powerpoint/2010/main" val="27571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Walking Tolerance determined? </a:t>
            </a:r>
            <a:r>
              <a:rPr lang="en-US" u="sng" dirty="0" smtClean="0">
                <a:solidFill>
                  <a:srgbClr val="FF0000"/>
                </a:solidFill>
              </a:rPr>
              <a:t>(2.a)</a:t>
            </a:r>
          </a:p>
          <a:p>
            <a:pPr lvl="1"/>
            <a:r>
              <a:rPr lang="en-US" sz="2700" dirty="0" smtClean="0"/>
              <a:t>Frequency &amp; distance </a:t>
            </a:r>
          </a:p>
          <a:p>
            <a:pPr marL="411163" lvl="1" indent="0">
              <a:buNone/>
            </a:pPr>
            <a:endParaRPr lang="en-US" sz="2700" dirty="0" smtClean="0"/>
          </a:p>
          <a:p>
            <a:pPr lvl="1"/>
            <a:r>
              <a:rPr lang="en-US" sz="2700" dirty="0" smtClean="0"/>
              <a:t>KEY formula determines the specific hours/day recommendation for walking</a:t>
            </a:r>
          </a:p>
        </p:txBody>
      </p:sp>
    </p:spTree>
    <p:extLst>
      <p:ext uri="{BB962C8B-B14F-4D97-AF65-F5344CB8AC3E}">
        <p14:creationId xmlns:p14="http://schemas.microsoft.com/office/powerpoint/2010/main" val="13292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Workday Tolerance determined? </a:t>
            </a:r>
            <a:r>
              <a:rPr lang="en-US" u="sng" dirty="0" smtClean="0">
                <a:solidFill>
                  <a:srgbClr val="FF0000"/>
                </a:solidFill>
              </a:rPr>
              <a:t>(2.a)</a:t>
            </a:r>
            <a:endParaRPr lang="en-US" u="sng" dirty="0">
              <a:solidFill>
                <a:srgbClr val="FF0000"/>
              </a:solidFill>
            </a:endParaRPr>
          </a:p>
          <a:p>
            <a:pPr lvl="1"/>
            <a:r>
              <a:rPr lang="en-US" sz="2700" dirty="0" smtClean="0"/>
              <a:t>KEY </a:t>
            </a:r>
            <a:r>
              <a:rPr lang="en-US" sz="2700" dirty="0"/>
              <a:t>Protocol developed a 5 step process </a:t>
            </a:r>
            <a:endParaRPr lang="en-US" sz="2700" dirty="0" smtClean="0"/>
          </a:p>
          <a:p>
            <a:pPr marL="366713" lvl="1" indent="0">
              <a:buNone/>
            </a:pPr>
            <a:endParaRPr lang="en-US" sz="2700" dirty="0" smtClean="0"/>
          </a:p>
          <a:p>
            <a:pPr lvl="1"/>
            <a:r>
              <a:rPr lang="en-US" sz="2700" dirty="0" smtClean="0"/>
              <a:t>Sitting, Standing, and Walking tolerances </a:t>
            </a:r>
          </a:p>
          <a:p>
            <a:pPr marL="366713" lvl="1" indent="0">
              <a:buNone/>
            </a:pPr>
            <a:endParaRPr lang="en-US" sz="2700" dirty="0" smtClean="0"/>
          </a:p>
          <a:p>
            <a:pPr lvl="1"/>
            <a:r>
              <a:rPr lang="en-US" sz="2700" dirty="0"/>
              <a:t>C</a:t>
            </a:r>
            <a:r>
              <a:rPr lang="en-US" sz="2700" dirty="0" smtClean="0"/>
              <a:t>onsistent Reports  &amp; Behaviors</a:t>
            </a:r>
          </a:p>
          <a:p>
            <a:pPr marL="36671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FCE?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Functional Capacity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eries </a:t>
            </a:r>
            <a:r>
              <a:rPr lang="en-US" dirty="0"/>
              <a:t>of activities, set up </a:t>
            </a:r>
            <a:r>
              <a:rPr lang="en-US" dirty="0" smtClean="0"/>
              <a:t>to </a:t>
            </a:r>
            <a:r>
              <a:rPr lang="en-US" dirty="0"/>
              <a:t>determine the individual’s functional capabilities at that point in </a:t>
            </a:r>
            <a:r>
              <a:rPr lang="en-US" dirty="0" smtClean="0"/>
              <a:t>time</a:t>
            </a:r>
          </a:p>
          <a:p>
            <a:pPr marL="36671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FCEs </a:t>
            </a:r>
            <a:r>
              <a:rPr lang="en-US" dirty="0"/>
              <a:t>are designed to A</a:t>
            </a:r>
            <a:r>
              <a:rPr lang="en-US" dirty="0" smtClean="0"/>
              <a:t>ssess…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dirty="0" smtClean="0"/>
              <a:t>educate, treat</a:t>
            </a:r>
            <a:r>
              <a:rPr lang="en-US" dirty="0"/>
              <a:t>, or </a:t>
            </a:r>
            <a:r>
              <a:rPr lang="en-US" dirty="0" smtClean="0"/>
              <a:t>diagnose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How are Postural &amp; Activity Tolerances determined? </a:t>
            </a:r>
            <a:r>
              <a:rPr lang="en-US" sz="2700" dirty="0" smtClean="0">
                <a:solidFill>
                  <a:srgbClr val="FF0000"/>
                </a:solidFill>
              </a:rPr>
              <a:t>(</a:t>
            </a:r>
            <a:r>
              <a:rPr lang="en-US" sz="2700" u="sng" dirty="0" smtClean="0">
                <a:solidFill>
                  <a:srgbClr val="FF0000"/>
                </a:solidFill>
              </a:rPr>
              <a:t>2.d, 5.a</a:t>
            </a:r>
            <a:r>
              <a:rPr lang="en-US" sz="2700" dirty="0" smtClean="0">
                <a:solidFill>
                  <a:srgbClr val="FF0000"/>
                </a:solidFill>
              </a:rPr>
              <a:t>)</a:t>
            </a:r>
            <a:endParaRPr lang="en-US" sz="2700" dirty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Based on selective reports/behaviors demonstrated during instructed and uninstructed activities</a:t>
            </a:r>
          </a:p>
          <a:p>
            <a:pPr lvl="2"/>
            <a:r>
              <a:rPr lang="en-US" sz="2400" b="1" dirty="0" smtClean="0"/>
              <a:t>Continuously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b="1" dirty="0" smtClean="0"/>
              <a:t>Frequently</a:t>
            </a:r>
            <a:endParaRPr lang="en-US" sz="2400" dirty="0" smtClean="0"/>
          </a:p>
          <a:p>
            <a:pPr lvl="2"/>
            <a:r>
              <a:rPr lang="en-US" sz="2400" b="1" dirty="0" smtClean="0"/>
              <a:t>Occasionally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b="1" dirty="0" smtClean="0"/>
              <a:t>Minimally Occasional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b="1" dirty="0" smtClean="0"/>
              <a:t>Not At All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48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are activities terminated during an FCE?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does medication effect the outcome of an FCE?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is grip used for a lower extremity injuries?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7" y="0"/>
            <a:ext cx="8763000" cy="674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3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Why is an FCE important?</a:t>
            </a:r>
          </a:p>
        </p:txBody>
      </p:sp>
      <p:sp>
        <p:nvSpPr>
          <p:cNvPr id="16386" name="Content Placeholder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Objectively determine functional capabilities, tolerances, and validity </a:t>
            </a:r>
          </a:p>
          <a:p>
            <a:pPr lvl="1" eaLnBrk="1" hangingPunct="1"/>
            <a:r>
              <a:rPr lang="en-US" dirty="0" smtClean="0"/>
              <a:t>Identifies Physical </a:t>
            </a:r>
            <a:r>
              <a:rPr lang="en-US" dirty="0"/>
              <a:t>Demand </a:t>
            </a:r>
            <a:r>
              <a:rPr lang="en-US" dirty="0" smtClean="0"/>
              <a:t>Level</a:t>
            </a:r>
          </a:p>
          <a:p>
            <a:pPr lvl="1" eaLnBrk="1" hangingPunct="1"/>
            <a:r>
              <a:rPr lang="en-US" dirty="0"/>
              <a:t>P</a:t>
            </a:r>
            <a:r>
              <a:rPr lang="en-US" dirty="0" smtClean="0"/>
              <a:t>rovides background/overview </a:t>
            </a:r>
            <a:r>
              <a:rPr lang="en-US" dirty="0"/>
              <a:t>of the </a:t>
            </a:r>
            <a:r>
              <a:rPr lang="en-US" dirty="0" smtClean="0"/>
              <a:t>case</a:t>
            </a:r>
          </a:p>
          <a:p>
            <a:pPr lvl="1" eaLnBrk="1" hangingPunct="1"/>
            <a:r>
              <a:rPr lang="en-US" dirty="0" smtClean="0"/>
              <a:t>Offers recommendations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u="sng" dirty="0" smtClean="0">
                <a:solidFill>
                  <a:srgbClr val="FF0000"/>
                </a:solidFill>
              </a:rPr>
              <a:t>1.d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 eaLnBrk="1" hangingPunct="1"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 client has just completed a course of work conditioning. Why does the </a:t>
            </a:r>
            <a:r>
              <a:rPr lang="en-US" sz="3600" dirty="0"/>
              <a:t>client need to perform an </a:t>
            </a:r>
            <a:r>
              <a:rPr lang="en-US" sz="3600" dirty="0" smtClean="0"/>
              <a:t>FCE?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0000"/>
                </a:solidFill>
              </a:rPr>
              <a:t>Why </a:t>
            </a:r>
            <a:r>
              <a:rPr lang="en-US" sz="4000" dirty="0" smtClean="0">
                <a:solidFill>
                  <a:srgbClr val="000000"/>
                </a:solidFill>
              </a:rPr>
              <a:t>the </a:t>
            </a:r>
            <a:r>
              <a:rPr lang="en-US" sz="4000" dirty="0">
                <a:solidFill>
                  <a:srgbClr val="000000"/>
                </a:solidFill>
              </a:rPr>
              <a:t>KEY Functional Assessment? </a:t>
            </a:r>
            <a:endParaRPr lang="en-US" sz="4000" dirty="0" smtClean="0"/>
          </a:p>
        </p:txBody>
      </p:sp>
      <p:sp>
        <p:nvSpPr>
          <p:cNvPr id="16386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320040" lvl="0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800" dirty="0">
                <a:solidFill>
                  <a:prstClr val="black"/>
                </a:solidFill>
              </a:rPr>
              <a:t>KEY’s </a:t>
            </a:r>
            <a:r>
              <a:rPr lang="en-US" sz="2800" dirty="0" smtClean="0">
                <a:solidFill>
                  <a:prstClr val="black"/>
                </a:solidFill>
              </a:rPr>
              <a:t>Mission</a:t>
            </a:r>
            <a:r>
              <a:rPr lang="en-US" sz="32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prstClr val="black"/>
                </a:solidFill>
              </a:rPr>
              <a:t>provide a strong, dependable and “results-based” assessment.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 smtClean="0">
                <a:solidFill>
                  <a:prstClr val="black"/>
                </a:solidFill>
              </a:rPr>
              <a:t>Standardized </a:t>
            </a:r>
            <a:r>
              <a:rPr lang="en-US" sz="2100" dirty="0">
                <a:solidFill>
                  <a:prstClr val="black"/>
                </a:solidFill>
              </a:rPr>
              <a:t>&amp; Objective Protocols</a:t>
            </a: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>
                <a:solidFill>
                  <a:prstClr val="black"/>
                </a:solidFill>
              </a:rPr>
              <a:t>Predictable and Defensible</a:t>
            </a: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>
                <a:solidFill>
                  <a:prstClr val="black"/>
                </a:solidFill>
              </a:rPr>
              <a:t>Validity of Participation</a:t>
            </a: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 err="1">
                <a:solidFill>
                  <a:prstClr val="black"/>
                </a:solidFill>
              </a:rPr>
              <a:t>DataBack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DataBank</a:t>
            </a:r>
            <a:r>
              <a:rPr lang="en-US" sz="2100" dirty="0">
                <a:solidFill>
                  <a:prstClr val="black"/>
                </a:solidFill>
              </a:rPr>
              <a:t>™</a:t>
            </a: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 smtClean="0">
                <a:solidFill>
                  <a:prstClr val="black"/>
                </a:solidFill>
              </a:rPr>
              <a:t>Outcomes</a:t>
            </a:r>
          </a:p>
          <a:p>
            <a:pPr marL="915352" lvl="2" indent="-320040" eaLnBrk="1" fontAlgn="auto" hangingPunct="1">
              <a:spcAft>
                <a:spcPts val="0"/>
              </a:spcAft>
              <a:buClr>
                <a:srgbClr val="000000"/>
              </a:buClr>
              <a:buFont typeface="Wingdings"/>
              <a:buChar char=""/>
            </a:pPr>
            <a:r>
              <a:rPr lang="en-US" sz="2100" dirty="0" smtClean="0">
                <a:solidFill>
                  <a:prstClr val="black"/>
                </a:solidFill>
              </a:rPr>
              <a:t>Certified KEY Training Program</a:t>
            </a:r>
            <a:endParaRPr lang="en-US" sz="2100" dirty="0">
              <a:solidFill>
                <a:prstClr val="black"/>
              </a:solidFill>
            </a:endParaRPr>
          </a:p>
          <a:p>
            <a:pPr marL="320675" lvl="1" indent="0" eaLnBrk="1" fontAlgn="auto" hangingPunct="1">
              <a:spcAft>
                <a:spcPts val="0"/>
              </a:spcAft>
              <a:buClr>
                <a:srgbClr val="000000"/>
              </a:buClr>
              <a:buNone/>
            </a:pPr>
            <a:endParaRPr lang="en-US" sz="2100" dirty="0" smtClean="0">
              <a:solidFill>
                <a:prstClr val="black"/>
              </a:solidFill>
            </a:endParaRPr>
          </a:p>
          <a:p>
            <a:pPr marL="0" indent="0" eaLnBrk="1" hangingPunct="1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550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Standardized &amp; Objective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z="2400" dirty="0" smtClean="0"/>
              <a:t>Developed with a statistical foundation to determine validity</a:t>
            </a:r>
          </a:p>
          <a:p>
            <a:pPr lvl="1"/>
            <a:r>
              <a:rPr lang="en-US" sz="2100" dirty="0" smtClean="0"/>
              <a:t>MMPI</a:t>
            </a:r>
          </a:p>
          <a:p>
            <a:pPr lvl="1"/>
            <a:r>
              <a:rPr lang="en-US" sz="2100" dirty="0" smtClean="0"/>
              <a:t>Weights lifted, pushed, pulled, &amp; carried </a:t>
            </a:r>
          </a:p>
          <a:p>
            <a:pPr lvl="1"/>
            <a:r>
              <a:rPr lang="en-US" sz="2100" dirty="0"/>
              <a:t>H</a:t>
            </a:r>
            <a:r>
              <a:rPr lang="en-US" sz="2100" dirty="0" smtClean="0"/>
              <a:t>eart rates</a:t>
            </a:r>
            <a:endParaRPr lang="en-US" sz="2100" dirty="0"/>
          </a:p>
          <a:p>
            <a:pPr lvl="1"/>
            <a:r>
              <a:rPr lang="en-US" sz="2100" dirty="0"/>
              <a:t>D</a:t>
            </a:r>
            <a:r>
              <a:rPr lang="en-US" sz="2100" dirty="0" smtClean="0"/>
              <a:t>ynamometer readings 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eveloped </a:t>
            </a:r>
            <a:r>
              <a:rPr lang="en-US" sz="2400" dirty="0"/>
              <a:t>together with engineers and </a:t>
            </a:r>
            <a:r>
              <a:rPr lang="en-US" sz="2400" dirty="0" smtClean="0"/>
              <a:t>ergonomists</a:t>
            </a:r>
          </a:p>
          <a:p>
            <a:pPr lvl="1"/>
            <a:r>
              <a:rPr lang="en-US" sz="2400" dirty="0" smtClean="0"/>
              <a:t>Ensure </a:t>
            </a:r>
            <a:r>
              <a:rPr lang="en-US" sz="2400" dirty="0"/>
              <a:t>accurate </a:t>
            </a:r>
            <a:r>
              <a:rPr lang="en-US" sz="2400" dirty="0" smtClean="0"/>
              <a:t>heights &amp; distances</a:t>
            </a:r>
          </a:p>
          <a:p>
            <a:pPr lvl="1"/>
            <a:r>
              <a:rPr lang="en-US" sz="2400" dirty="0" smtClean="0"/>
              <a:t>Ensure </a:t>
            </a:r>
            <a:r>
              <a:rPr lang="en-US" sz="2400" dirty="0"/>
              <a:t>motions &amp;</a:t>
            </a:r>
            <a:r>
              <a:rPr lang="en-US" sz="2400" dirty="0" smtClean="0"/>
              <a:t> movements replicated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KEY Functional Assessment </a:t>
            </a:r>
            <a:endParaRPr lang="en-US" sz="2400" dirty="0" smtClean="0"/>
          </a:p>
          <a:p>
            <a:pPr lvl="1"/>
            <a:r>
              <a:rPr lang="en-US" sz="2100" dirty="0" smtClean="0"/>
              <a:t>Easily explained &amp; defended</a:t>
            </a:r>
          </a:p>
          <a:p>
            <a:pPr lvl="1"/>
            <a:r>
              <a:rPr lang="en-US" sz="2100" dirty="0" smtClean="0"/>
              <a:t>Specific </a:t>
            </a:r>
            <a:r>
              <a:rPr lang="en-US" sz="2100" dirty="0"/>
              <a:t>protocol &amp; procedures </a:t>
            </a:r>
            <a:endParaRPr lang="en-US" sz="21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1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The client has a claim on his back.  The client also has an unrelated pre-existing knee injury.  Can an FCE assess the back and not the knee?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DataBack</a:t>
            </a:r>
            <a:r>
              <a:rPr lang="en-US" dirty="0"/>
              <a:t> </a:t>
            </a:r>
            <a:r>
              <a:rPr lang="en-US" dirty="0" err="1"/>
              <a:t>DataBank</a:t>
            </a:r>
            <a:r>
              <a:rPr lang="en-US" dirty="0" smtClean="0"/>
              <a:t>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is the only FCE company to offer an entire databank of over 100,000 cases </a:t>
            </a:r>
          </a:p>
          <a:p>
            <a:r>
              <a:rPr lang="en-US" dirty="0"/>
              <a:t>P</a:t>
            </a:r>
            <a:r>
              <a:rPr lang="en-US" dirty="0" smtClean="0"/>
              <a:t>rovides easy to read comparisons </a:t>
            </a:r>
            <a:r>
              <a:rPr lang="en-US" sz="2400" dirty="0" smtClean="0"/>
              <a:t>(age, injury, gender)</a:t>
            </a:r>
          </a:p>
          <a:p>
            <a:r>
              <a:rPr lang="en-US" dirty="0" smtClean="0"/>
              <a:t>All assessments are done on same equipment</a:t>
            </a:r>
          </a:p>
          <a:p>
            <a:r>
              <a:rPr lang="en-US" dirty="0"/>
              <a:t>U</a:t>
            </a:r>
            <a:r>
              <a:rPr lang="en-US" dirty="0" smtClean="0"/>
              <a:t>sing same protocols </a:t>
            </a:r>
            <a:r>
              <a:rPr lang="en-US" dirty="0"/>
              <a:t>&amp;</a:t>
            </a:r>
            <a:r>
              <a:rPr lang="en-US" dirty="0" smtClean="0"/>
              <a:t>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Validity determined?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KEY uses heuristics to determine Validity of participation </a:t>
            </a:r>
          </a:p>
          <a:p>
            <a:pPr lvl="1"/>
            <a:r>
              <a:rPr lang="en-US" sz="2100" dirty="0" smtClean="0"/>
              <a:t>HR </a:t>
            </a:r>
            <a:r>
              <a:rPr lang="en-US" sz="2100" dirty="0"/>
              <a:t>response (distribution NOT just increase</a:t>
            </a:r>
            <a:r>
              <a:rPr lang="en-US" sz="2100" dirty="0" smtClean="0"/>
              <a:t>)</a:t>
            </a:r>
          </a:p>
          <a:p>
            <a:pPr lvl="2"/>
            <a:r>
              <a:rPr lang="en-US" sz="2400" dirty="0" smtClean="0"/>
              <a:t>Response to activity &amp; pain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6.c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400" dirty="0" smtClean="0"/>
              <a:t>Distribution </a:t>
            </a:r>
            <a:r>
              <a:rPr lang="en-US" sz="2400" dirty="0"/>
              <a:t>of weights </a:t>
            </a:r>
            <a:r>
              <a:rPr lang="en-US" sz="2400" dirty="0" smtClean="0"/>
              <a:t>achieved</a:t>
            </a:r>
          </a:p>
          <a:p>
            <a:pPr lvl="2"/>
            <a:r>
              <a:rPr lang="en-US" sz="2400" dirty="0" smtClean="0"/>
              <a:t>Normative data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3.a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&amp; Diagnosis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2.b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400" dirty="0" smtClean="0"/>
              <a:t>Grip Dynamometer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6.d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Resistance Dynamometer</a:t>
            </a:r>
          </a:p>
          <a:p>
            <a:pPr lvl="1"/>
            <a:r>
              <a:rPr lang="en-US" sz="2400" dirty="0"/>
              <a:t>Pain </a:t>
            </a:r>
            <a:r>
              <a:rPr lang="en-US" sz="2400" dirty="0" smtClean="0"/>
              <a:t>Reports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4.c</a:t>
            </a:r>
            <a:r>
              <a:rPr lang="en-US" sz="2400" dirty="0" smtClean="0">
                <a:solidFill>
                  <a:srgbClr val="FF0000"/>
                </a:solidFill>
              </a:rPr>
              <a:t>)  </a:t>
            </a:r>
            <a:r>
              <a:rPr lang="en-US" sz="2400" dirty="0" smtClean="0"/>
              <a:t>&amp; Pain Behaviors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u="sng" dirty="0" smtClean="0">
                <a:solidFill>
                  <a:srgbClr val="FF0000"/>
                </a:solidFill>
              </a:rPr>
              <a:t>4.b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BF0000"/>
      </a:accent1>
      <a:accent2>
        <a:srgbClr val="0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edian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BF0000"/>
      </a:accent1>
      <a:accent2>
        <a:srgbClr val="0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edian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BF0000"/>
      </a:accent1>
      <a:accent2>
        <a:srgbClr val="0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BF0000"/>
    </a:accent1>
    <a:accent2>
      <a:srgbClr val="0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000000"/>
    </a:dk2>
    <a:lt2>
      <a:srgbClr val="EEECE1"/>
    </a:lt2>
    <a:accent1>
      <a:srgbClr val="BF0000"/>
    </a:accent1>
    <a:accent2>
      <a:srgbClr val="0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2888</TotalTime>
  <Words>1034</Words>
  <Application>Microsoft Office PowerPoint</Application>
  <PresentationFormat>On-screen Show (4:3)</PresentationFormat>
  <Paragraphs>184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Median</vt:lpstr>
      <vt:lpstr>3_Median</vt:lpstr>
      <vt:lpstr>4_Median</vt:lpstr>
      <vt:lpstr> </vt:lpstr>
      <vt:lpstr>What is an FCE?</vt:lpstr>
      <vt:lpstr>Why is an FCE important?</vt:lpstr>
      <vt:lpstr>FAQ</vt:lpstr>
      <vt:lpstr>Why the KEY Functional Assessment? </vt:lpstr>
      <vt:lpstr>Standardized &amp; Objective Protocols</vt:lpstr>
      <vt:lpstr>FAQ</vt:lpstr>
      <vt:lpstr>DataBack DataBank™</vt:lpstr>
      <vt:lpstr>How is Validity determined?</vt:lpstr>
      <vt:lpstr>Types of Validity</vt:lpstr>
      <vt:lpstr>FAQ</vt:lpstr>
      <vt:lpstr>FAQ</vt:lpstr>
      <vt:lpstr>FAQ</vt:lpstr>
      <vt:lpstr>Dictionary of Occupational Titles (1.b,1.c)</vt:lpstr>
      <vt:lpstr>FAQ</vt:lpstr>
      <vt:lpstr>FAQ</vt:lpstr>
      <vt:lpstr>FAQ</vt:lpstr>
      <vt:lpstr>FAQ</vt:lpstr>
      <vt:lpstr>FAQ</vt:lpstr>
      <vt:lpstr>FAQ</vt:lpstr>
      <vt:lpstr>Other FAQs</vt:lpstr>
      <vt:lpstr>PowerPoint Presentation</vt:lpstr>
    </vt:vector>
  </TitlesOfParts>
  <Company>ATI Physical Therapy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Logo</dc:title>
  <dc:creator>kimberly.waterman</dc:creator>
  <cp:lastModifiedBy>David Ensign</cp:lastModifiedBy>
  <cp:revision>206</cp:revision>
  <cp:lastPrinted>2014-09-18T17:07:29Z</cp:lastPrinted>
  <dcterms:created xsi:type="dcterms:W3CDTF">2011-08-23T19:12:31Z</dcterms:created>
  <dcterms:modified xsi:type="dcterms:W3CDTF">2014-09-22T12:37:36Z</dcterms:modified>
</cp:coreProperties>
</file>