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2EA09-FAC1-4C5D-827E-F30AE57DEE3D}" type="datetimeFigureOut">
              <a:rPr lang="en-US" smtClean="0"/>
              <a:pPr/>
              <a:t>7/5/2013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070D3-FBB1-477F-B684-92277397A6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285FF-B414-4E83-93E9-FFEDF9267219}"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285FF-B414-4E83-93E9-FFEDF9267219}"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285FF-B414-4E83-93E9-FFEDF9267219}"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285FF-B414-4E83-93E9-FFEDF9267219}"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285FF-B414-4E83-93E9-FFEDF9267219}" type="datetimeFigureOut">
              <a:rPr lang="en-US" smtClean="0"/>
              <a:pPr/>
              <a:t>7/5/2013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285FF-B414-4E83-93E9-FFEDF9267219}"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285FF-B414-4E83-93E9-FFEDF9267219}" type="datetimeFigureOut">
              <a:rPr lang="en-US" smtClean="0"/>
              <a:pPr/>
              <a:t>7/5/2013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285FF-B414-4E83-93E9-FFEDF9267219}" type="datetimeFigureOut">
              <a:rPr lang="en-US" smtClean="0"/>
              <a:pPr/>
              <a:t>7/5/2013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285FF-B414-4E83-93E9-FFEDF9267219}" type="datetimeFigureOut">
              <a:rPr lang="en-US" smtClean="0"/>
              <a:pPr/>
              <a:t>7/5/2013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285FF-B414-4E83-93E9-FFEDF9267219}"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285FF-B414-4E83-93E9-FFEDF9267219}" type="datetimeFigureOut">
              <a:rPr lang="en-US" smtClean="0"/>
              <a:pPr/>
              <a:t>7/5/2013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AF1A-9E72-495E-A3C2-346D4C0922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285FF-B414-4E83-93E9-FFEDF9267219}" type="datetimeFigureOut">
              <a:rPr lang="en-US" smtClean="0"/>
              <a:pPr/>
              <a:t>7/5/2013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CAF1A-9E72-495E-A3C2-346D4C0922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exis.com/research/buttonTFLink?_m=47a6a1e4b74580102e9176ee88ca05d1&amp;_xfercite=%3ccite%20cc=%22USA%22%3e%3c!%5bCDATA%5b2013%20IL%20App%20(1st)%20121136WC%5d%5d%3e%3c/cite%3e&amp;_butType=4&amp;_butStat=0&amp;_butNum=39&amp;_butInline=1&amp;_butinfo=820%20ILL.%20COMP.%20STAT.%20305/8&amp;_fmtstr=FULL&amp;docnum=1&amp;_startdoc=1&amp;wchp=dGLbVzt-zSkAz&amp;_md5=a5e90aca3ebf5e98e4b1a603caa6af22" TargetMode="External"/><Relationship Id="rId2" Type="http://schemas.openxmlformats.org/officeDocument/2006/relationships/hyperlink" Target="https://www.lexis.com/research/buttonTFLink?_m=47a6a1e4b74580102e9176ee88ca05d1&amp;_xfercite=%3ccite%20cc=%22USA%22%3e%3c!%5bCDATA%5b2013%20IL%20App%20(1st)%20121136WC%5d%5d%3e%3c/cite%3e&amp;_butType=4&amp;_butStat=0&amp;_butNum=26&amp;_butInline=1&amp;_butinfo=820%20ILL.%20COMP.%20STAT.%20305/8&amp;_fmtstr=FULL&amp;docnum=1&amp;_startdoc=1&amp;wchp=dGLbVzt-zSkAz&amp;_md5=e97072578f3f1353ccb48aa962adb37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xis.com/research/buttonTFLink?_m=47a6a1e4b74580102e9176ee88ca05d1&amp;_xfercite=%3ccite%20cc=%22USA%22%3e%3c!%5bCDATA%5b2013%20IL%20App%20(1st)%20121136WC%5d%5d%3e%3c/cite%3e&amp;_butType=3&amp;_butStat=2&amp;_butNum=62&amp;_butInline=1&amp;_butinfo=%3ccite%20cc=%22USA%22%3e%3c!%5bCDATA%5b218%20Ill.%202d%20519%5d%5d%3e%3c/cite%3e&amp;_fmtstr=FULL&amp;docnum=1&amp;_startdoc=1&amp;wchp=dGLbVzt-zSkAz&amp;_md5=96a81faa8a8676e0a538b670435f3e75" TargetMode="External"/><Relationship Id="rId2" Type="http://schemas.openxmlformats.org/officeDocument/2006/relationships/hyperlink" Target="https://www.lexis.com/research/buttonTFLink?_m=47a6a1e4b74580102e9176ee88ca05d1&amp;_xfercite=%3ccite%20cc=%22USA%22%3e%3c!%5bCDATA%5b2013%20IL%20App%20(1st)%20121136WC%5d%5d%3e%3c/cite%3e&amp;_butType=4&amp;_butStat=0&amp;_butNum=40&amp;_butInline=1&amp;_butinfo=820%20ILL.%20COMP.%20STAT.%20305/8&amp;_fmtstr=FULL&amp;docnum=1&amp;_startdoc=1&amp;wchp=dGLbVzt-zSkAz&amp;_md5=5cbc95270a98598923189a03e9cfcd90" TargetMode="External"/><Relationship Id="rId1" Type="http://schemas.openxmlformats.org/officeDocument/2006/relationships/slideLayout" Target="../slideLayouts/slideLayout2.xml"/><Relationship Id="rId4" Type="http://schemas.openxmlformats.org/officeDocument/2006/relationships/hyperlink" Target="https://www.lexis.com/research/buttonTFLink?_m=47a6a1e4b74580102e9176ee88ca05d1&amp;_xfercite=%3ccite%20cc=%22USA%22%3e%3c!%5bCDATA%5b2013%20IL%20App%20(1st)%20121136WC%5d%5d%3e%3c/cite%3e&amp;_butType=4&amp;_butStat=0&amp;_butNum=63&amp;_butInline=1&amp;_butinfo=820%20ILL.%20COMP.%20STAT.%20305/8&amp;_fmtstr=FULL&amp;docnum=1&amp;_startdoc=1&amp;wchp=dGLbVzt-zSkAz&amp;_md5=dfda20f448a7e3422c5074be798e336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WCLA MCLE 7-9-13</a:t>
            </a:r>
            <a:endParaRPr lang="en-US" dirty="0"/>
          </a:p>
        </p:txBody>
      </p:sp>
      <p:sp>
        <p:nvSpPr>
          <p:cNvPr id="5" name="Content Placeholder 4"/>
          <p:cNvSpPr>
            <a:spLocks noGrp="1"/>
          </p:cNvSpPr>
          <p:nvPr>
            <p:ph idx="1"/>
          </p:nvPr>
        </p:nvSpPr>
        <p:spPr/>
        <p:txBody>
          <a:bodyPr/>
          <a:lstStyle/>
          <a:p>
            <a:r>
              <a:rPr lang="en-US" dirty="0" smtClean="0"/>
              <a:t>Traveling Employee &amp; Wage Differential: Two Recent Appellate Court Decisions</a:t>
            </a:r>
          </a:p>
          <a:p>
            <a:r>
              <a:rPr lang="en-US" dirty="0" smtClean="0"/>
              <a:t>Bonus Round: Legislative Update &amp; Recent AMA Cases</a:t>
            </a:r>
          </a:p>
          <a:p>
            <a:r>
              <a:rPr lang="en-US" dirty="0" smtClean="0"/>
              <a:t>Tuesday July 9, 2013</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Richard Young v. United Airlines</a:t>
            </a:r>
            <a:br>
              <a:rPr lang="en-US" sz="2800" dirty="0" smtClean="0"/>
            </a:br>
            <a:r>
              <a:rPr lang="en-US" sz="2800" dirty="0" smtClean="0"/>
              <a:t>06WC19505</a:t>
            </a:r>
            <a:br>
              <a:rPr lang="en-US" sz="2800" dirty="0" smtClean="0"/>
            </a:br>
            <a:r>
              <a:rPr lang="en-US" sz="2800" dirty="0" smtClean="0"/>
              <a:t>Facts</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DA 4-21-2006</a:t>
            </a:r>
          </a:p>
          <a:p>
            <a:r>
              <a:rPr lang="en-US" dirty="0" smtClean="0"/>
              <a:t>47 year old ramp service worker</a:t>
            </a:r>
          </a:p>
          <a:p>
            <a:r>
              <a:rPr lang="en-US" dirty="0" smtClean="0"/>
              <a:t>Prior consolidated first injury; RTW after about 1 year</a:t>
            </a:r>
          </a:p>
          <a:p>
            <a:r>
              <a:rPr lang="en-US" dirty="0" smtClean="0"/>
              <a:t>This injury: lifting heavy bags, cervical HNP/thoracic outlet syndrome (Dr. Nicola)</a:t>
            </a:r>
          </a:p>
          <a:p>
            <a:r>
              <a:rPr lang="en-US" dirty="0" smtClean="0"/>
              <a:t>FCE (Flexion): light/medium (invalid?); FCE (Integrity)medium/heavy (valid); Unable to RTW</a:t>
            </a:r>
          </a:p>
          <a:p>
            <a:r>
              <a:rPr lang="en-US" dirty="0" smtClean="0"/>
              <a:t>Respondent hires VE</a:t>
            </a:r>
          </a:p>
          <a:p>
            <a:r>
              <a:rPr lang="en-US" dirty="0" smtClean="0"/>
              <a:t>Petitioner returns to work for Respondent as load planner (start at bottom of wage scale per CBA)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Autofit/>
          </a:bodyPr>
          <a:lstStyle/>
          <a:p>
            <a:r>
              <a:rPr lang="en-US" sz="2800" dirty="0" smtClean="0"/>
              <a:t>Richard Young v. United Airlines</a:t>
            </a:r>
            <a:br>
              <a:rPr lang="en-US" sz="2800" dirty="0" smtClean="0"/>
            </a:br>
            <a:r>
              <a:rPr lang="en-US" sz="2800" dirty="0" smtClean="0"/>
              <a:t>06WC19505</a:t>
            </a:r>
            <a:br>
              <a:rPr lang="en-US" sz="2800" dirty="0" smtClean="0"/>
            </a:br>
            <a:r>
              <a:rPr lang="en-US" sz="2800" dirty="0" smtClean="0"/>
              <a:t>Arbitration Decision</a:t>
            </a:r>
            <a:endParaRPr lang="en-US" sz="2800" dirty="0"/>
          </a:p>
        </p:txBody>
      </p:sp>
      <p:sp>
        <p:nvSpPr>
          <p:cNvPr id="3" name="Content Placeholder 2"/>
          <p:cNvSpPr>
            <a:spLocks noGrp="1"/>
          </p:cNvSpPr>
          <p:nvPr>
            <p:ph idx="1"/>
          </p:nvPr>
        </p:nvSpPr>
        <p:spPr/>
        <p:txBody>
          <a:bodyPr>
            <a:normAutofit fontScale="25000" lnSpcReduction="20000"/>
          </a:bodyPr>
          <a:lstStyle/>
          <a:p>
            <a:r>
              <a:rPr lang="en-US" sz="7200" dirty="0" smtClean="0"/>
              <a:t>Arbitrator </a:t>
            </a:r>
            <a:r>
              <a:rPr lang="en-US" sz="7200" dirty="0" err="1" smtClean="0"/>
              <a:t>Jutila</a:t>
            </a:r>
            <a:r>
              <a:rPr lang="en-US" sz="7200" dirty="0" smtClean="0"/>
              <a:t>, 4-19-10</a:t>
            </a:r>
          </a:p>
          <a:p>
            <a:r>
              <a:rPr lang="en-US" sz="7200" b="1" i="1" dirty="0" smtClean="0"/>
              <a:t>Permanent Partial Disability: Wage differential</a:t>
            </a:r>
            <a:r>
              <a:rPr lang="en-US" sz="7200" dirty="0" smtClean="0"/>
              <a:t/>
            </a:r>
            <a:br>
              <a:rPr lang="en-US" sz="7200" dirty="0" smtClean="0"/>
            </a:br>
            <a:r>
              <a:rPr lang="en-US" sz="7200" dirty="0" smtClean="0"/>
              <a:t>Respondent shall pay Petitioner permanent partial disability benefits as set forth in detail on </a:t>
            </a:r>
            <a:r>
              <a:rPr lang="en-US" sz="7200" b="1" dirty="0" smtClean="0"/>
              <a:t>pages 15 and 16</a:t>
            </a:r>
            <a:r>
              <a:rPr lang="en-US" sz="7200" dirty="0" smtClean="0"/>
              <a:t> of this decision because the injuries sustained caused a loss of earnings, as provided in Section 8(d)1 of the Act. Respondent shall be given a credit of </a:t>
            </a:r>
            <a:r>
              <a:rPr lang="en-US" sz="7200" b="1" dirty="0" smtClean="0"/>
              <a:t>$ 32,656.76</a:t>
            </a:r>
            <a:r>
              <a:rPr lang="en-US" sz="7200" dirty="0" smtClean="0"/>
              <a:t> for wage differential benefits that have been paid</a:t>
            </a:r>
          </a:p>
          <a:p>
            <a:r>
              <a:rPr lang="en-US" sz="7200" dirty="0" smtClean="0"/>
              <a:t> Therefore, the arbitrator concludes that the opinions of respondent's expert have not taken into account the realities of the present day economic conditions and the impact of those conditions on petitioner's work-life expectancy. Indeed, the picture of petitioner's peer group upon which Dr. Eubanks bases his opinion does not exist anymore. The arbitrator concludes that it would be pure speculation to adopt the opinion of respondent's expert economist and conclude that petitioner will likely retire and leave the work force between the ages of 62.70 and 66.67.</a:t>
            </a:r>
          </a:p>
          <a:p>
            <a:r>
              <a:rPr lang="en-US" sz="7200" dirty="0" smtClean="0"/>
              <a:t>Respondent raises a second argument that the impairment of petitioner's earning capacity will eventually abate. In support of this argument it introduced the testimony of Ms. Cooney, a labor relations analyst in the employ of respondent. Ms. Cooney administers the contracts that are in place between the respondent airline and the various unions representing respondent's employees.</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Richard Young v. United Airlines</a:t>
            </a:r>
            <a:br>
              <a:rPr lang="en-US" sz="2800" dirty="0" smtClean="0"/>
            </a:br>
            <a:r>
              <a:rPr lang="en-US" sz="2800" dirty="0" smtClean="0"/>
              <a:t>06WC19505</a:t>
            </a:r>
            <a:br>
              <a:rPr lang="en-US" sz="2800" dirty="0" smtClean="0"/>
            </a:br>
            <a:r>
              <a:rPr lang="en-US" sz="2800" dirty="0" smtClean="0"/>
              <a:t>Arbitration Decision</a:t>
            </a:r>
            <a:endParaRPr lang="en-US" sz="2800" dirty="0"/>
          </a:p>
        </p:txBody>
      </p:sp>
      <p:sp>
        <p:nvSpPr>
          <p:cNvPr id="3" name="Content Placeholder 2"/>
          <p:cNvSpPr>
            <a:spLocks noGrp="1"/>
          </p:cNvSpPr>
          <p:nvPr>
            <p:ph idx="1"/>
          </p:nvPr>
        </p:nvSpPr>
        <p:spPr/>
        <p:txBody>
          <a:bodyPr>
            <a:normAutofit fontScale="25000" lnSpcReduction="20000"/>
          </a:bodyPr>
          <a:lstStyle/>
          <a:p>
            <a:r>
              <a:rPr lang="en-US" sz="7200" dirty="0" smtClean="0"/>
              <a:t>Based upon Ms. Cooney's analysis respondent's attorney has proposed that the arbitrator enter an Order awarding petitioner a weekly wage loss differential beginning on April 28, 2008* in the amount of $ 281.60 with decreasing annual adjustments as petitioner's SOR wages increase so that from April 13, 2017 through April 12, 2018 the weekly amount will be $ 82.93; and then abate the award after April 12, 2018 in as much as the existing contracts demonstrate that petitioner will then be earning more as an SOR worker than he could then be earning if he had remained a ramp service worker. Respondent's calculations are based upon the 2005-2009 collective bargaining agreements and therefore assume that the parties will continue to operate under the present agreement until April 13, 2018.…The arbitrator notes that the Order proposed by petitioner's attorney would require that the arbitrator ignore the persuasive evidence in this record that before petitioner reaches age 60 he will be earning as much as a SOR worker than he could be earning as a ramp service worker at that time.</a:t>
            </a:r>
          </a:p>
          <a:p>
            <a:r>
              <a:rPr lang="en-US" sz="7200" dirty="0" smtClean="0"/>
              <a:t>Therefore, the average amount which petitioner would be able to earn in the full performance of his duties in the occupation in which he was engaged at the time of the accident and the average amount which he is earning and will be able to earn in his present occupation, which the arbitrator finds is a suitable occupation, can be fairly determined at present and in the future without resorting to speculation, guess, or conjecture by simply referencing the provisions of the present and any future collective bargaining agreements between UAL and the IAMAW by which the petitioner and respondent herein are bound.</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Richard Young v. United Airlines</a:t>
            </a:r>
            <a:br>
              <a:rPr lang="en-US" sz="2800" dirty="0" smtClean="0"/>
            </a:br>
            <a:r>
              <a:rPr lang="en-US" sz="2800" dirty="0" smtClean="0"/>
              <a:t>06WC19505</a:t>
            </a:r>
            <a:br>
              <a:rPr lang="en-US" sz="2800" dirty="0" smtClean="0"/>
            </a:br>
            <a:r>
              <a:rPr lang="en-US" sz="2800" dirty="0" smtClean="0"/>
              <a:t>Arbitration Decision</a:t>
            </a:r>
            <a:endParaRPr lang="en-US" sz="2800" dirty="0"/>
          </a:p>
        </p:txBody>
      </p:sp>
      <p:sp>
        <p:nvSpPr>
          <p:cNvPr id="3" name="Content Placeholder 2"/>
          <p:cNvSpPr>
            <a:spLocks noGrp="1"/>
          </p:cNvSpPr>
          <p:nvPr>
            <p:ph idx="1"/>
          </p:nvPr>
        </p:nvSpPr>
        <p:spPr/>
        <p:txBody>
          <a:bodyPr>
            <a:normAutofit fontScale="32500" lnSpcReduction="20000"/>
          </a:bodyPr>
          <a:lstStyle/>
          <a:p>
            <a:r>
              <a:rPr lang="en-US" dirty="0" smtClean="0"/>
              <a:t>Therefore, the respondent shall pay petitioner 8(d)(1) benefits as follows:</a:t>
            </a:r>
            <a:br>
              <a:rPr lang="en-US" dirty="0" smtClean="0"/>
            </a:br>
            <a:r>
              <a:rPr lang="en-US" dirty="0" smtClean="0"/>
              <a:t/>
            </a:r>
            <a:br>
              <a:rPr lang="en-US" dirty="0" smtClean="0"/>
            </a:br>
            <a:r>
              <a:rPr lang="en-US" dirty="0" smtClean="0"/>
              <a:t>From April 28, 2008 through April 26, 2009: </a:t>
            </a:r>
            <a:r>
              <a:rPr lang="en-US" b="1" dirty="0" smtClean="0"/>
              <a:t>$ 281.60</a:t>
            </a:r>
            <a:r>
              <a:rPr lang="en-US" dirty="0" smtClean="0"/>
              <a:t> per week, equating to 2/3 of the difference between $ 819.20 (40 x $ 20.48 in Ramp) and $ 396.80 (40 x $ 9.92 in SOR).</a:t>
            </a:r>
            <a:br>
              <a:rPr lang="en-US" dirty="0" smtClean="0"/>
            </a:br>
            <a:r>
              <a:rPr lang="en-US" dirty="0" smtClean="0"/>
              <a:t/>
            </a:r>
            <a:br>
              <a:rPr lang="en-US" dirty="0" smtClean="0"/>
            </a:br>
            <a:r>
              <a:rPr lang="en-US" dirty="0" smtClean="0"/>
              <a:t>From April 27, 2009 through April 12, 2010: </a:t>
            </a:r>
            <a:r>
              <a:rPr lang="en-US" b="1" dirty="0" smtClean="0"/>
              <a:t>$ 277.06</a:t>
            </a:r>
            <a:r>
              <a:rPr lang="en-US" dirty="0" smtClean="0"/>
              <a:t> per week, equating to 2/3 of the difference between $ 840.00 (40 x $ 21.00 in Ramp) and $ 424.40 (40 x $ 10.61 in SOR).</a:t>
            </a:r>
            <a:br>
              <a:rPr lang="en-US" dirty="0" smtClean="0"/>
            </a:br>
            <a:r>
              <a:rPr lang="en-US" dirty="0" smtClean="0"/>
              <a:t/>
            </a:r>
            <a:br>
              <a:rPr lang="en-US" dirty="0" smtClean="0"/>
            </a:br>
            <a:r>
              <a:rPr lang="en-US" dirty="0" smtClean="0"/>
              <a:t>From April 13, 2010 through April 12, 2011: </a:t>
            </a:r>
            <a:r>
              <a:rPr lang="en-US" b="1" dirty="0" smtClean="0"/>
              <a:t>$ 264.80</a:t>
            </a:r>
            <a:r>
              <a:rPr lang="en-US" dirty="0" smtClean="0"/>
              <a:t> per week, equating to 2/3 of the difference between $ 840.40 (40 x $ 21.01 in Ramp) and $ 443.20 (40 x $ 11.08 in SOR).</a:t>
            </a:r>
            <a:br>
              <a:rPr lang="en-US" dirty="0" smtClean="0"/>
            </a:br>
            <a:r>
              <a:rPr lang="en-US" dirty="0" smtClean="0"/>
              <a:t/>
            </a:r>
            <a:br>
              <a:rPr lang="en-US" dirty="0" smtClean="0"/>
            </a:br>
            <a:r>
              <a:rPr lang="en-US" dirty="0" smtClean="0"/>
              <a:t>From April 13, 2011 through April 12, 2012: </a:t>
            </a:r>
            <a:r>
              <a:rPr lang="en-US" b="1" dirty="0" smtClean="0"/>
              <a:t>$ 246.13</a:t>
            </a:r>
            <a:r>
              <a:rPr lang="en-US" dirty="0" smtClean="0"/>
              <a:t> per week, equating to 2/3 of the difference between $ 840.80 (40 x $ 21.02 in Ramp) and $ 471.60 (40 x $ 11.79 in SOR).</a:t>
            </a:r>
            <a:br>
              <a:rPr lang="en-US" dirty="0" smtClean="0"/>
            </a:br>
            <a:r>
              <a:rPr lang="en-US" dirty="0" smtClean="0"/>
              <a:t/>
            </a:r>
            <a:br>
              <a:rPr lang="en-US" dirty="0" smtClean="0"/>
            </a:br>
            <a:r>
              <a:rPr lang="en-US" dirty="0" smtClean="0"/>
              <a:t>From April 13, 2012 through April 12, 2013: </a:t>
            </a:r>
            <a:r>
              <a:rPr lang="en-US" b="1" dirty="0" smtClean="0"/>
              <a:t>$ 234.67</a:t>
            </a:r>
            <a:r>
              <a:rPr lang="en-US" dirty="0" smtClean="0"/>
              <a:t> per week, equating to [*34] 2/3 of the difference between $ 841.20 (40 x $ 21.03 in Ramp) and $ 489.20 (40 x $ 12.23 in SOR).</a:t>
            </a:r>
            <a:br>
              <a:rPr lang="en-US" dirty="0" smtClean="0"/>
            </a:br>
            <a:r>
              <a:rPr lang="en-US" dirty="0" smtClean="0"/>
              <a:t/>
            </a:r>
            <a:br>
              <a:rPr lang="en-US" dirty="0" smtClean="0"/>
            </a:br>
            <a:r>
              <a:rPr lang="en-US" dirty="0" smtClean="0"/>
              <a:t>From April 13, 2013 through April 12, 2014: </a:t>
            </a:r>
            <a:r>
              <a:rPr lang="en-US" b="1" dirty="0" smtClean="0"/>
              <a:t>$ 206.40</a:t>
            </a:r>
            <a:r>
              <a:rPr lang="en-US" dirty="0" smtClean="0"/>
              <a:t> per week, equating to 2/3 of the difference between $ 840.60 (40 x $ 21.04 in Ramp) and $ 532.00 (40 x $ 13.30 in SOR).</a:t>
            </a:r>
            <a:br>
              <a:rPr lang="en-US" dirty="0" smtClean="0"/>
            </a:br>
            <a:r>
              <a:rPr lang="en-US" dirty="0" smtClean="0"/>
              <a:t/>
            </a:r>
            <a:br>
              <a:rPr lang="en-US" dirty="0" smtClean="0"/>
            </a:br>
            <a:r>
              <a:rPr lang="en-US" dirty="0" smtClean="0"/>
              <a:t>From April 13, 2014 through April 12, 2015: </a:t>
            </a:r>
            <a:r>
              <a:rPr lang="en-US" b="1" dirty="0" smtClean="0"/>
              <a:t>$ 188.80</a:t>
            </a:r>
            <a:r>
              <a:rPr lang="en-US" dirty="0" smtClean="0"/>
              <a:t> per week, equating to 2/3 of the difference between $ 842.00 (40 x $ 21.05 in Ramp) and $ 558.80 (40 x $ 13.97 in SOR).</a:t>
            </a:r>
            <a:br>
              <a:rPr lang="en-US" dirty="0" smtClean="0"/>
            </a:br>
            <a:r>
              <a:rPr lang="en-US" dirty="0" smtClean="0"/>
              <a:t/>
            </a:r>
            <a:br>
              <a:rPr lang="en-US" dirty="0" smtClean="0"/>
            </a:br>
            <a:r>
              <a:rPr lang="en-US" dirty="0" smtClean="0"/>
              <a:t>From April 13, 2015 through April 12, 2016: </a:t>
            </a:r>
            <a:r>
              <a:rPr lang="en-US" b="1" dirty="0" smtClean="0"/>
              <a:t>$ 158.93</a:t>
            </a:r>
            <a:r>
              <a:rPr lang="en-US" dirty="0" smtClean="0"/>
              <a:t> per week, equating to 2/3 of the difference between $ 842.40 (40 x $ 21.06 in Ramp) and $ 604.00 (40 x $ 15.11 in SOR).</a:t>
            </a:r>
            <a:br>
              <a:rPr lang="en-US" dirty="0" smtClean="0"/>
            </a:br>
            <a:r>
              <a:rPr lang="en-US" dirty="0" smtClean="0"/>
              <a:t/>
            </a:r>
            <a:br>
              <a:rPr lang="en-US" dirty="0" smtClean="0"/>
            </a:br>
            <a:r>
              <a:rPr lang="en-US" dirty="0" smtClean="0"/>
              <a:t>From April 13, 2016 through April 12, 2017: </a:t>
            </a:r>
            <a:r>
              <a:rPr lang="en-US" b="1" dirty="0" smtClean="0"/>
              <a:t>$ 123.73</a:t>
            </a:r>
            <a:r>
              <a:rPr lang="en-US" dirty="0" smtClean="0"/>
              <a:t> per week, equating to 2/3 of the difference between $ 842.80 (40 x $ 21.07 in Ramp) and $ 657.20 (40 x $ 16.43 in SOR).</a:t>
            </a:r>
            <a:br>
              <a:rPr lang="en-US" dirty="0" smtClean="0"/>
            </a:br>
            <a:r>
              <a:rPr lang="en-US" dirty="0" smtClean="0"/>
              <a:t/>
            </a:r>
            <a:br>
              <a:rPr lang="en-US" dirty="0" smtClean="0"/>
            </a:br>
            <a:r>
              <a:rPr lang="en-US" dirty="0" smtClean="0"/>
              <a:t>From April 13, 2017 through April 12, 2018: </a:t>
            </a:r>
            <a:r>
              <a:rPr lang="en-US" b="1" dirty="0" smtClean="0"/>
              <a:t>$ 82.93</a:t>
            </a:r>
            <a:r>
              <a:rPr lang="en-US" dirty="0" smtClean="0"/>
              <a:t> per week, equating to 2/3 of the difference between $ 843.20 (40 x $ 21.08 in Ramp) and $ 718.80 (40 x $ 17.97 in SOR).</a:t>
            </a:r>
            <a:br>
              <a:rPr lang="en-US" dirty="0" smtClean="0"/>
            </a:br>
            <a:r>
              <a:rPr lang="en-US" dirty="0" smtClean="0"/>
              <a:t/>
            </a:r>
            <a:br>
              <a:rPr lang="en-US" dirty="0" smtClean="0"/>
            </a:br>
            <a:r>
              <a:rPr lang="en-US" dirty="0" smtClean="0"/>
              <a:t>The wage differential benefit payments shall abate effective April 13, 2018, as respondent has proven by a preponderance of the evidence that petitioner will then be earning more as an SOR worker  than he would have had he remained as a ramp service worker. Wage loss differential payments will no longer accrue on and after April 13, 2018.</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Richard Young v. United Airlines</a:t>
            </a:r>
            <a:br>
              <a:rPr lang="en-US" sz="2800" dirty="0" smtClean="0"/>
            </a:br>
            <a:r>
              <a:rPr lang="en-US" sz="2800" dirty="0" smtClean="0"/>
              <a:t>11 IWCC 0667</a:t>
            </a:r>
            <a:r>
              <a:rPr lang="en-US" sz="2800" dirty="0" smtClean="0"/>
              <a:t/>
            </a:r>
            <a:br>
              <a:rPr lang="en-US" sz="2800" dirty="0" smtClean="0"/>
            </a:br>
            <a:r>
              <a:rPr lang="en-US" sz="2800" dirty="0" smtClean="0"/>
              <a:t>Commission Decision</a:t>
            </a:r>
            <a:endParaRPr lang="en-US" sz="2800" dirty="0"/>
          </a:p>
        </p:txBody>
      </p:sp>
      <p:sp>
        <p:nvSpPr>
          <p:cNvPr id="3" name="Content Placeholder 2"/>
          <p:cNvSpPr>
            <a:spLocks noGrp="1"/>
          </p:cNvSpPr>
          <p:nvPr>
            <p:ph idx="1"/>
          </p:nvPr>
        </p:nvSpPr>
        <p:spPr/>
        <p:txBody>
          <a:bodyPr>
            <a:normAutofit fontScale="25000" lnSpcReduction="20000"/>
          </a:bodyPr>
          <a:lstStyle/>
          <a:p>
            <a:r>
              <a:rPr lang="en-US" sz="7200" dirty="0" smtClean="0"/>
              <a:t>Unanimous Decision, 7-7-11</a:t>
            </a:r>
          </a:p>
          <a:p>
            <a:r>
              <a:rPr lang="en-US" sz="7200" dirty="0" smtClean="0"/>
              <a:t>The main issue before the Commission is calculation of § 8(d)1 wage differential. The difference in pay between the ramp service position and the SOR position is that Petitioner was topped out of the step increases in the ramp service position and was no longer getting step raises. The reason the wage differential shrinks is that in the SOR position Petitioner is getting step raises, having come into that position at the bottom of the steps. The Commission finds that the Arbitrator erred in adopting Respondent's position that the wage differential can be calculated past the date of the arbitration hearing. The Commission finds that the wage differential can only be determined based on what it is at the time of the hearing</a:t>
            </a:r>
          </a:p>
          <a:p>
            <a:r>
              <a:rPr lang="en-US" sz="7200" dirty="0" smtClean="0"/>
              <a:t>Therefore, the Commission modifies the § 8(d)1 wage differential award to: -from April 28, 2008 through April 26, 2009: $ 281.60 per week, 2/3rds difference between $ 819.20 (40 hours x $ 20.48 per hour in Ramp Services) and $ 396.80 (40 hours x $ 9.92 in SOR). -from April 27, 2009 through the date of arbitration hearing March 5, 2010: $ 277.06 per week, 2/3rds difference between $ 840.00 (40 hours x $ 21.00 per hour in Ramp Services) and $ 424.40 (40 hours x $ 10.61 in SOR).</a:t>
            </a:r>
            <a:br>
              <a:rPr lang="en-US" sz="7200" dirty="0" smtClean="0"/>
            </a:br>
            <a:r>
              <a:rPr lang="en-US" sz="7200" dirty="0" smtClean="0"/>
              <a:t>-from March 6, 2010 for duration of disability: $ 277.06 per week</a:t>
            </a:r>
            <a:r>
              <a:rPr lang="en-US" sz="7200" dirty="0" smtClean="0"/>
              <a:t>.</a:t>
            </a:r>
          </a:p>
          <a:p>
            <a:r>
              <a:rPr lang="en-US" sz="7200" dirty="0" smtClean="0"/>
              <a:t>Circuit Court of Cook County reverses, vacates IWCC Decision, Reinstates Arbitration Decision </a:t>
            </a: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United Airlines v. IWCC</a:t>
            </a:r>
            <a:br>
              <a:rPr lang="en-US" sz="2800" dirty="0" smtClean="0"/>
            </a:br>
            <a:r>
              <a:rPr lang="en-US" sz="2800" dirty="0" smtClean="0"/>
              <a:t>12 Il App (1</a:t>
            </a:r>
            <a:r>
              <a:rPr lang="en-US" sz="2800" baseline="30000" dirty="0" smtClean="0"/>
              <a:t>st</a:t>
            </a:r>
            <a:r>
              <a:rPr lang="en-US" sz="2800" dirty="0" smtClean="0"/>
              <a:t>) 121136WC</a:t>
            </a:r>
            <a:br>
              <a:rPr lang="en-US" sz="2800" dirty="0" smtClean="0"/>
            </a:br>
            <a:r>
              <a:rPr lang="en-US" sz="2800" dirty="0" smtClean="0"/>
              <a:t>Appellate Court Opinion</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Unanimous decision, 6-3-13</a:t>
            </a:r>
          </a:p>
          <a:p>
            <a:r>
              <a:rPr lang="en-US" dirty="0" smtClean="0"/>
              <a:t>For the reasons which follow, we reverse the judgment of the circuit court and reinstate the decision of the Commission</a:t>
            </a:r>
          </a:p>
          <a:p>
            <a:r>
              <a:rPr lang="en-US" dirty="0" smtClean="0"/>
              <a:t>The parties do not dispute that the claimant is entitled to wage differential benefits; they dispute only the amount and duration of the award</a:t>
            </a:r>
          </a:p>
          <a:p>
            <a:r>
              <a:rPr lang="en-US" dirty="0" smtClean="0"/>
              <a:t>The Commission's conclusion, that </a:t>
            </a:r>
            <a:r>
              <a:rPr lang="en-US" dirty="0" smtClean="0">
                <a:hlinkClick r:id="rId2" action="ppaction://hlinkfile"/>
              </a:rPr>
              <a:t>section 8(d)(1)</a:t>
            </a:r>
            <a:r>
              <a:rPr lang="en-US" dirty="0" smtClean="0"/>
              <a:t> requires the wage differential award to be calculated as of the date of the hearing, is a matter of statutory construction, which is a question of law. Issues of law are considered </a:t>
            </a:r>
            <a:r>
              <a:rPr lang="en-US" i="1" dirty="0" smtClean="0"/>
              <a:t>de novo</a:t>
            </a:r>
            <a:r>
              <a:rPr lang="en-US" dirty="0" smtClean="0"/>
              <a:t> on review without deference to the Commission's determination… The statute, under its plain and ordinary language, does not contemplate multiple figures to be computed and awarded at future dates. Therefore, we agree with the Commission's interpretation of </a:t>
            </a:r>
            <a:r>
              <a:rPr lang="en-US" dirty="0" smtClean="0">
                <a:hlinkClick r:id="rId3" action="ppaction://hlinkfile"/>
              </a:rPr>
              <a:t>section 8(d)(1)</a:t>
            </a:r>
            <a:r>
              <a:rPr lang="en-US" dirty="0" smtClean="0"/>
              <a:t>, that it requires the wage differential to be determined as of the date of the arbitration hearing</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United Airlines v. IWCC</a:t>
            </a:r>
            <a:br>
              <a:rPr lang="en-US" sz="2800" dirty="0" smtClean="0"/>
            </a:br>
            <a:r>
              <a:rPr lang="en-US" sz="2800" dirty="0" smtClean="0"/>
              <a:t>12 Il App (1</a:t>
            </a:r>
            <a:r>
              <a:rPr lang="en-US" sz="2800" baseline="30000" dirty="0" smtClean="0"/>
              <a:t>st</a:t>
            </a:r>
            <a:r>
              <a:rPr lang="en-US" sz="2800" dirty="0" smtClean="0"/>
              <a:t>) 121136WC</a:t>
            </a:r>
            <a:br>
              <a:rPr lang="en-US" sz="2800" dirty="0" smtClean="0"/>
            </a:br>
            <a:r>
              <a:rPr lang="en-US" sz="2800" dirty="0" smtClean="0"/>
              <a:t>Appellate Court Opinion</a:t>
            </a:r>
            <a:endParaRPr lang="en-US" sz="2800" dirty="0"/>
          </a:p>
        </p:txBody>
      </p:sp>
      <p:sp>
        <p:nvSpPr>
          <p:cNvPr id="3" name="Content Placeholder 2"/>
          <p:cNvSpPr>
            <a:spLocks noGrp="1"/>
          </p:cNvSpPr>
          <p:nvPr>
            <p:ph idx="1"/>
          </p:nvPr>
        </p:nvSpPr>
        <p:spPr/>
        <p:txBody>
          <a:bodyPr>
            <a:normAutofit fontScale="85000" lnSpcReduction="10000"/>
          </a:bodyPr>
          <a:lstStyle/>
          <a:p>
            <a:r>
              <a:rPr lang="en-US" sz="2000" dirty="0" smtClean="0"/>
              <a:t>In so holding, we reject UAL's argument that the Commission's interpretation of </a:t>
            </a:r>
            <a:r>
              <a:rPr lang="en-US" sz="2000" dirty="0" smtClean="0">
                <a:hlinkClick r:id="rId2" action="ppaction://hlinkfile"/>
              </a:rPr>
              <a:t>section 8(d)(1)</a:t>
            </a:r>
            <a:r>
              <a:rPr lang="en-US" sz="2000" dirty="0" smtClean="0"/>
              <a:t> disregards the supreme court's decision in </a:t>
            </a:r>
            <a:r>
              <a:rPr lang="en-US" sz="2000" i="1" dirty="0" err="1" smtClean="0"/>
              <a:t>Cassens</a:t>
            </a:r>
            <a:r>
              <a:rPr lang="en-US" sz="2000" dirty="0" smtClean="0"/>
              <a:t>… In our view, under </a:t>
            </a:r>
            <a:r>
              <a:rPr lang="en-US" sz="2000" i="1" dirty="0" err="1" smtClean="0">
                <a:hlinkClick r:id="rId3" action="ppaction://hlinkfile"/>
              </a:rPr>
              <a:t>Cassens</a:t>
            </a:r>
            <a:r>
              <a:rPr lang="en-US" sz="2000" dirty="0" smtClean="0"/>
              <a:t> and </a:t>
            </a:r>
            <a:r>
              <a:rPr lang="en-US" sz="2000" dirty="0" smtClean="0">
                <a:hlinkClick r:id="rId4" action="ppaction://hlinkfile"/>
              </a:rPr>
              <a:t>section 8(d)(1)</a:t>
            </a:r>
            <a:r>
              <a:rPr lang="en-US" sz="2000" dirty="0" smtClean="0"/>
              <a:t>, the parties have the ability to present relevant evidence regarding the duration of the claimant's physical or mental disability and the claimant's earning capacity, including factors such as wage increases, overtime, and increased hours of work. However, the award must be calculated as of the date of the arbitration hearing. As </a:t>
            </a:r>
            <a:r>
              <a:rPr lang="en-US" sz="2000" i="1" dirty="0" err="1" smtClean="0"/>
              <a:t>Cassens</a:t>
            </a:r>
            <a:r>
              <a:rPr lang="en-US" sz="2000" dirty="0" smtClean="0"/>
              <a:t> noted, when considering the average wages of the past and present positions and factors beyond wages, awards may be imperfect.</a:t>
            </a:r>
          </a:p>
          <a:p>
            <a:r>
              <a:rPr lang="en-US" sz="2000" dirty="0" smtClean="0"/>
              <a:t>In this case, UAL presented evidence of the claimant's future earning capacity, including evidence of the 2005-2009 SOR wage schedule, which included step increases over a ten-year period. It was the duty of the Commission to factor this evidence, along with evidence pertaining to the duration of the claimant's disability, into its determination of the award as of the date of the hearing. The Commission determined that as of the date of the arbitration hearing, the claimant should receive $277.06 per week, finding that he had been earning $21 per hour as a ramp service worker and $10.61 per hour as an SOR…we cannot hold that the Commission's finding is against the manifest weight of the evidence.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HB3390; PA98-0040</a:t>
            </a:r>
            <a:endParaRPr lang="en-US" dirty="0"/>
          </a:p>
        </p:txBody>
      </p:sp>
      <p:sp>
        <p:nvSpPr>
          <p:cNvPr id="3" name="Content Placeholder 2"/>
          <p:cNvSpPr>
            <a:spLocks noGrp="1"/>
          </p:cNvSpPr>
          <p:nvPr>
            <p:ph idx="1"/>
          </p:nvPr>
        </p:nvSpPr>
        <p:spPr/>
        <p:txBody>
          <a:bodyPr>
            <a:normAutofit fontScale="92500"/>
          </a:bodyPr>
          <a:lstStyle/>
          <a:p>
            <a:r>
              <a:rPr lang="en-US" dirty="0" smtClean="0"/>
              <a:t>Effective immediately; signed into law 6-28-13</a:t>
            </a:r>
          </a:p>
          <a:p>
            <a:r>
              <a:rPr lang="en-US" dirty="0" smtClean="0"/>
              <a:t>Notice of Intent to File for Review in Circuit Court: “</a:t>
            </a:r>
            <a:r>
              <a:rPr lang="en-US" u="sng" dirty="0" smtClean="0"/>
              <a:t>The </a:t>
            </a:r>
            <a:r>
              <a:rPr lang="en-US" u="sng" dirty="0"/>
              <a:t>changes made to this subdivision (f)(1) by this amendatory Act of the 98th General Assembly apply to any Commission decision entered after the effective date of this amendatory Act of the 98th General Assembly</a:t>
            </a:r>
            <a:r>
              <a:rPr lang="en-US" u="sng" dirty="0" smtClean="0"/>
              <a:t>.</a:t>
            </a:r>
            <a:r>
              <a:rPr lang="en-US" dirty="0" smtClean="0"/>
              <a:t>”</a:t>
            </a:r>
          </a:p>
          <a:p>
            <a:r>
              <a:rPr lang="en-US" dirty="0" smtClean="0"/>
              <a:t>IWCC Form IC25</a:t>
            </a:r>
          </a:p>
          <a:p>
            <a:r>
              <a:rPr lang="en-US" dirty="0" smtClean="0"/>
              <a:t>Affidavit?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AMA Cases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Frederick Williams v. Flexible Staffing, Inc.</a:t>
            </a:r>
            <a:r>
              <a:rPr lang="en-US" dirty="0" smtClean="0"/>
              <a:t> 11WC046390; operated ruptured distal biceps tendon; AMA=6% UEI; Award=30% Arm; Respondent review; 13 IWCC 0557 (5-29-13) = 25% arm; </a:t>
            </a:r>
            <a:r>
              <a:rPr lang="en-US" b="1" i="1" dirty="0" smtClean="0"/>
              <a:t>Respondent filed Circuit Court Review (6-21-13)</a:t>
            </a:r>
          </a:p>
          <a:p>
            <a:r>
              <a:rPr lang="en-US" u="sng" dirty="0" smtClean="0"/>
              <a:t>Anthony </a:t>
            </a:r>
            <a:r>
              <a:rPr lang="en-US" u="sng" dirty="0" err="1" smtClean="0"/>
              <a:t>Rummans</a:t>
            </a:r>
            <a:r>
              <a:rPr lang="en-US" u="sng" dirty="0" smtClean="0"/>
              <a:t> v. City of Peoria</a:t>
            </a:r>
            <a:r>
              <a:rPr lang="en-US" dirty="0" smtClean="0"/>
              <a:t>, 12WC000663: Arbitrator </a:t>
            </a:r>
            <a:r>
              <a:rPr lang="en-US" dirty="0" err="1" smtClean="0"/>
              <a:t>Fratianni</a:t>
            </a:r>
            <a:r>
              <a:rPr lang="en-US" dirty="0" smtClean="0"/>
              <a:t>, 6-5-13; accessory </a:t>
            </a:r>
            <a:r>
              <a:rPr lang="en-US" dirty="0" err="1" smtClean="0"/>
              <a:t>navicular</a:t>
            </a:r>
            <a:r>
              <a:rPr lang="en-US" dirty="0" smtClean="0"/>
              <a:t> syndrome; surgery by Dr. </a:t>
            </a:r>
            <a:r>
              <a:rPr lang="en-US" dirty="0" err="1" smtClean="0"/>
              <a:t>D’Souza</a:t>
            </a:r>
            <a:r>
              <a:rPr lang="en-US" dirty="0" smtClean="0"/>
              <a:t>; AMA impairment rating by Dr. Nord = 1% WPI (2% LEI?); Award = 20% loss of use of the left foot</a:t>
            </a:r>
          </a:p>
          <a:p>
            <a:r>
              <a:rPr lang="en-US" u="sng" dirty="0" smtClean="0"/>
              <a:t>Cheryl Sprague v. Dickey John</a:t>
            </a:r>
            <a:r>
              <a:rPr lang="en-US" dirty="0" smtClean="0"/>
              <a:t>, 12WC030146: Arbitrator McCarthy, 6-19-13; Bilateral carpal tunnel (operated); Surgery by Dr. Watson; AMA impairment by Dr. Robert Gordon (deposed) = 1% UEI (left) &amp; 4% UEI (right); Award = 7.5% loss Left hand &amp; 15% loss Right hand</a:t>
            </a:r>
            <a:endParaRPr lang="en-US" u="sng"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Stanislawa</a:t>
            </a:r>
            <a:r>
              <a:rPr lang="en-US" sz="2800" dirty="0" smtClean="0"/>
              <a:t> </a:t>
            </a:r>
            <a:r>
              <a:rPr lang="en-US" sz="2800" dirty="0" err="1" smtClean="0"/>
              <a:t>Mlynarczyk</a:t>
            </a:r>
            <a:r>
              <a:rPr lang="en-US" sz="2800" dirty="0" smtClean="0"/>
              <a:t> v. Sophie </a:t>
            </a:r>
            <a:r>
              <a:rPr lang="en-US" sz="2800" dirty="0" err="1" smtClean="0"/>
              <a:t>Obrochta</a:t>
            </a:r>
            <a:r>
              <a:rPr lang="en-US" sz="2800" dirty="0" smtClean="0"/>
              <a:t/>
            </a:r>
            <a:br>
              <a:rPr lang="en-US" sz="2800" dirty="0" smtClean="0"/>
            </a:br>
            <a:r>
              <a:rPr lang="en-US" sz="2800" dirty="0" smtClean="0"/>
              <a:t>08WC001595</a:t>
            </a:r>
            <a:br>
              <a:rPr lang="en-US" sz="2800" dirty="0" smtClean="0"/>
            </a:br>
            <a:r>
              <a:rPr lang="en-US" sz="2800" dirty="0" smtClean="0"/>
              <a:t>  Facts</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DA 12-5-07</a:t>
            </a:r>
          </a:p>
          <a:p>
            <a:r>
              <a:rPr lang="en-US" dirty="0" smtClean="0"/>
              <a:t>60 year old janitorial worker</a:t>
            </a:r>
          </a:p>
          <a:p>
            <a:r>
              <a:rPr lang="en-US" dirty="0" smtClean="0"/>
              <a:t>Fell on ice and snow in driveway at home and fractured left arm</a:t>
            </a:r>
          </a:p>
          <a:p>
            <a:r>
              <a:rPr lang="en-US" dirty="0" smtClean="0"/>
              <a:t>Husband &amp; wife team using Respondent’s unmarked vehicle (facts &amp; circumstances relating to use </a:t>
            </a:r>
            <a:r>
              <a:rPr lang="en-US" smtClean="0"/>
              <a:t>of vehicle?)</a:t>
            </a:r>
            <a:endParaRPr lang="en-US" dirty="0" smtClean="0"/>
          </a:p>
          <a:p>
            <a:r>
              <a:rPr lang="en-US" dirty="0" smtClean="0"/>
              <a:t>Had completed cleaning assignments and had gone home for meal (unpaid meal time)</a:t>
            </a:r>
          </a:p>
          <a:p>
            <a:r>
              <a:rPr lang="en-US" dirty="0" smtClean="0"/>
              <a:t>Went out again to meet another cleaning crew for evening assignment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Stanislawa</a:t>
            </a:r>
            <a:r>
              <a:rPr lang="en-US" sz="2800" dirty="0" smtClean="0"/>
              <a:t> </a:t>
            </a:r>
            <a:r>
              <a:rPr lang="en-US" sz="2800" dirty="0" err="1" smtClean="0"/>
              <a:t>Mlynarczyk</a:t>
            </a:r>
            <a:r>
              <a:rPr lang="en-US" sz="2800" dirty="0" smtClean="0"/>
              <a:t> v. Sophie </a:t>
            </a:r>
            <a:r>
              <a:rPr lang="en-US" sz="2800" dirty="0" err="1" smtClean="0"/>
              <a:t>Obrochta</a:t>
            </a:r>
            <a:r>
              <a:rPr lang="en-US" sz="2800" dirty="0" smtClean="0"/>
              <a:t/>
            </a:r>
            <a:br>
              <a:rPr lang="en-US" sz="2800" dirty="0" smtClean="0"/>
            </a:br>
            <a:r>
              <a:rPr lang="en-US" sz="2800" dirty="0" smtClean="0"/>
              <a:t>08WC001595</a:t>
            </a:r>
            <a:br>
              <a:rPr lang="en-US" sz="2800" dirty="0" smtClean="0"/>
            </a:br>
            <a:r>
              <a:rPr lang="en-US" sz="2800" dirty="0" smtClean="0"/>
              <a:t> Arbitration Decision</a:t>
            </a:r>
            <a:endParaRPr lang="en-US" sz="2800" dirty="0"/>
          </a:p>
        </p:txBody>
      </p:sp>
      <p:sp>
        <p:nvSpPr>
          <p:cNvPr id="3" name="Content Placeholder 2"/>
          <p:cNvSpPr>
            <a:spLocks noGrp="1"/>
          </p:cNvSpPr>
          <p:nvPr>
            <p:ph idx="1"/>
          </p:nvPr>
        </p:nvSpPr>
        <p:spPr/>
        <p:txBody>
          <a:bodyPr>
            <a:noAutofit/>
          </a:bodyPr>
          <a:lstStyle/>
          <a:p>
            <a:r>
              <a:rPr lang="en-US" sz="2400" dirty="0" smtClean="0"/>
              <a:t>Arbitrator Hennessy, 1-26-10</a:t>
            </a:r>
          </a:p>
          <a:p>
            <a:r>
              <a:rPr lang="en-US" sz="2400" dirty="0" smtClean="0"/>
              <a:t>“In this case, the employer supplied a van for transportation so that the Petitioner’s husband could drive himself, the Petitioner and other employees to an from job sites…The employer clearly benefitted from providing transportation…” </a:t>
            </a:r>
            <a:r>
              <a:rPr lang="en-US" sz="2400" u="sng" dirty="0" smtClean="0"/>
              <a:t>Becker</a:t>
            </a:r>
            <a:r>
              <a:rPr lang="en-US" sz="2400" dirty="0" smtClean="0"/>
              <a:t>, 308 Ill.App.3d 278 (1999) (“expands the range of employment by providing means of transportation”)</a:t>
            </a:r>
          </a:p>
          <a:p>
            <a:r>
              <a:rPr lang="en-US" sz="2400" dirty="0" smtClean="0"/>
              <a:t>“She was a travelling employee and the risk of injury was a risk to which the Petitioner, by virtue of her employment, was exposed to a greater degree than the general public.” </a:t>
            </a:r>
            <a:r>
              <a:rPr lang="en-US" sz="2400" u="sng" dirty="0" err="1" smtClean="0"/>
              <a:t>Potenzo</a:t>
            </a:r>
            <a:r>
              <a:rPr lang="en-US" sz="2400" dirty="0" smtClean="0"/>
              <a:t>, 378 Ill.App.3d113 (2007)</a:t>
            </a:r>
          </a:p>
          <a:p>
            <a:r>
              <a:rPr lang="en-US" sz="2400" dirty="0" smtClean="0"/>
              <a:t>Award for Petitioner: Medical, 54 weeks TTD, 65% loss of hand, penalties &amp; fees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Stanislawa</a:t>
            </a:r>
            <a:r>
              <a:rPr lang="en-US" sz="2800" dirty="0" smtClean="0"/>
              <a:t> </a:t>
            </a:r>
            <a:r>
              <a:rPr lang="en-US" sz="2800" dirty="0" err="1" smtClean="0"/>
              <a:t>Mlynarczyk</a:t>
            </a:r>
            <a:r>
              <a:rPr lang="en-US" sz="2800" dirty="0" smtClean="0"/>
              <a:t> v. Sophie </a:t>
            </a:r>
            <a:r>
              <a:rPr lang="en-US" sz="2800" dirty="0" err="1" smtClean="0"/>
              <a:t>Obrochta</a:t>
            </a:r>
            <a:r>
              <a:rPr lang="en-US" sz="2800" dirty="0" smtClean="0"/>
              <a:t/>
            </a:r>
            <a:br>
              <a:rPr lang="en-US" sz="2800" dirty="0" smtClean="0"/>
            </a:br>
            <a:r>
              <a:rPr lang="en-US" sz="2800" dirty="0" smtClean="0"/>
              <a:t>11 IWCC 0747</a:t>
            </a:r>
            <a:br>
              <a:rPr lang="en-US" sz="2800" dirty="0" smtClean="0"/>
            </a:br>
            <a:r>
              <a:rPr lang="en-US" sz="2800" dirty="0" smtClean="0"/>
              <a:t> Commission Decision</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Unanimous, 7-29-11</a:t>
            </a:r>
          </a:p>
          <a:p>
            <a:r>
              <a:rPr lang="en-US" dirty="0" smtClean="0"/>
              <a:t>“(T)he Commission reverses the Decision of the Arbitrator and finds that Petitioner failed to prove she sustained accidental injuries arising out of and in the course of her employment…”</a:t>
            </a:r>
          </a:p>
          <a:p>
            <a:r>
              <a:rPr lang="en-US" dirty="0" smtClean="0"/>
              <a:t>“While the Commission does not find Petitioner to be a traveling employees, it notes that petitioner  had not yet left her property or even entered a vehicle when she was injured, was not paid for time between jobs or mileage for travel and was not exposed to any of the risks of a traveling employee. Even if the Commission found petitioner to be a traveling employee, it would not circumvent the requirement that the injury arise out of and in the course of the employment…”</a:t>
            </a:r>
          </a:p>
          <a:p>
            <a:r>
              <a:rPr lang="en-US" dirty="0" smtClean="0"/>
              <a:t>Concern: “ANY movement by Petitioner at any time during the night or day would lead to  a compensable claim” </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Stanislawa</a:t>
            </a:r>
            <a:r>
              <a:rPr lang="en-US" sz="2800" dirty="0" smtClean="0"/>
              <a:t> </a:t>
            </a:r>
            <a:r>
              <a:rPr lang="en-US" sz="2800" dirty="0" err="1" smtClean="0"/>
              <a:t>Mlynarczyk</a:t>
            </a:r>
            <a:r>
              <a:rPr lang="en-US" sz="2800" dirty="0" smtClean="0"/>
              <a:t> v. Sophie </a:t>
            </a:r>
            <a:r>
              <a:rPr lang="en-US" sz="2800" dirty="0" err="1" smtClean="0"/>
              <a:t>Obrochta</a:t>
            </a:r>
            <a:r>
              <a:rPr lang="en-US" sz="2800" dirty="0" smtClean="0"/>
              <a:t/>
            </a:r>
            <a:br>
              <a:rPr lang="en-US" sz="2800" dirty="0" smtClean="0"/>
            </a:br>
            <a:r>
              <a:rPr lang="en-US" sz="2800" dirty="0" smtClean="0"/>
              <a:t>11 MR 766</a:t>
            </a:r>
            <a:br>
              <a:rPr lang="en-US" sz="2800" dirty="0" smtClean="0"/>
            </a:br>
            <a:r>
              <a:rPr lang="en-US" sz="2800" dirty="0" smtClean="0"/>
              <a:t>Circuit Court Decision</a:t>
            </a:r>
            <a:endParaRPr lang="en-US" sz="2800" dirty="0"/>
          </a:p>
        </p:txBody>
      </p:sp>
      <p:sp>
        <p:nvSpPr>
          <p:cNvPr id="3" name="Content Placeholder 2"/>
          <p:cNvSpPr>
            <a:spLocks noGrp="1"/>
          </p:cNvSpPr>
          <p:nvPr>
            <p:ph idx="1"/>
          </p:nvPr>
        </p:nvSpPr>
        <p:spPr/>
        <p:txBody>
          <a:bodyPr/>
          <a:lstStyle/>
          <a:p>
            <a:r>
              <a:rPr lang="en-US" dirty="0" smtClean="0"/>
              <a:t>Will County Circuit Judge Bobbi N. </a:t>
            </a:r>
            <a:r>
              <a:rPr lang="en-US" dirty="0" err="1" smtClean="0"/>
              <a:t>Pentrungaro</a:t>
            </a:r>
            <a:r>
              <a:rPr lang="en-US" dirty="0" smtClean="0"/>
              <a:t>, 5-16-12</a:t>
            </a:r>
          </a:p>
          <a:p>
            <a:r>
              <a:rPr lang="en-US" dirty="0" smtClean="0"/>
              <a:t>“The Decision of the Commission is affirmed.”</a:t>
            </a:r>
          </a:p>
          <a:p>
            <a:r>
              <a:rPr lang="en-US" dirty="0" smtClean="0"/>
              <a:t>Not a traveling employee: “This finding is not in error”</a:t>
            </a:r>
          </a:p>
          <a:p>
            <a:r>
              <a:rPr lang="en-US" dirty="0" smtClean="0"/>
              <a:t>“(N)</a:t>
            </a:r>
            <a:r>
              <a:rPr lang="en-US" dirty="0" err="1" smtClean="0"/>
              <a:t>ot</a:t>
            </a:r>
            <a:r>
              <a:rPr lang="en-US" dirty="0" smtClean="0"/>
              <a:t> injured in the course of employment…not paid by the employer for their time during this lunch break.”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Mlynarczyk</a:t>
            </a:r>
            <a:r>
              <a:rPr lang="en-US" sz="2800" dirty="0" smtClean="0"/>
              <a:t> v. IWCC</a:t>
            </a:r>
            <a:br>
              <a:rPr lang="en-US" sz="2800" dirty="0" smtClean="0"/>
            </a:br>
            <a:r>
              <a:rPr lang="en-US" sz="2800" dirty="0" smtClean="0"/>
              <a:t>2013 Il App (3d) 120411WC</a:t>
            </a:r>
            <a:br>
              <a:rPr lang="en-US" sz="2800" dirty="0" smtClean="0"/>
            </a:br>
            <a:r>
              <a:rPr lang="en-US" sz="2800" dirty="0" smtClean="0"/>
              <a:t>Appellate Court Opinion</a:t>
            </a:r>
            <a:endParaRPr lang="en-US" sz="2800" dirty="0"/>
          </a:p>
        </p:txBody>
      </p:sp>
      <p:sp>
        <p:nvSpPr>
          <p:cNvPr id="3" name="Content Placeholder 2"/>
          <p:cNvSpPr>
            <a:spLocks noGrp="1"/>
          </p:cNvSpPr>
          <p:nvPr>
            <p:ph idx="1"/>
          </p:nvPr>
        </p:nvSpPr>
        <p:spPr/>
        <p:txBody>
          <a:bodyPr>
            <a:normAutofit fontScale="92500" lnSpcReduction="20000"/>
          </a:bodyPr>
          <a:lstStyle/>
          <a:p>
            <a:r>
              <a:rPr lang="en-US" sz="2800" dirty="0" smtClean="0"/>
              <a:t>Unanimous, 5-30-13</a:t>
            </a:r>
          </a:p>
          <a:p>
            <a:r>
              <a:rPr lang="en-US" sz="2800" dirty="0" smtClean="0"/>
              <a:t>We reverse the decision of the Commission and remand the matter to the Commission to reinstate the arbitrator’s awards of medical expenses, TTD benefits, and PPD benefits.</a:t>
            </a:r>
          </a:p>
          <a:p>
            <a:r>
              <a:rPr lang="en-US" sz="2800" dirty="0" smtClean="0"/>
              <a:t>With respect to the narrow issue of whether claimant is a traveling employee, we agree with claimant that the </a:t>
            </a:r>
            <a:r>
              <a:rPr lang="en-US" sz="2800" i="1" dirty="0" smtClean="0"/>
              <a:t>de novo standard of review applies.</a:t>
            </a:r>
          </a:p>
          <a:p>
            <a:r>
              <a:rPr lang="en-US" sz="2800" dirty="0" smtClean="0"/>
              <a:t>In the present case, claimant did not work at a fixed job site. Rather, her duties required her to travel to various locations throughout the Chicago land area. As such, we find that she qualifies as a traveling employee.</a:t>
            </a:r>
            <a:endParaRPr lang="en-US" sz="2800" i="1" dirty="0" smtClean="0"/>
          </a:p>
          <a:p>
            <a:endParaRPr lang="en-US" i="1"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Mlynarczyk</a:t>
            </a:r>
            <a:r>
              <a:rPr lang="en-US" sz="2800" dirty="0" smtClean="0"/>
              <a:t> v. IWCC</a:t>
            </a:r>
            <a:br>
              <a:rPr lang="en-US" sz="2800" dirty="0" smtClean="0"/>
            </a:br>
            <a:r>
              <a:rPr lang="en-US" sz="2800" dirty="0" smtClean="0"/>
              <a:t>2013 Il App (3d) 120411WC</a:t>
            </a:r>
            <a:br>
              <a:rPr lang="en-US" sz="2800" dirty="0" smtClean="0"/>
            </a:br>
            <a:r>
              <a:rPr lang="en-US" sz="2800" dirty="0" smtClean="0"/>
              <a:t>Appellate Court Opinion</a:t>
            </a:r>
            <a:endParaRPr lang="en-US" sz="2800" dirty="0"/>
          </a:p>
        </p:txBody>
      </p:sp>
      <p:sp>
        <p:nvSpPr>
          <p:cNvPr id="3" name="Content Placeholder 2"/>
          <p:cNvSpPr>
            <a:spLocks noGrp="1"/>
          </p:cNvSpPr>
          <p:nvPr>
            <p:ph idx="1"/>
          </p:nvPr>
        </p:nvSpPr>
        <p:spPr/>
        <p:txBody>
          <a:bodyPr>
            <a:normAutofit lnSpcReduction="10000"/>
          </a:bodyPr>
          <a:lstStyle/>
          <a:p>
            <a:r>
              <a:rPr lang="en-US" sz="1800" dirty="0" smtClean="0"/>
              <a:t>The test whether a traveling employee’s injury arose out of and in the course of employment is the reasonableness of the conduct in which she was engaged at the time of the injury and whether that conduct might have been anticipated or foreseen by the employer… manifest weight</a:t>
            </a:r>
          </a:p>
          <a:p>
            <a:r>
              <a:rPr lang="en-US" sz="1800" dirty="0" smtClean="0"/>
              <a:t>In this case, the Commission determined that even if it had found claimant to be a traveling employee, it would still deny compensation. We conclude that this finding is against the manifest weight of the evidence…Since claimant is a “traveling employee,” her exposure to the hazards of the streets is, by definition, greater quantitatively than that of the general public, as long as her conduct at the time of the injury was reasonable and foreseeable to the employer</a:t>
            </a:r>
          </a:p>
          <a:p>
            <a:r>
              <a:rPr lang="en-US" sz="1800" dirty="0" smtClean="0"/>
              <a:t>In so holding, we find misplaced the Commission’s concern that such a holding would render compensable “ANY movement by [claimant] at any time during the day or night.” (Emphasis in original.) The Commission does not explain why it believes this would be the case, and we note that an employee seeking benefits under the Act would still be required to establish that his injury arose out of and in the course of his employment as well as the reasonableness of the conduct…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2120</Words>
  <Application>Microsoft Office PowerPoint</Application>
  <PresentationFormat>On-screen Show (4:3)</PresentationFormat>
  <Paragraphs>79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WCLA MCLE 7-9-13</vt:lpstr>
      <vt:lpstr>HB3390; PA98-0040</vt:lpstr>
      <vt:lpstr>Recent AMA Cases</vt:lpstr>
      <vt:lpstr>Stanislawa Mlynarczyk v. Sophie Obrochta 08WC001595   Facts</vt:lpstr>
      <vt:lpstr>Stanislawa Mlynarczyk v. Sophie Obrochta 08WC001595  Arbitration Decision</vt:lpstr>
      <vt:lpstr>Stanislawa Mlynarczyk v. Sophie Obrochta 11 IWCC 0747  Commission Decision</vt:lpstr>
      <vt:lpstr>Stanislawa Mlynarczyk v. Sophie Obrochta 11 MR 766 Circuit Court Decision</vt:lpstr>
      <vt:lpstr>Mlynarczyk v. IWCC 2013 Il App (3d) 120411WC Appellate Court Opinion</vt:lpstr>
      <vt:lpstr>Mlynarczyk v. IWCC 2013 Il App (3d) 120411WC Appellate Court Opinion</vt:lpstr>
      <vt:lpstr>Richard Young v. United Airlines 06WC19505 Facts</vt:lpstr>
      <vt:lpstr>Richard Young v. United Airlines 06WC19505 Arbitration Decision</vt:lpstr>
      <vt:lpstr>Richard Young v. United Airlines 06WC19505 Arbitration Decision</vt:lpstr>
      <vt:lpstr>Richard Young v. United Airlines 06WC19505 Arbitration Decision</vt:lpstr>
      <vt:lpstr>Richard Young v. United Airlines 11 IWCC 0667 Commission Decision</vt:lpstr>
      <vt:lpstr>United Airlines v. IWCC 12 Il App (1st) 121136WC Appellate Court Opinion</vt:lpstr>
      <vt:lpstr>United Airlines v. IWCC 12 Il App (1st) 121136WC Appellate Court Opinion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6-20-13</dc:title>
  <dc:creator>menchetti</dc:creator>
  <cp:lastModifiedBy>menchetti</cp:lastModifiedBy>
  <cp:revision>53</cp:revision>
  <dcterms:created xsi:type="dcterms:W3CDTF">2013-07-01T14:32:14Z</dcterms:created>
  <dcterms:modified xsi:type="dcterms:W3CDTF">2013-07-05T15:58:42Z</dcterms:modified>
</cp:coreProperties>
</file>