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260" r:id="rId4"/>
    <p:sldId id="261" r:id="rId5"/>
    <p:sldId id="274" r:id="rId6"/>
    <p:sldId id="259" r:id="rId7"/>
    <p:sldId id="262" r:id="rId8"/>
    <p:sldId id="302" r:id="rId9"/>
    <p:sldId id="303" r:id="rId10"/>
    <p:sldId id="263" r:id="rId11"/>
    <p:sldId id="264" r:id="rId12"/>
    <p:sldId id="265" r:id="rId13"/>
    <p:sldId id="273" r:id="rId14"/>
    <p:sldId id="267" r:id="rId15"/>
    <p:sldId id="298" r:id="rId16"/>
    <p:sldId id="270" r:id="rId17"/>
    <p:sldId id="271" r:id="rId18"/>
    <p:sldId id="275" r:id="rId19"/>
    <p:sldId id="268" r:id="rId20"/>
    <p:sldId id="289" r:id="rId21"/>
    <p:sldId id="276" r:id="rId22"/>
    <p:sldId id="277" r:id="rId23"/>
    <p:sldId id="278" r:id="rId24"/>
    <p:sldId id="269" r:id="rId25"/>
    <p:sldId id="279" r:id="rId26"/>
    <p:sldId id="280" r:id="rId27"/>
    <p:sldId id="282" r:id="rId28"/>
    <p:sldId id="284" r:id="rId29"/>
    <p:sldId id="287" r:id="rId30"/>
    <p:sldId id="288" r:id="rId31"/>
    <p:sldId id="291" r:id="rId32"/>
    <p:sldId id="301" r:id="rId33"/>
    <p:sldId id="296" r:id="rId34"/>
    <p:sldId id="292" r:id="rId35"/>
    <p:sldId id="299" r:id="rId36"/>
    <p:sldId id="297" r:id="rId37"/>
    <p:sldId id="294" r:id="rId38"/>
    <p:sldId id="295" r:id="rId39"/>
    <p:sldId id="300" r:id="rId4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5175" autoAdjust="0"/>
  </p:normalViewPr>
  <p:slideViewPr>
    <p:cSldViewPr>
      <p:cViewPr varScale="1">
        <p:scale>
          <a:sx n="85" d="100"/>
          <a:sy n="85" d="100"/>
        </p:scale>
        <p:origin x="1646" y="53"/>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549" cy="470072"/>
          </a:xfrm>
          <a:prstGeom prst="rect">
            <a:avLst/>
          </a:prstGeom>
        </p:spPr>
        <p:txBody>
          <a:bodyPr vert="horz" lIns="92912" tIns="46456" rIns="92912" bIns="46456" rtlCol="0"/>
          <a:lstStyle>
            <a:lvl1pPr algn="l">
              <a:defRPr sz="1200"/>
            </a:lvl1pPr>
          </a:lstStyle>
          <a:p>
            <a:endParaRPr lang="en-US"/>
          </a:p>
        </p:txBody>
      </p:sp>
      <p:sp>
        <p:nvSpPr>
          <p:cNvPr id="3" name="Date Placeholder 2"/>
          <p:cNvSpPr>
            <a:spLocks noGrp="1"/>
          </p:cNvSpPr>
          <p:nvPr>
            <p:ph type="dt" sz="quarter" idx="1"/>
          </p:nvPr>
        </p:nvSpPr>
        <p:spPr>
          <a:xfrm>
            <a:off x="4007894" y="1"/>
            <a:ext cx="3067548" cy="470072"/>
          </a:xfrm>
          <a:prstGeom prst="rect">
            <a:avLst/>
          </a:prstGeom>
        </p:spPr>
        <p:txBody>
          <a:bodyPr vert="horz" lIns="92912" tIns="46456" rIns="92912" bIns="46456" rtlCol="0"/>
          <a:lstStyle>
            <a:lvl1pPr algn="r">
              <a:defRPr sz="1200"/>
            </a:lvl1pPr>
          </a:lstStyle>
          <a:p>
            <a:fld id="{1721A91A-3DEE-487E-BB7A-56D14E5B2517}" type="datetimeFigureOut">
              <a:rPr lang="en-US" smtClean="0"/>
              <a:t>9/12/2013</a:t>
            </a:fld>
            <a:endParaRPr lang="en-US"/>
          </a:p>
        </p:txBody>
      </p:sp>
      <p:sp>
        <p:nvSpPr>
          <p:cNvPr id="4" name="Footer Placeholder 3"/>
          <p:cNvSpPr>
            <a:spLocks noGrp="1"/>
          </p:cNvSpPr>
          <p:nvPr>
            <p:ph type="ftr" sz="quarter" idx="2"/>
          </p:nvPr>
        </p:nvSpPr>
        <p:spPr>
          <a:xfrm>
            <a:off x="1" y="8893003"/>
            <a:ext cx="3067549" cy="470072"/>
          </a:xfrm>
          <a:prstGeom prst="rect">
            <a:avLst/>
          </a:prstGeom>
        </p:spPr>
        <p:txBody>
          <a:bodyPr vert="horz" lIns="92912" tIns="46456" rIns="92912" bIns="46456" rtlCol="0" anchor="b"/>
          <a:lstStyle>
            <a:lvl1pPr algn="l">
              <a:defRPr sz="1200"/>
            </a:lvl1pPr>
          </a:lstStyle>
          <a:p>
            <a:endParaRPr lang="en-US"/>
          </a:p>
        </p:txBody>
      </p:sp>
      <p:sp>
        <p:nvSpPr>
          <p:cNvPr id="5" name="Slide Number Placeholder 4"/>
          <p:cNvSpPr>
            <a:spLocks noGrp="1"/>
          </p:cNvSpPr>
          <p:nvPr>
            <p:ph type="sldNum" sz="quarter" idx="3"/>
          </p:nvPr>
        </p:nvSpPr>
        <p:spPr>
          <a:xfrm>
            <a:off x="4007894" y="8893003"/>
            <a:ext cx="3067548" cy="470072"/>
          </a:xfrm>
          <a:prstGeom prst="rect">
            <a:avLst/>
          </a:prstGeom>
        </p:spPr>
        <p:txBody>
          <a:bodyPr vert="horz" lIns="92912" tIns="46456" rIns="92912" bIns="46456" rtlCol="0" anchor="b"/>
          <a:lstStyle>
            <a:lvl1pPr algn="r">
              <a:defRPr sz="1200"/>
            </a:lvl1pPr>
          </a:lstStyle>
          <a:p>
            <a:fld id="{884968F7-93A4-409A-86B6-68F83879E902}" type="slidenum">
              <a:rPr lang="en-US" smtClean="0"/>
              <a:t>‹#›</a:t>
            </a:fld>
            <a:endParaRPr lang="en-US"/>
          </a:p>
        </p:txBody>
      </p:sp>
    </p:spTree>
    <p:extLst>
      <p:ext uri="{BB962C8B-B14F-4D97-AF65-F5344CB8AC3E}">
        <p14:creationId xmlns:p14="http://schemas.microsoft.com/office/powerpoint/2010/main" val="2322999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4" tIns="46967" rIns="93934" bIns="46967" rtlCol="0"/>
          <a:lstStyle>
            <a:lvl1pPr algn="l">
              <a:defRPr sz="1200"/>
            </a:lvl1pPr>
          </a:lstStyle>
          <a:p>
            <a:endParaRPr lang="en-US"/>
          </a:p>
        </p:txBody>
      </p:sp>
      <p:sp>
        <p:nvSpPr>
          <p:cNvPr id="3" name="Date Placeholder 2"/>
          <p:cNvSpPr>
            <a:spLocks noGrp="1"/>
          </p:cNvSpPr>
          <p:nvPr>
            <p:ph type="dt" idx="1"/>
          </p:nvPr>
        </p:nvSpPr>
        <p:spPr>
          <a:xfrm>
            <a:off x="4008706" y="0"/>
            <a:ext cx="3066733" cy="468154"/>
          </a:xfrm>
          <a:prstGeom prst="rect">
            <a:avLst/>
          </a:prstGeom>
        </p:spPr>
        <p:txBody>
          <a:bodyPr vert="horz" lIns="93934" tIns="46967" rIns="93934" bIns="46967" rtlCol="0"/>
          <a:lstStyle>
            <a:lvl1pPr algn="r">
              <a:defRPr sz="1200"/>
            </a:lvl1pPr>
          </a:lstStyle>
          <a:p>
            <a:fld id="{93A99B22-FA37-4263-8CBA-A68AD443DF3F}" type="datetimeFigureOut">
              <a:rPr lang="en-US" smtClean="0"/>
              <a:t>9/12/2013</a:t>
            </a:fld>
            <a:endParaRPr lang="en-US"/>
          </a:p>
        </p:txBody>
      </p:sp>
      <p:sp>
        <p:nvSpPr>
          <p:cNvPr id="4" name="Slide Image Placeholder 3"/>
          <p:cNvSpPr>
            <a:spLocks noGrp="1" noRot="1" noChangeAspect="1"/>
          </p:cNvSpPr>
          <p:nvPr>
            <p:ph type="sldImg" idx="2"/>
          </p:nvPr>
        </p:nvSpPr>
        <p:spPr>
          <a:xfrm>
            <a:off x="1198563" y="701675"/>
            <a:ext cx="4681537" cy="3511550"/>
          </a:xfrm>
          <a:prstGeom prst="rect">
            <a:avLst/>
          </a:prstGeom>
          <a:noFill/>
          <a:ln w="12700">
            <a:solidFill>
              <a:prstClr val="black"/>
            </a:solidFill>
          </a:ln>
        </p:spPr>
        <p:txBody>
          <a:bodyPr vert="horz" lIns="93934" tIns="46967" rIns="93934" bIns="46967"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4" tIns="46967" rIns="93934" bIns="469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8154"/>
          </a:xfrm>
          <a:prstGeom prst="rect">
            <a:avLst/>
          </a:prstGeom>
        </p:spPr>
        <p:txBody>
          <a:bodyPr vert="horz" lIns="93934" tIns="46967" rIns="93934" bIns="46967"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7"/>
            <a:ext cx="3066733" cy="468154"/>
          </a:xfrm>
          <a:prstGeom prst="rect">
            <a:avLst/>
          </a:prstGeom>
        </p:spPr>
        <p:txBody>
          <a:bodyPr vert="horz" lIns="93934" tIns="46967" rIns="93934" bIns="46967" rtlCol="0" anchor="b"/>
          <a:lstStyle>
            <a:lvl1pPr algn="r">
              <a:defRPr sz="1200"/>
            </a:lvl1pPr>
          </a:lstStyle>
          <a:p>
            <a:fld id="{4328A7F1-9A35-401D-9EC1-502E66BF97E4}" type="slidenum">
              <a:rPr lang="en-US" smtClean="0"/>
              <a:t>‹#›</a:t>
            </a:fld>
            <a:endParaRPr lang="en-US"/>
          </a:p>
        </p:txBody>
      </p:sp>
    </p:spTree>
    <p:extLst>
      <p:ext uri="{BB962C8B-B14F-4D97-AF65-F5344CB8AC3E}">
        <p14:creationId xmlns:p14="http://schemas.microsoft.com/office/powerpoint/2010/main" val="14963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8A7F1-9A35-401D-9EC1-502E66BF97E4}" type="slidenum">
              <a:rPr lang="en-US" smtClean="0"/>
              <a:t>1</a:t>
            </a:fld>
            <a:endParaRPr lang="en-US"/>
          </a:p>
        </p:txBody>
      </p:sp>
    </p:spTree>
    <p:extLst>
      <p:ext uri="{BB962C8B-B14F-4D97-AF65-F5344CB8AC3E}">
        <p14:creationId xmlns:p14="http://schemas.microsoft.com/office/powerpoint/2010/main" val="118073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28A7F1-9A35-401D-9EC1-502E66BF97E4}" type="slidenum">
              <a:rPr lang="en-US" smtClean="0"/>
              <a:t>14</a:t>
            </a:fld>
            <a:endParaRPr lang="en-US"/>
          </a:p>
        </p:txBody>
      </p:sp>
    </p:spTree>
    <p:extLst>
      <p:ext uri="{BB962C8B-B14F-4D97-AF65-F5344CB8AC3E}">
        <p14:creationId xmlns:p14="http://schemas.microsoft.com/office/powerpoint/2010/main" val="179864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99C355-8E99-429E-9CB0-91410853AFA1}"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06357-81ED-4EEE-A2D6-435453FE3C90}" type="slidenum">
              <a:rPr lang="en-US" smtClean="0"/>
              <a:t>‹#›</a:t>
            </a:fld>
            <a:endParaRPr lang="en-US"/>
          </a:p>
        </p:txBody>
      </p:sp>
    </p:spTree>
    <p:extLst>
      <p:ext uri="{BB962C8B-B14F-4D97-AF65-F5344CB8AC3E}">
        <p14:creationId xmlns:p14="http://schemas.microsoft.com/office/powerpoint/2010/main" val="411761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9C355-8E99-429E-9CB0-91410853AFA1}"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06357-81ED-4EEE-A2D6-435453FE3C90}" type="slidenum">
              <a:rPr lang="en-US" smtClean="0"/>
              <a:t>‹#›</a:t>
            </a:fld>
            <a:endParaRPr lang="en-US"/>
          </a:p>
        </p:txBody>
      </p:sp>
    </p:spTree>
    <p:extLst>
      <p:ext uri="{BB962C8B-B14F-4D97-AF65-F5344CB8AC3E}">
        <p14:creationId xmlns:p14="http://schemas.microsoft.com/office/powerpoint/2010/main" val="146627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9C355-8E99-429E-9CB0-91410853AFA1}"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06357-81ED-4EEE-A2D6-435453FE3C90}" type="slidenum">
              <a:rPr lang="en-US" smtClean="0"/>
              <a:t>‹#›</a:t>
            </a:fld>
            <a:endParaRPr lang="en-US"/>
          </a:p>
        </p:txBody>
      </p:sp>
    </p:spTree>
    <p:extLst>
      <p:ext uri="{BB962C8B-B14F-4D97-AF65-F5344CB8AC3E}">
        <p14:creationId xmlns:p14="http://schemas.microsoft.com/office/powerpoint/2010/main" val="299386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9C355-8E99-429E-9CB0-91410853AFA1}"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06357-81ED-4EEE-A2D6-435453FE3C90}" type="slidenum">
              <a:rPr lang="en-US" smtClean="0"/>
              <a:t>‹#›</a:t>
            </a:fld>
            <a:endParaRPr lang="en-US"/>
          </a:p>
        </p:txBody>
      </p:sp>
    </p:spTree>
    <p:extLst>
      <p:ext uri="{BB962C8B-B14F-4D97-AF65-F5344CB8AC3E}">
        <p14:creationId xmlns:p14="http://schemas.microsoft.com/office/powerpoint/2010/main" val="215876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9C355-8E99-429E-9CB0-91410853AFA1}"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06357-81ED-4EEE-A2D6-435453FE3C90}" type="slidenum">
              <a:rPr lang="en-US" smtClean="0"/>
              <a:t>‹#›</a:t>
            </a:fld>
            <a:endParaRPr lang="en-US"/>
          </a:p>
        </p:txBody>
      </p:sp>
    </p:spTree>
    <p:extLst>
      <p:ext uri="{BB962C8B-B14F-4D97-AF65-F5344CB8AC3E}">
        <p14:creationId xmlns:p14="http://schemas.microsoft.com/office/powerpoint/2010/main" val="153550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99C355-8E99-429E-9CB0-91410853AFA1}"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06357-81ED-4EEE-A2D6-435453FE3C90}" type="slidenum">
              <a:rPr lang="en-US" smtClean="0"/>
              <a:t>‹#›</a:t>
            </a:fld>
            <a:endParaRPr lang="en-US"/>
          </a:p>
        </p:txBody>
      </p:sp>
    </p:spTree>
    <p:extLst>
      <p:ext uri="{BB962C8B-B14F-4D97-AF65-F5344CB8AC3E}">
        <p14:creationId xmlns:p14="http://schemas.microsoft.com/office/powerpoint/2010/main" val="206552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99C355-8E99-429E-9CB0-91410853AFA1}" type="datetimeFigureOut">
              <a:rPr lang="en-US" smtClean="0"/>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06357-81ED-4EEE-A2D6-435453FE3C90}" type="slidenum">
              <a:rPr lang="en-US" smtClean="0"/>
              <a:t>‹#›</a:t>
            </a:fld>
            <a:endParaRPr lang="en-US"/>
          </a:p>
        </p:txBody>
      </p:sp>
    </p:spTree>
    <p:extLst>
      <p:ext uri="{BB962C8B-B14F-4D97-AF65-F5344CB8AC3E}">
        <p14:creationId xmlns:p14="http://schemas.microsoft.com/office/powerpoint/2010/main" val="360040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99C355-8E99-429E-9CB0-91410853AFA1}" type="datetimeFigureOut">
              <a:rPr lang="en-US" smtClean="0"/>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A06357-81ED-4EEE-A2D6-435453FE3C90}" type="slidenum">
              <a:rPr lang="en-US" smtClean="0"/>
              <a:t>‹#›</a:t>
            </a:fld>
            <a:endParaRPr lang="en-US"/>
          </a:p>
        </p:txBody>
      </p:sp>
    </p:spTree>
    <p:extLst>
      <p:ext uri="{BB962C8B-B14F-4D97-AF65-F5344CB8AC3E}">
        <p14:creationId xmlns:p14="http://schemas.microsoft.com/office/powerpoint/2010/main" val="32593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9C355-8E99-429E-9CB0-91410853AFA1}" type="datetimeFigureOut">
              <a:rPr lang="en-US" smtClean="0"/>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A06357-81ED-4EEE-A2D6-435453FE3C90}" type="slidenum">
              <a:rPr lang="en-US" smtClean="0"/>
              <a:t>‹#›</a:t>
            </a:fld>
            <a:endParaRPr lang="en-US"/>
          </a:p>
        </p:txBody>
      </p:sp>
    </p:spTree>
    <p:extLst>
      <p:ext uri="{BB962C8B-B14F-4D97-AF65-F5344CB8AC3E}">
        <p14:creationId xmlns:p14="http://schemas.microsoft.com/office/powerpoint/2010/main" val="30573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9C355-8E99-429E-9CB0-91410853AFA1}"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06357-81ED-4EEE-A2D6-435453FE3C90}" type="slidenum">
              <a:rPr lang="en-US" smtClean="0"/>
              <a:t>‹#›</a:t>
            </a:fld>
            <a:endParaRPr lang="en-US"/>
          </a:p>
        </p:txBody>
      </p:sp>
    </p:spTree>
    <p:extLst>
      <p:ext uri="{BB962C8B-B14F-4D97-AF65-F5344CB8AC3E}">
        <p14:creationId xmlns:p14="http://schemas.microsoft.com/office/powerpoint/2010/main" val="315711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9C355-8E99-429E-9CB0-91410853AFA1}"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06357-81ED-4EEE-A2D6-435453FE3C90}" type="slidenum">
              <a:rPr lang="en-US" smtClean="0"/>
              <a:t>‹#›</a:t>
            </a:fld>
            <a:endParaRPr lang="en-US"/>
          </a:p>
        </p:txBody>
      </p:sp>
    </p:spTree>
    <p:extLst>
      <p:ext uri="{BB962C8B-B14F-4D97-AF65-F5344CB8AC3E}">
        <p14:creationId xmlns:p14="http://schemas.microsoft.com/office/powerpoint/2010/main" val="139646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9C355-8E99-429E-9CB0-91410853AFA1}" type="datetimeFigureOut">
              <a:rPr lang="en-US" smtClean="0"/>
              <a:t>9/12/2013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06357-81ED-4EEE-A2D6-435453FE3C90}" type="slidenum">
              <a:rPr lang="en-US" smtClean="0"/>
              <a:t>‹#›</a:t>
            </a:fld>
            <a:endParaRPr lang="en-US"/>
          </a:p>
        </p:txBody>
      </p:sp>
    </p:spTree>
    <p:extLst>
      <p:ext uri="{BB962C8B-B14F-4D97-AF65-F5344CB8AC3E}">
        <p14:creationId xmlns:p14="http://schemas.microsoft.com/office/powerpoint/2010/main" val="2901793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ANATOMY OF AN AMA IMPAIRMENT RATING</a:t>
            </a:r>
            <a:endParaRPr lang="en-US" dirty="0"/>
          </a:p>
        </p:txBody>
      </p:sp>
      <p:sp>
        <p:nvSpPr>
          <p:cNvPr id="3" name="Subtitle 2"/>
          <p:cNvSpPr>
            <a:spLocks noGrp="1"/>
          </p:cNvSpPr>
          <p:nvPr>
            <p:ph type="subTitle" idx="1"/>
          </p:nvPr>
        </p:nvSpPr>
        <p:spPr/>
        <p:txBody>
          <a:bodyPr>
            <a:normAutofit fontScale="55000" lnSpcReduction="20000"/>
          </a:bodyPr>
          <a:lstStyle/>
          <a:p>
            <a:endParaRPr lang="en-US" b="1" dirty="0" smtClean="0">
              <a:solidFill>
                <a:schemeClr val="tx1">
                  <a:lumMod val="95000"/>
                  <a:lumOff val="5000"/>
                </a:schemeClr>
              </a:solidFill>
            </a:endParaRPr>
          </a:p>
          <a:p>
            <a:r>
              <a:rPr lang="en-US" dirty="0" smtClean="0">
                <a:solidFill>
                  <a:schemeClr val="tx1">
                    <a:lumMod val="95000"/>
                    <a:lumOff val="5000"/>
                  </a:schemeClr>
                </a:solidFill>
              </a:rPr>
              <a:t>Jon C. Walker</a:t>
            </a:r>
          </a:p>
          <a:p>
            <a:r>
              <a:rPr lang="en-US" dirty="0" smtClean="0">
                <a:solidFill>
                  <a:schemeClr val="tx1">
                    <a:lumMod val="95000"/>
                    <a:lumOff val="5000"/>
                  </a:schemeClr>
                </a:solidFill>
              </a:rPr>
              <a:t>Thursday, September 12, 2013</a:t>
            </a:r>
          </a:p>
          <a:p>
            <a:r>
              <a:rPr lang="en-US" dirty="0" smtClean="0">
                <a:solidFill>
                  <a:schemeClr val="tx1">
                    <a:lumMod val="95000"/>
                    <a:lumOff val="5000"/>
                  </a:schemeClr>
                </a:solidFill>
              </a:rPr>
              <a:t>James R. Thompson Center, Chicago, IL  </a:t>
            </a:r>
          </a:p>
          <a:p>
            <a:r>
              <a:rPr lang="en-US" dirty="0" smtClean="0">
                <a:solidFill>
                  <a:schemeClr val="tx1">
                    <a:lumMod val="95000"/>
                    <a:lumOff val="5000"/>
                  </a:schemeClr>
                </a:solidFill>
              </a:rPr>
              <a:t>1 Hour General MCLE Credit</a:t>
            </a:r>
          </a:p>
          <a:p>
            <a:r>
              <a:rPr lang="en-US" u="sng" dirty="0" smtClean="0">
                <a:solidFill>
                  <a:schemeClr val="tx1">
                    <a:lumMod val="95000"/>
                    <a:lumOff val="5000"/>
                  </a:schemeClr>
                </a:solidFill>
              </a:rPr>
              <a:t>WCLA Young Lawyers Section</a:t>
            </a:r>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89079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Components of a 6</a:t>
            </a:r>
            <a:r>
              <a:rPr lang="en-US" baseline="30000" dirty="0"/>
              <a:t>th</a:t>
            </a:r>
            <a:r>
              <a:rPr lang="en-US" dirty="0"/>
              <a:t> Edition Impairment Rating</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(1) </a:t>
            </a:r>
            <a:r>
              <a:rPr lang="en-US" u="sng" dirty="0" smtClean="0"/>
              <a:t>Diagnosis;</a:t>
            </a:r>
            <a:endParaRPr lang="en-US" u="sng" dirty="0"/>
          </a:p>
          <a:p>
            <a:pPr marL="0" indent="0">
              <a:buNone/>
            </a:pPr>
            <a:r>
              <a:rPr lang="en-US" u="sng" dirty="0" smtClean="0"/>
              <a:t>Grade </a:t>
            </a:r>
            <a:r>
              <a:rPr lang="en-US" u="sng" dirty="0"/>
              <a:t>Modifiers:</a:t>
            </a:r>
            <a:endParaRPr lang="en-US" dirty="0"/>
          </a:p>
          <a:p>
            <a:r>
              <a:rPr lang="en-US" dirty="0" smtClean="0"/>
              <a:t>(2)Functional </a:t>
            </a:r>
            <a:r>
              <a:rPr lang="en-US" dirty="0"/>
              <a:t>History;</a:t>
            </a:r>
          </a:p>
          <a:p>
            <a:r>
              <a:rPr lang="en-US" dirty="0" smtClean="0"/>
              <a:t>(3) </a:t>
            </a:r>
            <a:r>
              <a:rPr lang="en-US" dirty="0"/>
              <a:t>Physical Examination;</a:t>
            </a:r>
          </a:p>
          <a:p>
            <a:r>
              <a:rPr lang="en-US" dirty="0" smtClean="0"/>
              <a:t>(4) </a:t>
            </a:r>
            <a:r>
              <a:rPr lang="en-US" dirty="0"/>
              <a:t>Clinical </a:t>
            </a:r>
            <a:r>
              <a:rPr lang="en-US" dirty="0" smtClean="0"/>
              <a:t>Studies;</a:t>
            </a:r>
            <a:endParaRPr lang="en-US" dirty="0"/>
          </a:p>
          <a:p>
            <a:pPr marL="0" indent="0">
              <a:buNone/>
            </a:pPr>
            <a:r>
              <a:rPr lang="en-US" dirty="0" smtClean="0"/>
              <a:t>(5) </a:t>
            </a:r>
            <a:r>
              <a:rPr lang="en-US" dirty="0"/>
              <a:t>Impairment Calculation and Rating</a:t>
            </a:r>
            <a:r>
              <a:rPr lang="en-US" dirty="0" smtClean="0"/>
              <a:t>.</a:t>
            </a:r>
          </a:p>
          <a:p>
            <a:pPr marL="0" indent="0">
              <a:buNone/>
            </a:pPr>
            <a:r>
              <a:rPr lang="en-US" dirty="0" smtClean="0"/>
              <a:t>Five part process –  (1)determine diagnosis, (2)-(4) then add or subtract grade modifiers, (5) finally calculate rating. </a:t>
            </a:r>
            <a:endParaRPr lang="en-US" dirty="0"/>
          </a:p>
          <a:p>
            <a:endParaRPr lang="en-US" dirty="0"/>
          </a:p>
        </p:txBody>
      </p:sp>
    </p:spTree>
    <p:extLst>
      <p:ext uri="{BB962C8B-B14F-4D97-AF65-F5344CB8AC3E}">
        <p14:creationId xmlns:p14="http://schemas.microsoft.com/office/powerpoint/2010/main" val="509975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Diagnosis Based Impairment: Finding the Grid and </a:t>
            </a:r>
            <a:r>
              <a:rPr lang="en-US" dirty="0" smtClean="0"/>
              <a:t>Class – Upper +Lower Extremities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Upper Extremities </a:t>
            </a:r>
            <a:r>
              <a:rPr lang="en-US" dirty="0" smtClean="0"/>
              <a:t>break </a:t>
            </a:r>
            <a:r>
              <a:rPr lang="en-US" dirty="0"/>
              <a:t>down into 4 regional grids: digits/hand, wrist, elbow and shoulder.</a:t>
            </a:r>
          </a:p>
          <a:p>
            <a:r>
              <a:rPr lang="en-US" dirty="0"/>
              <a:t>The Lower Extremities </a:t>
            </a:r>
            <a:r>
              <a:rPr lang="en-US" dirty="0" smtClean="0"/>
              <a:t>break </a:t>
            </a:r>
            <a:r>
              <a:rPr lang="en-US" dirty="0"/>
              <a:t>down into </a:t>
            </a:r>
            <a:r>
              <a:rPr lang="en-US" dirty="0" smtClean="0"/>
              <a:t>3 regional </a:t>
            </a:r>
            <a:r>
              <a:rPr lang="en-US" dirty="0"/>
              <a:t>grids: f</a:t>
            </a:r>
            <a:r>
              <a:rPr lang="en-US" dirty="0" smtClean="0"/>
              <a:t>oot/ankle, knee, hip.</a:t>
            </a:r>
            <a:endParaRPr lang="en-US" dirty="0"/>
          </a:p>
          <a:p>
            <a:r>
              <a:rPr lang="en-US" dirty="0"/>
              <a:t>Each Regional Grid has 5 classes: </a:t>
            </a:r>
          </a:p>
          <a:p>
            <a:pPr marL="514350" indent="-514350">
              <a:buAutoNum type="arabicParenBoth"/>
            </a:pPr>
            <a:r>
              <a:rPr lang="en-US" dirty="0"/>
              <a:t>Class 0: no objective problem. </a:t>
            </a:r>
            <a:r>
              <a:rPr lang="en-US" b="1" dirty="0"/>
              <a:t>0%</a:t>
            </a:r>
          </a:p>
          <a:p>
            <a:pPr marL="514350" indent="-514350">
              <a:buAutoNum type="arabicParenBoth"/>
            </a:pPr>
            <a:r>
              <a:rPr lang="en-US" dirty="0"/>
              <a:t>Class 1: mild problem. </a:t>
            </a:r>
            <a:r>
              <a:rPr lang="en-US" b="1" dirty="0"/>
              <a:t>1-13%</a:t>
            </a:r>
          </a:p>
          <a:p>
            <a:pPr marL="514350" indent="-514350">
              <a:buAutoNum type="arabicParenBoth"/>
            </a:pPr>
            <a:r>
              <a:rPr lang="en-US" dirty="0"/>
              <a:t>Class 2: moderate problem. </a:t>
            </a:r>
            <a:r>
              <a:rPr lang="en-US" b="1" dirty="0"/>
              <a:t>14-25%</a:t>
            </a:r>
          </a:p>
          <a:p>
            <a:pPr marL="514350" indent="-514350">
              <a:buAutoNum type="arabicParenBoth"/>
            </a:pPr>
            <a:r>
              <a:rPr lang="en-US" dirty="0"/>
              <a:t>Class 3: severe problem. </a:t>
            </a:r>
            <a:r>
              <a:rPr lang="en-US" b="1" dirty="0"/>
              <a:t>25-49%</a:t>
            </a:r>
          </a:p>
          <a:p>
            <a:pPr marL="514350" indent="-514350">
              <a:buAutoNum type="arabicParenBoth"/>
            </a:pPr>
            <a:r>
              <a:rPr lang="en-US" dirty="0"/>
              <a:t>Class 4: very severe problem approaching total function loss. </a:t>
            </a:r>
            <a:r>
              <a:rPr lang="en-US" b="1" dirty="0"/>
              <a:t>50-100%</a:t>
            </a:r>
          </a:p>
          <a:p>
            <a:endParaRPr lang="en-US" dirty="0"/>
          </a:p>
        </p:txBody>
      </p:sp>
    </p:spTree>
    <p:extLst>
      <p:ext uri="{BB962C8B-B14F-4D97-AF65-F5344CB8AC3E}">
        <p14:creationId xmlns:p14="http://schemas.microsoft.com/office/powerpoint/2010/main" val="1941890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Diagnosis Based Impairment: Finding the Grid and </a:t>
            </a:r>
            <a:r>
              <a:rPr lang="en-US" dirty="0" smtClean="0"/>
              <a:t>Class - Spine</a:t>
            </a:r>
            <a:endParaRPr lang="en-US" dirty="0"/>
          </a:p>
        </p:txBody>
      </p:sp>
      <p:sp>
        <p:nvSpPr>
          <p:cNvPr id="3" name="Content Placeholder 2"/>
          <p:cNvSpPr>
            <a:spLocks noGrp="1"/>
          </p:cNvSpPr>
          <p:nvPr>
            <p:ph idx="1"/>
          </p:nvPr>
        </p:nvSpPr>
        <p:spPr>
          <a:xfrm>
            <a:off x="457200" y="1524000"/>
            <a:ext cx="8229600" cy="4525963"/>
          </a:xfrm>
        </p:spPr>
        <p:txBody>
          <a:bodyPr>
            <a:normAutofit fontScale="92500" lnSpcReduction="20000"/>
          </a:bodyPr>
          <a:lstStyle/>
          <a:p>
            <a:r>
              <a:rPr lang="en-US" dirty="0"/>
              <a:t>The </a:t>
            </a:r>
            <a:r>
              <a:rPr lang="en-US" dirty="0" smtClean="0"/>
              <a:t>spine </a:t>
            </a:r>
            <a:r>
              <a:rPr lang="en-US" dirty="0"/>
              <a:t>breaks down into </a:t>
            </a:r>
            <a:r>
              <a:rPr lang="en-US" dirty="0" smtClean="0"/>
              <a:t>3 </a:t>
            </a:r>
            <a:r>
              <a:rPr lang="en-US" dirty="0"/>
              <a:t>regional grids: </a:t>
            </a:r>
            <a:r>
              <a:rPr lang="en-US" dirty="0" smtClean="0"/>
              <a:t>cervical spine, thoracic spine, lumbar spine</a:t>
            </a:r>
            <a:endParaRPr lang="en-US" dirty="0"/>
          </a:p>
          <a:p>
            <a:r>
              <a:rPr lang="en-US" dirty="0"/>
              <a:t>Each Regional Grid has 5 classes: </a:t>
            </a:r>
          </a:p>
          <a:p>
            <a:pPr marL="514350" indent="-514350">
              <a:buAutoNum type="arabicParenBoth"/>
            </a:pPr>
            <a:r>
              <a:rPr lang="en-US" dirty="0"/>
              <a:t>Class 0: no objective problem. </a:t>
            </a:r>
            <a:r>
              <a:rPr lang="en-US" b="1" dirty="0"/>
              <a:t>0%</a:t>
            </a:r>
          </a:p>
          <a:p>
            <a:pPr marL="514350" indent="-514350">
              <a:buAutoNum type="arabicParenBoth"/>
            </a:pPr>
            <a:r>
              <a:rPr lang="en-US" dirty="0"/>
              <a:t>Class 1: mild problem. </a:t>
            </a:r>
            <a:r>
              <a:rPr lang="en-US" b="1" dirty="0" smtClean="0"/>
              <a:t>1-8%</a:t>
            </a:r>
            <a:endParaRPr lang="en-US" b="1" dirty="0"/>
          </a:p>
          <a:p>
            <a:pPr marL="514350" indent="-514350">
              <a:buAutoNum type="arabicParenBoth"/>
            </a:pPr>
            <a:r>
              <a:rPr lang="en-US" dirty="0"/>
              <a:t>Class 2: moderate problem. </a:t>
            </a:r>
            <a:r>
              <a:rPr lang="en-US" b="1" dirty="0" smtClean="0"/>
              <a:t>9-14%</a:t>
            </a:r>
            <a:endParaRPr lang="en-US" b="1" dirty="0"/>
          </a:p>
          <a:p>
            <a:pPr marL="514350" indent="-514350">
              <a:buAutoNum type="arabicParenBoth"/>
            </a:pPr>
            <a:r>
              <a:rPr lang="en-US" dirty="0"/>
              <a:t>Class 3: severe problem. </a:t>
            </a:r>
            <a:r>
              <a:rPr lang="en-US" b="1" dirty="0" smtClean="0"/>
              <a:t>15-24%</a:t>
            </a:r>
            <a:endParaRPr lang="en-US" b="1" dirty="0"/>
          </a:p>
          <a:p>
            <a:pPr marL="514350" indent="-514350">
              <a:buAutoNum type="arabicParenBoth"/>
            </a:pPr>
            <a:r>
              <a:rPr lang="en-US" dirty="0"/>
              <a:t>Class 4: very severe problem approaching total function loss. </a:t>
            </a:r>
            <a:r>
              <a:rPr lang="en-US" b="1" dirty="0" smtClean="0"/>
              <a:t>25-3-% </a:t>
            </a:r>
          </a:p>
          <a:p>
            <a:pPr marL="0" indent="0">
              <a:buNone/>
            </a:pPr>
            <a:r>
              <a:rPr lang="en-US" b="1" dirty="0" smtClean="0"/>
              <a:t>*thoracic spine (0, 1-6, 7-11, 12-16, 17-22%)</a:t>
            </a:r>
          </a:p>
          <a:p>
            <a:pPr marL="514350" indent="-514350">
              <a:buAutoNum type="arabicParenBoth"/>
            </a:pPr>
            <a:endParaRPr lang="en-US" b="1" dirty="0"/>
          </a:p>
          <a:p>
            <a:endParaRPr lang="en-US" dirty="0"/>
          </a:p>
        </p:txBody>
      </p:sp>
    </p:spTree>
    <p:extLst>
      <p:ext uri="{BB962C8B-B14F-4D97-AF65-F5344CB8AC3E}">
        <p14:creationId xmlns:p14="http://schemas.microsoft.com/office/powerpoint/2010/main" val="3762633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Diagnosis: Regional Grid - Shoulder</a:t>
            </a:r>
          </a:p>
        </p:txBody>
      </p:sp>
      <p:sp>
        <p:nvSpPr>
          <p:cNvPr id="3" name="Content Placeholder 2"/>
          <p:cNvSpPr>
            <a:spLocks noGrp="1"/>
          </p:cNvSpPr>
          <p:nvPr>
            <p:ph idx="1"/>
          </p:nvPr>
        </p:nvSpPr>
        <p:spPr/>
        <p:txBody>
          <a:bodyPr/>
          <a:lstStyle/>
          <a:p>
            <a:r>
              <a:rPr lang="en-US" dirty="0" smtClean="0"/>
              <a:t>Find the correct diagnosis – Table 15.5, page 401-405.</a:t>
            </a:r>
          </a:p>
          <a:p>
            <a:r>
              <a:rPr lang="en-US" dirty="0" smtClean="0"/>
              <a:t>For our practice, usually rotator cuff tear, </a:t>
            </a:r>
            <a:r>
              <a:rPr lang="en-US" dirty="0" err="1" smtClean="0"/>
              <a:t>labral</a:t>
            </a:r>
            <a:r>
              <a:rPr lang="en-US" dirty="0" smtClean="0"/>
              <a:t> tear, impingement or biceps tear.</a:t>
            </a:r>
          </a:p>
          <a:p>
            <a:r>
              <a:rPr lang="en-US" dirty="0" smtClean="0"/>
              <a:t>All same impairment ranges, 0% or 1-5%, with the exception of full thickness rotator cuff tear (1-7%).</a:t>
            </a:r>
            <a:endParaRPr lang="en-US" dirty="0"/>
          </a:p>
        </p:txBody>
      </p:sp>
    </p:spTree>
    <p:extLst>
      <p:ext uri="{BB962C8B-B14F-4D97-AF65-F5344CB8AC3E}">
        <p14:creationId xmlns:p14="http://schemas.microsoft.com/office/powerpoint/2010/main" val="1363711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79" t="2548" r="15810" b="26657"/>
          <a:stretch/>
        </p:blipFill>
        <p:spPr>
          <a:xfrm>
            <a:off x="1752600" y="533400"/>
            <a:ext cx="6530886" cy="5767066"/>
          </a:xfrm>
          <a:prstGeom prst="rect">
            <a:avLst/>
          </a:prstGeom>
        </p:spPr>
      </p:pic>
    </p:spTree>
    <p:extLst>
      <p:ext uri="{BB962C8B-B14F-4D97-AF65-F5344CB8AC3E}">
        <p14:creationId xmlns:p14="http://schemas.microsoft.com/office/powerpoint/2010/main" val="245232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610" t="3399"/>
          <a:stretch/>
        </p:blipFill>
        <p:spPr>
          <a:xfrm>
            <a:off x="990600" y="94129"/>
            <a:ext cx="6781800" cy="6606988"/>
          </a:xfrm>
          <a:prstGeom prst="rect">
            <a:avLst/>
          </a:prstGeom>
        </p:spPr>
      </p:pic>
    </p:spTree>
    <p:extLst>
      <p:ext uri="{BB962C8B-B14F-4D97-AF65-F5344CB8AC3E}">
        <p14:creationId xmlns:p14="http://schemas.microsoft.com/office/powerpoint/2010/main" val="409378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Thickness Rotator Cuff Tear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Shoulder Regional Grid: Upper Extremity.</a:t>
            </a:r>
          </a:p>
          <a:p>
            <a:r>
              <a:rPr lang="en-US" dirty="0"/>
              <a:t>Table 15-5, page 403.</a:t>
            </a:r>
          </a:p>
          <a:p>
            <a:r>
              <a:rPr lang="en-US" dirty="0"/>
              <a:t>Either class 0 or class 1 (0% or 1-7%) ranges</a:t>
            </a:r>
            <a:r>
              <a:rPr lang="en-US" dirty="0" smtClean="0"/>
              <a:t>.</a:t>
            </a:r>
          </a:p>
          <a:p>
            <a:r>
              <a:rPr lang="en-US" dirty="0" smtClean="0"/>
              <a:t>Class 1 – Default 3 or 5%.</a:t>
            </a:r>
            <a:endParaRPr lang="en-US" dirty="0"/>
          </a:p>
          <a:p>
            <a:r>
              <a:rPr lang="en-US" dirty="0"/>
              <a:t>8-13% impairment is not available for full thickness rotator cuff tear.</a:t>
            </a:r>
          </a:p>
          <a:p>
            <a:r>
              <a:rPr lang="en-US" dirty="0"/>
              <a:t>Classes 2 - 4 also not available.</a:t>
            </a:r>
          </a:p>
          <a:p>
            <a:pPr marL="0" indent="0">
              <a:buNone/>
            </a:pPr>
            <a:r>
              <a:rPr lang="en-US" sz="2200" b="1" dirty="0"/>
              <a:t>* Only exception is where loss of range of motion present, then option to use Section 15.7 </a:t>
            </a:r>
            <a:r>
              <a:rPr lang="en-US" sz="2200" b="1" dirty="0" smtClean="0"/>
              <a:t>or with AC  joint/distal clavicle resection.</a:t>
            </a:r>
            <a:endParaRPr lang="en-US" sz="2200" b="1" dirty="0"/>
          </a:p>
          <a:p>
            <a:endParaRPr lang="en-US" dirty="0"/>
          </a:p>
        </p:txBody>
      </p:sp>
    </p:spTree>
    <p:extLst>
      <p:ext uri="{BB962C8B-B14F-4D97-AF65-F5344CB8AC3E}">
        <p14:creationId xmlns:p14="http://schemas.microsoft.com/office/powerpoint/2010/main" val="2607464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 – Shoulder Injuries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Common Error! If there is a distal clavicle resection or AC separation type III (complete disruption AC joint capsule and </a:t>
            </a:r>
            <a:r>
              <a:rPr lang="en-US" dirty="0" err="1" smtClean="0"/>
              <a:t>coracoclavicular</a:t>
            </a:r>
            <a:r>
              <a:rPr lang="en-US" dirty="0" smtClean="0"/>
              <a:t> ligaments) use Table 15.5, page 403 Class 1 – (8-12%).</a:t>
            </a:r>
          </a:p>
          <a:p>
            <a:r>
              <a:rPr lang="en-US" dirty="0" smtClean="0"/>
              <a:t>Usually with Impingement </a:t>
            </a:r>
            <a:r>
              <a:rPr lang="en-US" dirty="0"/>
              <a:t>S</a:t>
            </a:r>
            <a:r>
              <a:rPr lang="en-US" dirty="0" smtClean="0"/>
              <a:t>yndrome.</a:t>
            </a:r>
          </a:p>
          <a:p>
            <a:r>
              <a:rPr lang="en-US" dirty="0" smtClean="0"/>
              <a:t>Look at operative report carefully, if it reads “I elected to proceed with left AC join resection, removing 4 mm of the distal clavicle and acromion…”, then rotator cuff is the incorrect diagnosis.</a:t>
            </a:r>
            <a:endParaRPr lang="en-US" dirty="0"/>
          </a:p>
        </p:txBody>
      </p:sp>
    </p:spTree>
    <p:extLst>
      <p:ext uri="{BB962C8B-B14F-4D97-AF65-F5344CB8AC3E}">
        <p14:creationId xmlns:p14="http://schemas.microsoft.com/office/powerpoint/2010/main" val="4145285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Regional Grid - </a:t>
            </a:r>
            <a:r>
              <a:rPr lang="en-US" dirty="0" smtClean="0"/>
              <a:t>Knee</a:t>
            </a:r>
            <a:endParaRPr lang="en-US" dirty="0"/>
          </a:p>
        </p:txBody>
      </p:sp>
      <p:sp>
        <p:nvSpPr>
          <p:cNvPr id="3" name="Content Placeholder 2"/>
          <p:cNvSpPr>
            <a:spLocks noGrp="1"/>
          </p:cNvSpPr>
          <p:nvPr>
            <p:ph idx="1"/>
          </p:nvPr>
        </p:nvSpPr>
        <p:spPr/>
        <p:txBody>
          <a:bodyPr>
            <a:normAutofit fontScale="92500" lnSpcReduction="10000"/>
          </a:bodyPr>
          <a:lstStyle/>
          <a:p>
            <a:r>
              <a:rPr lang="en-US" dirty="0"/>
              <a:t>Find the correct diagnosis – Table </a:t>
            </a:r>
            <a:r>
              <a:rPr lang="en-US" dirty="0" smtClean="0"/>
              <a:t>16.3, </a:t>
            </a:r>
            <a:r>
              <a:rPr lang="en-US" dirty="0"/>
              <a:t>page </a:t>
            </a:r>
            <a:r>
              <a:rPr lang="en-US" dirty="0" smtClean="0"/>
              <a:t>509-511.</a:t>
            </a:r>
            <a:endParaRPr lang="en-US" dirty="0"/>
          </a:p>
          <a:p>
            <a:r>
              <a:rPr lang="en-US" dirty="0"/>
              <a:t>For our practice, usually </a:t>
            </a:r>
            <a:r>
              <a:rPr lang="en-US" dirty="0" smtClean="0"/>
              <a:t>meniscal tear, ACL </a:t>
            </a:r>
            <a:r>
              <a:rPr lang="en-US" dirty="0"/>
              <a:t>tear, </a:t>
            </a:r>
            <a:r>
              <a:rPr lang="en-US" dirty="0" smtClean="0"/>
              <a:t>strain or total knee replacement.</a:t>
            </a:r>
            <a:endParaRPr lang="en-US" dirty="0"/>
          </a:p>
          <a:p>
            <a:r>
              <a:rPr lang="en-US" dirty="0" smtClean="0"/>
              <a:t> Meniscus (partial </a:t>
            </a:r>
            <a:r>
              <a:rPr lang="en-US" dirty="0" err="1" smtClean="0"/>
              <a:t>meniscectomy</a:t>
            </a:r>
            <a:r>
              <a:rPr lang="en-US" dirty="0" smtClean="0"/>
              <a:t> 1-3%, total </a:t>
            </a:r>
            <a:r>
              <a:rPr lang="en-US" dirty="0" err="1" smtClean="0"/>
              <a:t>meniscectomy</a:t>
            </a:r>
            <a:r>
              <a:rPr lang="en-US" dirty="0" smtClean="0"/>
              <a:t> 5-9%, Partial medial and lateral 7-13%, total medial and lateral </a:t>
            </a:r>
            <a:r>
              <a:rPr lang="en-US" dirty="0" err="1" smtClean="0"/>
              <a:t>meniscectomy</a:t>
            </a:r>
            <a:r>
              <a:rPr lang="en-US" dirty="0" smtClean="0"/>
              <a:t> 19-25%).</a:t>
            </a:r>
          </a:p>
          <a:p>
            <a:r>
              <a:rPr lang="en-US" dirty="0" smtClean="0"/>
              <a:t>ACL tear (0% no instability, 7-13% mild laxity, 14-18% moderate laxity).</a:t>
            </a:r>
            <a:endParaRPr lang="en-US" dirty="0"/>
          </a:p>
          <a:p>
            <a:endParaRPr lang="en-US" dirty="0"/>
          </a:p>
        </p:txBody>
      </p:sp>
    </p:spTree>
    <p:extLst>
      <p:ext uri="{BB962C8B-B14F-4D97-AF65-F5344CB8AC3E}">
        <p14:creationId xmlns:p14="http://schemas.microsoft.com/office/powerpoint/2010/main" val="2349496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739" t="6452" r="3553" b="-7228"/>
          <a:stretch/>
        </p:blipFill>
        <p:spPr>
          <a:xfrm>
            <a:off x="1524000" y="143934"/>
            <a:ext cx="6477000" cy="6225770"/>
          </a:xfrm>
          <a:prstGeom prst="rect">
            <a:avLst/>
          </a:prstGeom>
        </p:spPr>
      </p:pic>
    </p:spTree>
    <p:extLst>
      <p:ext uri="{BB962C8B-B14F-4D97-AF65-F5344CB8AC3E}">
        <p14:creationId xmlns:p14="http://schemas.microsoft.com/office/powerpoint/2010/main" val="2808070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 Conceptual Foundations and Philosophy</a:t>
            </a:r>
            <a:br>
              <a:rPr lang="en-US" dirty="0" smtClean="0"/>
            </a:br>
            <a:r>
              <a:rPr lang="en-US" dirty="0" smtClean="0"/>
              <a:t>Impairment vs. Disability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 </a:t>
            </a:r>
          </a:p>
          <a:p>
            <a:r>
              <a:rPr lang="en-US" sz="4000" dirty="0" smtClean="0"/>
              <a:t>Impairment: a significant deviation, loss, or loss of use of any body structure or body function in an individual with a health condition, disorder, or disease.</a:t>
            </a:r>
          </a:p>
          <a:p>
            <a:r>
              <a:rPr lang="en-US" sz="4000" dirty="0"/>
              <a:t>Disability: activity limitations and/or participation restrictions in an individual with a health condition, disorder or disease.</a:t>
            </a:r>
          </a:p>
          <a:p>
            <a:pPr marL="0" indent="0">
              <a:buNone/>
            </a:pPr>
            <a:r>
              <a:rPr lang="en-US" dirty="0"/>
              <a:t>“The relationship between impairment and disability remains both complex and difficult, if not impossible, to </a:t>
            </a:r>
            <a:r>
              <a:rPr lang="en-US" dirty="0" smtClean="0"/>
              <a:t>predict.” (page 5) “Impairment </a:t>
            </a:r>
            <a:r>
              <a:rPr lang="en-US" dirty="0"/>
              <a:t>and disability are complex concepts that are not yet amenable to evidence-based definition.” </a:t>
            </a:r>
          </a:p>
          <a:p>
            <a:pPr marL="0" indent="0">
              <a:buNone/>
            </a:pPr>
            <a:r>
              <a:rPr lang="en-US" dirty="0"/>
              <a:t>(page 9)</a:t>
            </a:r>
          </a:p>
          <a:p>
            <a:endParaRPr lang="en-US" dirty="0"/>
          </a:p>
        </p:txBody>
      </p:sp>
    </p:spTree>
    <p:extLst>
      <p:ext uri="{BB962C8B-B14F-4D97-AF65-F5344CB8AC3E}">
        <p14:creationId xmlns:p14="http://schemas.microsoft.com/office/powerpoint/2010/main" val="3778737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0"/>
            <a:ext cx="7315200" cy="6647597"/>
          </a:xfrm>
          <a:prstGeom prst="rect">
            <a:avLst/>
          </a:prstGeom>
        </p:spPr>
      </p:pic>
    </p:spTree>
    <p:extLst>
      <p:ext uri="{BB962C8B-B14F-4D97-AF65-F5344CB8AC3E}">
        <p14:creationId xmlns:p14="http://schemas.microsoft.com/office/powerpoint/2010/main" val="388790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Meniscal Tear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smtClean="0"/>
              <a:t>Knee Grid Regional </a:t>
            </a:r>
            <a:r>
              <a:rPr lang="en-US" dirty="0"/>
              <a:t>Grid: </a:t>
            </a:r>
            <a:r>
              <a:rPr lang="en-US" dirty="0" smtClean="0"/>
              <a:t>Lower </a:t>
            </a:r>
            <a:r>
              <a:rPr lang="en-US" dirty="0"/>
              <a:t>Extremity.</a:t>
            </a:r>
          </a:p>
          <a:p>
            <a:r>
              <a:rPr lang="en-US" dirty="0"/>
              <a:t>Table </a:t>
            </a:r>
            <a:r>
              <a:rPr lang="en-US" dirty="0" smtClean="0"/>
              <a:t>16-3, </a:t>
            </a:r>
            <a:r>
              <a:rPr lang="en-US" dirty="0"/>
              <a:t>page </a:t>
            </a:r>
            <a:r>
              <a:rPr lang="en-US" dirty="0" smtClean="0"/>
              <a:t>509.</a:t>
            </a:r>
            <a:endParaRPr lang="en-US" dirty="0"/>
          </a:p>
          <a:p>
            <a:r>
              <a:rPr lang="en-US" dirty="0"/>
              <a:t>C</a:t>
            </a:r>
            <a:r>
              <a:rPr lang="en-US" dirty="0" smtClean="0"/>
              <a:t>lass </a:t>
            </a:r>
            <a:r>
              <a:rPr lang="en-US" dirty="0"/>
              <a:t>1 </a:t>
            </a:r>
            <a:r>
              <a:rPr lang="en-US" dirty="0" smtClean="0"/>
              <a:t>only , cannot be 0%.</a:t>
            </a:r>
            <a:endParaRPr lang="en-US" dirty="0"/>
          </a:p>
          <a:p>
            <a:r>
              <a:rPr lang="en-US" dirty="0" smtClean="0"/>
              <a:t>Determine if partial medial or lateral </a:t>
            </a:r>
            <a:r>
              <a:rPr lang="en-US" dirty="0" err="1" smtClean="0"/>
              <a:t>meniscectomy</a:t>
            </a:r>
            <a:r>
              <a:rPr lang="en-US" dirty="0" smtClean="0"/>
              <a:t>, total </a:t>
            </a:r>
            <a:r>
              <a:rPr lang="en-US" dirty="0" err="1" smtClean="0"/>
              <a:t>meniscectomy</a:t>
            </a:r>
            <a:r>
              <a:rPr lang="en-US" dirty="0" smtClean="0"/>
              <a:t>, partial medial and lateral or total medial and lateral </a:t>
            </a:r>
            <a:r>
              <a:rPr lang="en-US" dirty="0" err="1" smtClean="0"/>
              <a:t>meniscectomy</a:t>
            </a:r>
            <a:r>
              <a:rPr lang="en-US" dirty="0" smtClean="0"/>
              <a:t>.</a:t>
            </a:r>
            <a:endParaRPr lang="en-US" dirty="0"/>
          </a:p>
          <a:p>
            <a:r>
              <a:rPr lang="en-US" dirty="0" smtClean="0"/>
              <a:t>Assume partial medial </a:t>
            </a:r>
            <a:r>
              <a:rPr lang="en-US" dirty="0" err="1" smtClean="0"/>
              <a:t>meniscectomy</a:t>
            </a:r>
            <a:r>
              <a:rPr lang="en-US" dirty="0" smtClean="0"/>
              <a:t> – 1-3%, default 2%.</a:t>
            </a:r>
            <a:endParaRPr lang="en-US" dirty="0"/>
          </a:p>
          <a:p>
            <a:pPr marL="0" indent="0">
              <a:buNone/>
            </a:pPr>
            <a:endParaRPr lang="en-US" dirty="0"/>
          </a:p>
        </p:txBody>
      </p:sp>
    </p:spTree>
    <p:extLst>
      <p:ext uri="{BB962C8B-B14F-4D97-AF65-F5344CB8AC3E}">
        <p14:creationId xmlns:p14="http://schemas.microsoft.com/office/powerpoint/2010/main" val="3287319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 – Knee Injuries</a:t>
            </a:r>
            <a:endParaRPr lang="en-US" dirty="0"/>
          </a:p>
        </p:txBody>
      </p:sp>
      <p:sp>
        <p:nvSpPr>
          <p:cNvPr id="3" name="Content Placeholder 2"/>
          <p:cNvSpPr>
            <a:spLocks noGrp="1"/>
          </p:cNvSpPr>
          <p:nvPr>
            <p:ph idx="1"/>
          </p:nvPr>
        </p:nvSpPr>
        <p:spPr/>
        <p:txBody>
          <a:bodyPr/>
          <a:lstStyle/>
          <a:p>
            <a:r>
              <a:rPr lang="en-US" dirty="0" smtClean="0"/>
              <a:t>ACL tear with partial </a:t>
            </a:r>
            <a:r>
              <a:rPr lang="en-US" dirty="0" err="1" smtClean="0"/>
              <a:t>meniscectomy</a:t>
            </a:r>
            <a:r>
              <a:rPr lang="en-US" dirty="0" smtClean="0"/>
              <a:t>.</a:t>
            </a:r>
          </a:p>
          <a:p>
            <a:r>
              <a:rPr lang="en-US" dirty="0" smtClean="0"/>
              <a:t>ACL provides  0% impairment if no instability.</a:t>
            </a:r>
          </a:p>
          <a:p>
            <a:r>
              <a:rPr lang="en-US" dirty="0" smtClean="0"/>
              <a:t>Meniscus provides minimum of 1%.</a:t>
            </a:r>
          </a:p>
          <a:p>
            <a:r>
              <a:rPr lang="en-US" dirty="0" smtClean="0"/>
              <a:t>AMA rating cannot be 0% for ACL tear with meniscal tear, even if no instability.</a:t>
            </a:r>
            <a:endParaRPr lang="en-US" dirty="0"/>
          </a:p>
        </p:txBody>
      </p:sp>
    </p:spTree>
    <p:extLst>
      <p:ext uri="{BB962C8B-B14F-4D97-AF65-F5344CB8AC3E}">
        <p14:creationId xmlns:p14="http://schemas.microsoft.com/office/powerpoint/2010/main" val="964487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Regional Grid - </a:t>
            </a:r>
            <a:r>
              <a:rPr lang="en-US" dirty="0" smtClean="0"/>
              <a:t>Spine</a:t>
            </a:r>
            <a:endParaRPr lang="en-US" dirty="0"/>
          </a:p>
        </p:txBody>
      </p:sp>
      <p:sp>
        <p:nvSpPr>
          <p:cNvPr id="3" name="Content Placeholder 2"/>
          <p:cNvSpPr>
            <a:spLocks noGrp="1"/>
          </p:cNvSpPr>
          <p:nvPr>
            <p:ph idx="1"/>
          </p:nvPr>
        </p:nvSpPr>
        <p:spPr/>
        <p:txBody>
          <a:bodyPr>
            <a:normAutofit lnSpcReduction="10000"/>
          </a:bodyPr>
          <a:lstStyle/>
          <a:p>
            <a:r>
              <a:rPr lang="en-US" dirty="0"/>
              <a:t>Find the correct diagnosis – Table </a:t>
            </a:r>
            <a:r>
              <a:rPr lang="en-US" dirty="0" smtClean="0"/>
              <a:t>17.2-17.4, pages 564-573.</a:t>
            </a:r>
            <a:endParaRPr lang="en-US" dirty="0"/>
          </a:p>
          <a:p>
            <a:r>
              <a:rPr lang="en-US" dirty="0"/>
              <a:t>For our practice, usually </a:t>
            </a:r>
            <a:r>
              <a:rPr lang="en-US" dirty="0" smtClean="0"/>
              <a:t>disk herniation or sprains.</a:t>
            </a:r>
            <a:endParaRPr lang="en-US" dirty="0"/>
          </a:p>
          <a:p>
            <a:r>
              <a:rPr lang="en-US" dirty="0"/>
              <a:t> </a:t>
            </a:r>
            <a:r>
              <a:rPr lang="en-US" dirty="0" smtClean="0"/>
              <a:t>Disk </a:t>
            </a:r>
            <a:r>
              <a:rPr lang="en-US" dirty="0" err="1" smtClean="0"/>
              <a:t>herniations</a:t>
            </a:r>
            <a:r>
              <a:rPr lang="en-US" dirty="0" smtClean="0"/>
              <a:t> range from 0% or 4-30% impairment.</a:t>
            </a:r>
            <a:endParaRPr lang="en-US" dirty="0"/>
          </a:p>
          <a:p>
            <a:r>
              <a:rPr lang="en-US" dirty="0" smtClean="0"/>
              <a:t>Radiculopathy and “alteration of motion segment integrity” are key in determining impairment.</a:t>
            </a:r>
            <a:endParaRPr lang="en-US" dirty="0"/>
          </a:p>
          <a:p>
            <a:endParaRPr lang="en-US" dirty="0"/>
          </a:p>
        </p:txBody>
      </p:sp>
    </p:spTree>
    <p:extLst>
      <p:ext uri="{BB962C8B-B14F-4D97-AF65-F5344CB8AC3E}">
        <p14:creationId xmlns:p14="http://schemas.microsoft.com/office/powerpoint/2010/main" val="3533130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76" t="5061" r="-7159" b="2430"/>
          <a:stretch/>
        </p:blipFill>
        <p:spPr>
          <a:xfrm>
            <a:off x="2057400" y="124904"/>
            <a:ext cx="5164281" cy="6580696"/>
          </a:xfrm>
          <a:prstGeom prst="rect">
            <a:avLst/>
          </a:prstGeom>
        </p:spPr>
      </p:pic>
    </p:spTree>
    <p:extLst>
      <p:ext uri="{BB962C8B-B14F-4D97-AF65-F5344CB8AC3E}">
        <p14:creationId xmlns:p14="http://schemas.microsoft.com/office/powerpoint/2010/main" val="2114699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Cervical Disk Herniation</a:t>
            </a:r>
            <a:endParaRPr lang="en-US" dirty="0"/>
          </a:p>
        </p:txBody>
      </p:sp>
      <p:sp>
        <p:nvSpPr>
          <p:cNvPr id="6" name="Content Placeholder 5"/>
          <p:cNvSpPr>
            <a:spLocks noGrp="1"/>
          </p:cNvSpPr>
          <p:nvPr>
            <p:ph idx="1"/>
          </p:nvPr>
        </p:nvSpPr>
        <p:spPr/>
        <p:txBody>
          <a:bodyPr>
            <a:normAutofit/>
          </a:bodyPr>
          <a:lstStyle/>
          <a:p>
            <a:pPr marL="0" indent="0">
              <a:buNone/>
            </a:pPr>
            <a:r>
              <a:rPr lang="en-US" dirty="0" smtClean="0"/>
              <a:t> </a:t>
            </a:r>
            <a:endParaRPr lang="en-US" dirty="0"/>
          </a:p>
          <a:p>
            <a:r>
              <a:rPr lang="en-US" dirty="0" smtClean="0"/>
              <a:t>Cervical Spine Regional Grid.</a:t>
            </a:r>
            <a:endParaRPr lang="en-US" dirty="0"/>
          </a:p>
          <a:p>
            <a:r>
              <a:rPr lang="en-US" dirty="0"/>
              <a:t>Table </a:t>
            </a:r>
            <a:r>
              <a:rPr lang="en-US" dirty="0" smtClean="0"/>
              <a:t>17-2, page 564.</a:t>
            </a:r>
            <a:endParaRPr lang="en-US" dirty="0"/>
          </a:p>
          <a:p>
            <a:r>
              <a:rPr lang="en-US" dirty="0"/>
              <a:t>Determine if </a:t>
            </a:r>
            <a:r>
              <a:rPr lang="en-US" dirty="0" smtClean="0"/>
              <a:t>radiculopathy or AOMSI “alteration </a:t>
            </a:r>
            <a:r>
              <a:rPr lang="en-US" dirty="0"/>
              <a:t>of motion segment </a:t>
            </a:r>
            <a:r>
              <a:rPr lang="en-US" dirty="0" smtClean="0"/>
              <a:t>integrity.”</a:t>
            </a:r>
            <a:endParaRPr lang="en-US" dirty="0"/>
          </a:p>
          <a:p>
            <a:pPr marL="0" indent="0">
              <a:buNone/>
            </a:pPr>
            <a:endParaRPr lang="en-US" dirty="0"/>
          </a:p>
        </p:txBody>
      </p:sp>
    </p:spTree>
    <p:extLst>
      <p:ext uri="{BB962C8B-B14F-4D97-AF65-F5344CB8AC3E}">
        <p14:creationId xmlns:p14="http://schemas.microsoft.com/office/powerpoint/2010/main" val="3854042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Grade Modifier #1: Functional History</a:t>
            </a:r>
          </a:p>
        </p:txBody>
      </p:sp>
      <p:sp>
        <p:nvSpPr>
          <p:cNvPr id="3" name="Content Placeholder 2"/>
          <p:cNvSpPr>
            <a:spLocks noGrp="1"/>
          </p:cNvSpPr>
          <p:nvPr>
            <p:ph idx="1"/>
          </p:nvPr>
        </p:nvSpPr>
        <p:spPr/>
        <p:txBody>
          <a:bodyPr>
            <a:normAutofit fontScale="92500" lnSpcReduction="10000"/>
          </a:bodyPr>
          <a:lstStyle/>
          <a:p>
            <a:r>
              <a:rPr lang="en-US" b="1" dirty="0"/>
              <a:t>Functional History is based on subjective reports that are attributable to impairment. (page 406)</a:t>
            </a:r>
          </a:p>
          <a:p>
            <a:r>
              <a:rPr lang="en-US" dirty="0"/>
              <a:t>For upper extremity injuries, 6</a:t>
            </a:r>
            <a:r>
              <a:rPr lang="en-US" baseline="30000" dirty="0"/>
              <a:t>th</a:t>
            </a:r>
            <a:r>
              <a:rPr lang="en-US" dirty="0"/>
              <a:t> Edition recommends using </a:t>
            </a:r>
            <a:r>
              <a:rPr lang="en-US" dirty="0" err="1"/>
              <a:t>QuickDash</a:t>
            </a:r>
            <a:r>
              <a:rPr lang="en-US" dirty="0"/>
              <a:t> </a:t>
            </a:r>
            <a:r>
              <a:rPr lang="en-US" dirty="0" smtClean="0"/>
              <a:t>(see attached “The </a:t>
            </a:r>
            <a:r>
              <a:rPr lang="en-US" dirty="0"/>
              <a:t>Disabilities of Arm, Shoulder and Hand”).</a:t>
            </a:r>
          </a:p>
          <a:p>
            <a:r>
              <a:rPr lang="en-US" dirty="0" smtClean="0"/>
              <a:t>For lower extremity injuries, 6</a:t>
            </a:r>
            <a:r>
              <a:rPr lang="en-US" baseline="30000" dirty="0" smtClean="0"/>
              <a:t>th</a:t>
            </a:r>
            <a:r>
              <a:rPr lang="en-US" dirty="0" smtClean="0"/>
              <a:t> Edition recommends using Limb Questionnaire. </a:t>
            </a:r>
            <a:r>
              <a:rPr lang="en-US" dirty="0"/>
              <a:t>(see attached</a:t>
            </a:r>
            <a:r>
              <a:rPr lang="en-US" dirty="0" smtClean="0"/>
              <a:t>)</a:t>
            </a:r>
          </a:p>
          <a:p>
            <a:r>
              <a:rPr lang="en-US" dirty="0" smtClean="0"/>
              <a:t>For Spine injuries, 6</a:t>
            </a:r>
            <a:r>
              <a:rPr lang="en-US" baseline="30000" dirty="0" smtClean="0"/>
              <a:t>th</a:t>
            </a:r>
            <a:r>
              <a:rPr lang="en-US" dirty="0" smtClean="0"/>
              <a:t> Edition recommends using Pain Disability Questionnaire. (see attached)</a:t>
            </a:r>
            <a:endParaRPr lang="en-US" dirty="0"/>
          </a:p>
          <a:p>
            <a:endParaRPr lang="en-US" dirty="0"/>
          </a:p>
        </p:txBody>
      </p:sp>
    </p:spTree>
    <p:extLst>
      <p:ext uri="{BB962C8B-B14F-4D97-AF65-F5344CB8AC3E}">
        <p14:creationId xmlns:p14="http://schemas.microsoft.com/office/powerpoint/2010/main" val="3011021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152400"/>
            <a:ext cx="5299364" cy="6858000"/>
          </a:xfrm>
          <a:prstGeom prst="rect">
            <a:avLst/>
          </a:prstGeom>
        </p:spPr>
      </p:pic>
    </p:spTree>
    <p:extLst>
      <p:ext uri="{BB962C8B-B14F-4D97-AF65-F5344CB8AC3E}">
        <p14:creationId xmlns:p14="http://schemas.microsoft.com/office/powerpoint/2010/main" val="2491156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570736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8699" y="304800"/>
            <a:ext cx="5326602" cy="6553200"/>
          </a:xfrm>
          <a:prstGeom prst="rect">
            <a:avLst/>
          </a:prstGeom>
        </p:spPr>
      </p:pic>
    </p:spTree>
    <p:extLst>
      <p:ext uri="{BB962C8B-B14F-4D97-AF65-F5344CB8AC3E}">
        <p14:creationId xmlns:p14="http://schemas.microsoft.com/office/powerpoint/2010/main" val="2063719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Causation</a:t>
            </a:r>
            <a:endParaRPr lang="en-US" dirty="0"/>
          </a:p>
        </p:txBody>
      </p:sp>
      <p:sp>
        <p:nvSpPr>
          <p:cNvPr id="3" name="Content Placeholder 2"/>
          <p:cNvSpPr>
            <a:spLocks noGrp="1"/>
          </p:cNvSpPr>
          <p:nvPr>
            <p:ph idx="1"/>
          </p:nvPr>
        </p:nvSpPr>
        <p:spPr/>
        <p:txBody>
          <a:bodyPr/>
          <a:lstStyle/>
          <a:p>
            <a:r>
              <a:rPr lang="en-US" b="1" dirty="0" smtClean="0"/>
              <a:t>“Typically, in assessing impairment, the physician must determine if the health condition is causally related to an event or exposure.” </a:t>
            </a:r>
            <a:r>
              <a:rPr lang="en-US" dirty="0" smtClean="0"/>
              <a:t>(page 5)</a:t>
            </a:r>
            <a:endParaRPr lang="en-US" dirty="0"/>
          </a:p>
        </p:txBody>
      </p:sp>
    </p:spTree>
    <p:extLst>
      <p:ext uri="{BB962C8B-B14F-4D97-AF65-F5344CB8AC3E}">
        <p14:creationId xmlns:p14="http://schemas.microsoft.com/office/powerpoint/2010/main" val="2708762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8699" y="0"/>
            <a:ext cx="5326602" cy="6858000"/>
          </a:xfrm>
          <a:prstGeom prst="rect">
            <a:avLst/>
          </a:prstGeom>
        </p:spPr>
      </p:pic>
    </p:spTree>
    <p:extLst>
      <p:ext uri="{BB962C8B-B14F-4D97-AF65-F5344CB8AC3E}">
        <p14:creationId xmlns:p14="http://schemas.microsoft.com/office/powerpoint/2010/main" val="1558553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Grade Modifier #2 – Physical Examination</a:t>
            </a:r>
          </a:p>
        </p:txBody>
      </p:sp>
      <p:sp>
        <p:nvSpPr>
          <p:cNvPr id="3" name="Content Placeholder 2"/>
          <p:cNvSpPr>
            <a:spLocks noGrp="1"/>
          </p:cNvSpPr>
          <p:nvPr>
            <p:ph idx="1"/>
          </p:nvPr>
        </p:nvSpPr>
        <p:spPr/>
        <p:txBody>
          <a:bodyPr>
            <a:normAutofit/>
          </a:bodyPr>
          <a:lstStyle/>
          <a:p>
            <a:pPr marL="0" indent="0">
              <a:buNone/>
            </a:pPr>
            <a:endParaRPr lang="en-US" b="1" dirty="0"/>
          </a:p>
          <a:p>
            <a:r>
              <a:rPr lang="en-US" dirty="0"/>
              <a:t>For upper extremity injuries, </a:t>
            </a:r>
            <a:r>
              <a:rPr lang="en-US" dirty="0" smtClean="0"/>
              <a:t>Table 15-8, page 408. (see attached)</a:t>
            </a:r>
            <a:endParaRPr lang="en-US" dirty="0"/>
          </a:p>
          <a:p>
            <a:r>
              <a:rPr lang="en-US" dirty="0" smtClean="0"/>
              <a:t>For lower extremity injuries, Table 16-7, page 517.</a:t>
            </a:r>
          </a:p>
          <a:p>
            <a:r>
              <a:rPr lang="en-US" dirty="0" smtClean="0"/>
              <a:t>For spinal injuries, Table 17-7, page 576. (see attached)</a:t>
            </a:r>
            <a:endParaRPr lang="en-US" dirty="0"/>
          </a:p>
          <a:p>
            <a:endParaRPr lang="en-US" b="1" dirty="0"/>
          </a:p>
          <a:p>
            <a:endParaRPr lang="en-US" dirty="0"/>
          </a:p>
        </p:txBody>
      </p:sp>
    </p:spTree>
    <p:extLst>
      <p:ext uri="{BB962C8B-B14F-4D97-AF65-F5344CB8AC3E}">
        <p14:creationId xmlns:p14="http://schemas.microsoft.com/office/powerpoint/2010/main" val="3121881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7010400" cy="6858000"/>
          </a:xfrm>
          <a:prstGeom prst="rect">
            <a:avLst/>
          </a:prstGeom>
        </p:spPr>
      </p:pic>
    </p:spTree>
    <p:extLst>
      <p:ext uri="{BB962C8B-B14F-4D97-AF65-F5344CB8AC3E}">
        <p14:creationId xmlns:p14="http://schemas.microsoft.com/office/powerpoint/2010/main" val="1856130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152400"/>
            <a:ext cx="5299364" cy="6705600"/>
          </a:xfrm>
          <a:prstGeom prst="rect">
            <a:avLst/>
          </a:prstGeom>
        </p:spPr>
      </p:pic>
    </p:spTree>
    <p:extLst>
      <p:ext uri="{BB962C8B-B14F-4D97-AF65-F5344CB8AC3E}">
        <p14:creationId xmlns:p14="http://schemas.microsoft.com/office/powerpoint/2010/main" val="4118577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Grade Modifier #3 – Clinical Studies</a:t>
            </a:r>
          </a:p>
        </p:txBody>
      </p:sp>
      <p:sp>
        <p:nvSpPr>
          <p:cNvPr id="3" name="Content Placeholder 2"/>
          <p:cNvSpPr>
            <a:spLocks noGrp="1"/>
          </p:cNvSpPr>
          <p:nvPr>
            <p:ph idx="1"/>
          </p:nvPr>
        </p:nvSpPr>
        <p:spPr/>
        <p:txBody>
          <a:bodyPr>
            <a:normAutofit fontScale="92500" lnSpcReduction="20000"/>
          </a:bodyPr>
          <a:lstStyle/>
          <a:p>
            <a:r>
              <a:rPr lang="en-US" dirty="0"/>
              <a:t>Clinical Studies indicates special tests such as MRI, X-Ray, EMG/NCV. (page 407)</a:t>
            </a:r>
          </a:p>
          <a:p>
            <a:r>
              <a:rPr lang="en-US" dirty="0"/>
              <a:t>If Clinical Study used to determine diagnosis, it cannot be used as Grade Modifier. (page 405, 407)</a:t>
            </a:r>
          </a:p>
          <a:p>
            <a:r>
              <a:rPr lang="en-US" dirty="0"/>
              <a:t>Clinical Study alone does not make diagnosis. (page 407</a:t>
            </a:r>
            <a:r>
              <a:rPr lang="en-US" dirty="0" smtClean="0"/>
              <a:t>)</a:t>
            </a:r>
          </a:p>
          <a:p>
            <a:r>
              <a:rPr lang="en-US" dirty="0" smtClean="0"/>
              <a:t>This is another common error – since diagnosis could be made with operative report or doctor’s examination, clinical study (MRI) should rarely make diagnosis.</a:t>
            </a:r>
            <a:endParaRPr lang="en-US" dirty="0"/>
          </a:p>
          <a:p>
            <a:endParaRPr lang="en-US" dirty="0"/>
          </a:p>
        </p:txBody>
      </p:sp>
    </p:spTree>
    <p:extLst>
      <p:ext uri="{BB962C8B-B14F-4D97-AF65-F5344CB8AC3E}">
        <p14:creationId xmlns:p14="http://schemas.microsoft.com/office/powerpoint/2010/main" val="2414556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Study Tables</a:t>
            </a:r>
          </a:p>
        </p:txBody>
      </p:sp>
      <p:sp>
        <p:nvSpPr>
          <p:cNvPr id="3" name="Content Placeholder 2"/>
          <p:cNvSpPr>
            <a:spLocks noGrp="1"/>
          </p:cNvSpPr>
          <p:nvPr>
            <p:ph idx="1"/>
          </p:nvPr>
        </p:nvSpPr>
        <p:spPr/>
        <p:txBody>
          <a:bodyPr/>
          <a:lstStyle/>
          <a:p>
            <a:r>
              <a:rPr lang="en-US" dirty="0"/>
              <a:t>For upper extremity injuries, Table 15-9, page 410</a:t>
            </a:r>
            <a:r>
              <a:rPr lang="en-US" dirty="0" smtClean="0"/>
              <a:t>. (see attached)</a:t>
            </a:r>
            <a:endParaRPr lang="en-US" dirty="0"/>
          </a:p>
          <a:p>
            <a:r>
              <a:rPr lang="en-US" dirty="0"/>
              <a:t>For lower extremity injuries, Table 16-8, page 519.</a:t>
            </a:r>
          </a:p>
          <a:p>
            <a:r>
              <a:rPr lang="en-US" dirty="0"/>
              <a:t>For spinal injuries, Table 17-9, page 581.</a:t>
            </a:r>
          </a:p>
        </p:txBody>
      </p:sp>
    </p:spTree>
    <p:extLst>
      <p:ext uri="{BB962C8B-B14F-4D97-AF65-F5344CB8AC3E}">
        <p14:creationId xmlns:p14="http://schemas.microsoft.com/office/powerpoint/2010/main" val="1063915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923170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Impairment Rating</a:t>
            </a:r>
          </a:p>
        </p:txBody>
      </p:sp>
      <p:sp>
        <p:nvSpPr>
          <p:cNvPr id="3" name="Content Placeholder 2"/>
          <p:cNvSpPr>
            <a:spLocks noGrp="1"/>
          </p:cNvSpPr>
          <p:nvPr>
            <p:ph idx="1"/>
          </p:nvPr>
        </p:nvSpPr>
        <p:spPr/>
        <p:txBody>
          <a:bodyPr>
            <a:normAutofit lnSpcReduction="10000"/>
          </a:bodyPr>
          <a:lstStyle/>
          <a:p>
            <a:r>
              <a:rPr lang="en-US" dirty="0"/>
              <a:t>Start with Default (C) Rating. </a:t>
            </a:r>
          </a:p>
          <a:p>
            <a:r>
              <a:rPr lang="en-US" dirty="0"/>
              <a:t>Modifiers may increase or decrease value, but must remain in diagnosis class.</a:t>
            </a:r>
          </a:p>
          <a:p>
            <a:r>
              <a:rPr lang="en-US" dirty="0"/>
              <a:t>Use the Net Adjustment Formula Mathematical Explanation:</a:t>
            </a:r>
          </a:p>
          <a:p>
            <a:pPr>
              <a:buNone/>
            </a:pPr>
            <a:r>
              <a:rPr lang="en-US" dirty="0"/>
              <a:t>(Functional History) – (Class Diagnosis) + (Physical Examination)- (Class Diagnosis) + (Clinical Studies) – (Class Diagnosis) = Net Adjustment.</a:t>
            </a:r>
          </a:p>
          <a:p>
            <a:endParaRPr lang="en-US" dirty="0"/>
          </a:p>
        </p:txBody>
      </p:sp>
    </p:spTree>
    <p:extLst>
      <p:ext uri="{BB962C8B-B14F-4D97-AF65-F5344CB8AC3E}">
        <p14:creationId xmlns:p14="http://schemas.microsoft.com/office/powerpoint/2010/main" val="693557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Calculation Rating Example with Apportionment</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b="1" dirty="0" smtClean="0"/>
              <a:t>EXAMPLE: Worker feels pain and pop in right shoulder while lifting  25lbs piece of equipment overhead. </a:t>
            </a:r>
          </a:p>
          <a:p>
            <a:pPr marL="0" indent="0">
              <a:buNone/>
            </a:pPr>
            <a:endParaRPr lang="en-US" b="1" dirty="0"/>
          </a:p>
          <a:p>
            <a:pPr marL="0" indent="0">
              <a:buNone/>
            </a:pPr>
            <a:r>
              <a:rPr lang="en-US" b="1" dirty="0" smtClean="0"/>
              <a:t>Diagnosis</a:t>
            </a:r>
            <a:r>
              <a:rPr lang="en-US" b="1" dirty="0"/>
              <a:t>: </a:t>
            </a:r>
            <a:r>
              <a:rPr lang="en-US" dirty="0"/>
              <a:t>Full thickness rotator cuff </a:t>
            </a:r>
            <a:r>
              <a:rPr lang="en-US" dirty="0" smtClean="0"/>
              <a:t>tear, pre-existing complaints.</a:t>
            </a:r>
            <a:endParaRPr lang="en-US" dirty="0"/>
          </a:p>
          <a:p>
            <a:pPr marL="0" indent="0">
              <a:buNone/>
            </a:pPr>
            <a:r>
              <a:rPr lang="en-US" dirty="0"/>
              <a:t>Class 1, 1-7% Impairment</a:t>
            </a:r>
            <a:r>
              <a:rPr lang="en-US" dirty="0" smtClean="0"/>
              <a:t>, residual loss, 3-7%,  </a:t>
            </a:r>
            <a:r>
              <a:rPr lang="en-US" dirty="0"/>
              <a:t>Default 5</a:t>
            </a:r>
            <a:r>
              <a:rPr lang="en-US" dirty="0" smtClean="0"/>
              <a:t>%.</a:t>
            </a:r>
          </a:p>
          <a:p>
            <a:pPr marL="0" indent="0">
              <a:buNone/>
            </a:pPr>
            <a:endParaRPr lang="en-US" dirty="0"/>
          </a:p>
          <a:p>
            <a:pPr marL="0" indent="0">
              <a:buNone/>
            </a:pPr>
            <a:r>
              <a:rPr lang="en-US" b="1" dirty="0" smtClean="0"/>
              <a:t>Apportionment: MRI after accident showed mild </a:t>
            </a:r>
            <a:r>
              <a:rPr lang="en-US" b="1" dirty="0" err="1" smtClean="0"/>
              <a:t>tendinosis</a:t>
            </a:r>
            <a:r>
              <a:rPr lang="en-US" b="1" dirty="0" smtClean="0"/>
              <a:t> of supraspinatus and low grade </a:t>
            </a:r>
            <a:r>
              <a:rPr lang="en-US" b="1" dirty="0" err="1" smtClean="0"/>
              <a:t>intrasubstance</a:t>
            </a:r>
            <a:r>
              <a:rPr lang="en-US" b="1" dirty="0" smtClean="0"/>
              <a:t> partial thickness tear of distal supraspinatus tendon and mild AC osteoarthritis and mild </a:t>
            </a:r>
            <a:r>
              <a:rPr lang="en-US" b="1" dirty="0" err="1" smtClean="0"/>
              <a:t>subacromial</a:t>
            </a:r>
            <a:r>
              <a:rPr lang="en-US" b="1" dirty="0" smtClean="0"/>
              <a:t> and </a:t>
            </a:r>
            <a:r>
              <a:rPr lang="en-US" b="1" dirty="0" err="1" smtClean="0"/>
              <a:t>subdeltoid</a:t>
            </a:r>
            <a:r>
              <a:rPr lang="en-US" b="1" dirty="0" smtClean="0"/>
              <a:t> bursitis. Based on MRI, rating physician determines pre-existing rating of 3% of upper extremity. Apportionment rating was completed only with MRI and diagnosis, no physical examination or functional history. </a:t>
            </a:r>
          </a:p>
          <a:p>
            <a:pPr marL="0" indent="0">
              <a:buNone/>
            </a:pPr>
            <a:endParaRPr lang="en-US" dirty="0"/>
          </a:p>
          <a:p>
            <a:pPr marL="0" indent="0">
              <a:buNone/>
            </a:pPr>
            <a:r>
              <a:rPr lang="en-US" b="1" dirty="0"/>
              <a:t>Functional History: </a:t>
            </a:r>
            <a:r>
              <a:rPr lang="en-US" dirty="0" err="1"/>
              <a:t>QuickDash</a:t>
            </a:r>
            <a:r>
              <a:rPr lang="en-US" dirty="0"/>
              <a:t> Score 25 </a:t>
            </a:r>
            <a:r>
              <a:rPr lang="en-US" dirty="0" smtClean="0"/>
              <a:t>- Mild </a:t>
            </a:r>
            <a:r>
              <a:rPr lang="en-US" dirty="0"/>
              <a:t>Problem. Grade Modifier 1. Table 15-7, page 406.</a:t>
            </a:r>
          </a:p>
          <a:p>
            <a:pPr marL="0" indent="0">
              <a:buNone/>
            </a:pPr>
            <a:r>
              <a:rPr lang="en-US" b="1" dirty="0"/>
              <a:t>Physical Examination: </a:t>
            </a:r>
            <a:r>
              <a:rPr lang="en-US" dirty="0"/>
              <a:t>Loss 10% range of motion. Grade Modifier 1. Table 15-8, page 408.</a:t>
            </a:r>
          </a:p>
          <a:p>
            <a:pPr marL="0" indent="0">
              <a:buNone/>
            </a:pPr>
            <a:r>
              <a:rPr lang="en-US" b="1" dirty="0"/>
              <a:t>Clinical Studies: </a:t>
            </a:r>
            <a:r>
              <a:rPr lang="en-US" dirty="0"/>
              <a:t>Clinical Studies confirm rotator cuff tear. Grade Modifier 2. Table 15-9, page 410.</a:t>
            </a:r>
          </a:p>
          <a:p>
            <a:pPr marL="0" indent="0">
              <a:buNone/>
            </a:pPr>
            <a:r>
              <a:rPr lang="en-US" dirty="0"/>
              <a:t>Score = (1-1) + (1-1) + (2-1) = 1. </a:t>
            </a:r>
            <a:endParaRPr lang="en-US" dirty="0" smtClean="0"/>
          </a:p>
          <a:p>
            <a:pPr marL="0" indent="0">
              <a:buNone/>
            </a:pPr>
            <a:r>
              <a:rPr lang="en-US" b="1" i="1" dirty="0" smtClean="0"/>
              <a:t>Rating</a:t>
            </a:r>
            <a:r>
              <a:rPr lang="en-US" i="1" dirty="0" smtClean="0"/>
              <a:t>: Result </a:t>
            </a:r>
            <a:r>
              <a:rPr lang="en-US" i="1" dirty="0"/>
              <a:t>is 6% upper extremity</a:t>
            </a:r>
            <a:r>
              <a:rPr lang="en-US" i="1" dirty="0" smtClean="0"/>
              <a:t>. Factor in apportionment of 3%, the Final Rating is 3% Upper Extremity (6%-3%)</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782289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AMA 6</a:t>
            </a:r>
            <a:r>
              <a:rPr lang="en-US" baseline="30000" dirty="0" smtClean="0"/>
              <a:t>th </a:t>
            </a:r>
            <a:r>
              <a:rPr lang="en-US" dirty="0" smtClean="0"/>
              <a:t>Edition Rating Tips</a:t>
            </a:r>
            <a:endParaRPr lang="en-US" dirty="0"/>
          </a:p>
        </p:txBody>
      </p:sp>
      <p:sp>
        <p:nvSpPr>
          <p:cNvPr id="4" name="Content Placeholder 3"/>
          <p:cNvSpPr>
            <a:spLocks noGrp="1"/>
          </p:cNvSpPr>
          <p:nvPr>
            <p:ph idx="1"/>
          </p:nvPr>
        </p:nvSpPr>
        <p:spPr/>
        <p:txBody>
          <a:bodyPr>
            <a:normAutofit lnSpcReduction="10000"/>
          </a:bodyPr>
          <a:lstStyle/>
          <a:p>
            <a:r>
              <a:rPr lang="en-US" dirty="0" smtClean="0"/>
              <a:t>Once diagnosis is made, rating will always be in that grid (rotator cuff tear cannot exceed Class 2 or 7% Impairment).</a:t>
            </a:r>
          </a:p>
          <a:p>
            <a:r>
              <a:rPr lang="en-US" dirty="0" smtClean="0"/>
              <a:t>Rating takes into account subjective complaints, particularly pain.</a:t>
            </a:r>
          </a:p>
          <a:p>
            <a:r>
              <a:rPr lang="en-US" dirty="0" smtClean="0"/>
              <a:t>Rating does not take into account surgery.</a:t>
            </a:r>
          </a:p>
          <a:p>
            <a:r>
              <a:rPr lang="en-US" dirty="0" smtClean="0"/>
              <a:t>Apportionment essentially removes consideration of aggravation of pre-existing condition, even if asymptomatic. </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3103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 Practical Application of the Guides</a:t>
            </a:r>
            <a:endParaRPr lang="en-US" dirty="0"/>
          </a:p>
        </p:txBody>
      </p:sp>
      <p:sp>
        <p:nvSpPr>
          <p:cNvPr id="3" name="Content Placeholder 2"/>
          <p:cNvSpPr>
            <a:spLocks noGrp="1"/>
          </p:cNvSpPr>
          <p:nvPr>
            <p:ph idx="1"/>
          </p:nvPr>
        </p:nvSpPr>
        <p:spPr/>
        <p:txBody>
          <a:bodyPr>
            <a:normAutofit/>
          </a:bodyPr>
          <a:lstStyle/>
          <a:p>
            <a:pPr>
              <a:buFontTx/>
              <a:buChar char="-"/>
            </a:pPr>
            <a:r>
              <a:rPr lang="en-US" dirty="0" smtClean="0"/>
              <a:t>Only permanent impairment may be rated according the Guides, and only after MMI.</a:t>
            </a:r>
          </a:p>
          <a:p>
            <a:pPr>
              <a:buFontTx/>
              <a:buChar char="-"/>
            </a:pPr>
            <a:r>
              <a:rPr lang="en-US" dirty="0" smtClean="0"/>
              <a:t>The Guides does not permit the rating of future impairment.</a:t>
            </a:r>
          </a:p>
          <a:p>
            <a:pPr>
              <a:buFontTx/>
              <a:buChar char="-"/>
            </a:pPr>
            <a:r>
              <a:rPr lang="en-US" dirty="0"/>
              <a:t>“Although treating physicians may perform on their patients, it is recognized that these are not independent and therefore may be subject to greater scrutiny.” (page 23)</a:t>
            </a:r>
          </a:p>
          <a:p>
            <a:pPr>
              <a:buFontTx/>
              <a:buChar char="-"/>
            </a:pPr>
            <a:endParaRPr lang="en-US" dirty="0"/>
          </a:p>
        </p:txBody>
      </p:sp>
    </p:spTree>
    <p:extLst>
      <p:ext uri="{BB962C8B-B14F-4D97-AF65-F5344CB8AC3E}">
        <p14:creationId xmlns:p14="http://schemas.microsoft.com/office/powerpoint/2010/main" val="1367173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Rating Must Be Used</a:t>
            </a:r>
            <a:endParaRPr lang="en-US" dirty="0"/>
          </a:p>
        </p:txBody>
      </p:sp>
      <p:sp>
        <p:nvSpPr>
          <p:cNvPr id="3" name="Content Placeholder 2"/>
          <p:cNvSpPr>
            <a:spLocks noGrp="1"/>
          </p:cNvSpPr>
          <p:nvPr>
            <p:ph idx="1"/>
          </p:nvPr>
        </p:nvSpPr>
        <p:spPr/>
        <p:txBody>
          <a:bodyPr/>
          <a:lstStyle/>
          <a:p>
            <a:r>
              <a:rPr lang="en-US" dirty="0"/>
              <a:t>The method producing the higher rating must be used. (Page 20</a:t>
            </a:r>
            <a:r>
              <a:rPr lang="en-US" dirty="0" smtClean="0"/>
              <a:t>)</a:t>
            </a:r>
          </a:p>
          <a:p>
            <a:r>
              <a:rPr lang="en-US" dirty="0" smtClean="0"/>
              <a:t>EXAMPLE: With ACL and meniscus tear, ACL gives option of Class 0, 0% impairment.</a:t>
            </a:r>
          </a:p>
          <a:p>
            <a:r>
              <a:rPr lang="en-US" dirty="0" smtClean="0"/>
              <a:t>Meniscus tear 1-25%, cannot be 0%.</a:t>
            </a:r>
          </a:p>
          <a:p>
            <a:r>
              <a:rPr lang="en-US" dirty="0" smtClean="0"/>
              <a:t>Look to see if meniscus tear will offer highest rating even with ACL tear. </a:t>
            </a:r>
            <a:endParaRPr lang="en-US" dirty="0"/>
          </a:p>
          <a:p>
            <a:endParaRPr lang="en-US" dirty="0"/>
          </a:p>
        </p:txBody>
      </p:sp>
    </p:spTree>
    <p:extLst>
      <p:ext uri="{BB962C8B-B14F-4D97-AF65-F5344CB8AC3E}">
        <p14:creationId xmlns:p14="http://schemas.microsoft.com/office/powerpoint/2010/main" val="2374197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Declining Medical Treatment</a:t>
            </a:r>
            <a:endParaRPr lang="en-US" dirty="0"/>
          </a:p>
        </p:txBody>
      </p:sp>
      <p:sp>
        <p:nvSpPr>
          <p:cNvPr id="3" name="Content Placeholder 2"/>
          <p:cNvSpPr>
            <a:spLocks noGrp="1"/>
          </p:cNvSpPr>
          <p:nvPr>
            <p:ph idx="1"/>
          </p:nvPr>
        </p:nvSpPr>
        <p:spPr/>
        <p:txBody>
          <a:bodyPr/>
          <a:lstStyle/>
          <a:p>
            <a:r>
              <a:rPr lang="en-US" dirty="0" smtClean="0"/>
              <a:t>“There may be circumstances in which a patient either declines or fails to comply with surgical </a:t>
            </a:r>
            <a:r>
              <a:rPr lang="en-US" b="1" dirty="0" smtClean="0"/>
              <a:t>treatment…the physician should estimate the impairment rating would be likely if the patient had cooperated with the treatment recommendations.</a:t>
            </a:r>
            <a:r>
              <a:rPr lang="en-US" dirty="0" smtClean="0"/>
              <a:t> “ (Page 24)</a:t>
            </a:r>
            <a:endParaRPr lang="en-US" dirty="0"/>
          </a:p>
        </p:txBody>
      </p:sp>
    </p:spTree>
    <p:extLst>
      <p:ext uri="{BB962C8B-B14F-4D97-AF65-F5344CB8AC3E}">
        <p14:creationId xmlns:p14="http://schemas.microsoft.com/office/powerpoint/2010/main" val="1185315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Aggravation and Apportionment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“Apportionment is an allocation of causation among multiple factors that caused or significantly contributed to the injury or disease and resulting impairment. Apportionment requires a determination of percentage of impairment directly attributable to pre-existing as compared with resulting conditions and directly contributing to the total impairment rating derived. </a:t>
            </a:r>
          </a:p>
          <a:p>
            <a:r>
              <a:rPr lang="en-US" dirty="0" smtClean="0"/>
              <a:t>Physician should find a total impairment and a baseline impairment solely consisting of pre-existing condition – the final rating is derived by subtracting the preexisting condition from the total impairment. (page 25)</a:t>
            </a:r>
          </a:p>
          <a:p>
            <a:r>
              <a:rPr lang="en-US" dirty="0" smtClean="0"/>
              <a:t>The AMA directs the rater to determine the prior disability rating without actually performing the evaluation (Functional History, Physical Examination, Clinical Studies) based on the available medical records. </a:t>
            </a:r>
          </a:p>
          <a:p>
            <a:r>
              <a:rPr lang="en-US" dirty="0" smtClean="0"/>
              <a:t>The old rating is subtracted from the new rating, reaching a final rating.</a:t>
            </a: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678172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the AMA 6</a:t>
            </a:r>
            <a:r>
              <a:rPr lang="en-US" baseline="30000" dirty="0"/>
              <a:t>th</a:t>
            </a:r>
            <a:r>
              <a:rPr lang="en-US" dirty="0"/>
              <a:t> Edition Does Not Take Into Account</a:t>
            </a: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r>
              <a:rPr lang="en-US" dirty="0"/>
              <a:t>Restrictions or Functional Capacity Evaluation. (page 6)</a:t>
            </a:r>
          </a:p>
          <a:p>
            <a:r>
              <a:rPr lang="en-US" dirty="0"/>
              <a:t>Future problems (Prospective medical treatment, Osteoarthritis, arthritis, joint replacements, deterioration). (page 20, Table 2-1, #11)</a:t>
            </a:r>
          </a:p>
          <a:p>
            <a:r>
              <a:rPr lang="en-US" dirty="0"/>
              <a:t>Multiple </a:t>
            </a:r>
            <a:r>
              <a:rPr lang="en-US" dirty="0" smtClean="0"/>
              <a:t>surgeries or number of surgeries or surgery at all.</a:t>
            </a:r>
            <a:endParaRPr lang="en-US" dirty="0"/>
          </a:p>
          <a:p>
            <a:r>
              <a:rPr lang="en-US" dirty="0"/>
              <a:t>Multiple injuries (full thickness rotator cuff tear with torn labrum and impingement). (page 387)</a:t>
            </a:r>
          </a:p>
          <a:p>
            <a:r>
              <a:rPr lang="en-US" dirty="0"/>
              <a:t>Impact on ability to work. “In some cases, the referring source may ask the physician rater to assess the medical impairment’s ability to work. This is beyond the scope of the guides.” (page 24)</a:t>
            </a:r>
          </a:p>
          <a:p>
            <a:endParaRPr lang="en-US" dirty="0"/>
          </a:p>
        </p:txBody>
      </p:sp>
    </p:spTree>
    <p:extLst>
      <p:ext uri="{BB962C8B-B14F-4D97-AF65-F5344CB8AC3E}">
        <p14:creationId xmlns:p14="http://schemas.microsoft.com/office/powerpoint/2010/main" val="3053897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and Subjective Complaints</a:t>
            </a:r>
          </a:p>
        </p:txBody>
      </p:sp>
      <p:sp>
        <p:nvSpPr>
          <p:cNvPr id="3" name="Content Placeholder 2"/>
          <p:cNvSpPr>
            <a:spLocks noGrp="1"/>
          </p:cNvSpPr>
          <p:nvPr>
            <p:ph idx="1"/>
          </p:nvPr>
        </p:nvSpPr>
        <p:spPr/>
        <p:txBody>
          <a:bodyPr>
            <a:normAutofit fontScale="70000" lnSpcReduction="20000"/>
          </a:bodyPr>
          <a:lstStyle/>
          <a:p>
            <a:r>
              <a:rPr lang="en-US" b="1" dirty="0"/>
              <a:t>6</a:t>
            </a:r>
            <a:r>
              <a:rPr lang="en-US" b="1" baseline="30000" dirty="0"/>
              <a:t>th</a:t>
            </a:r>
            <a:r>
              <a:rPr lang="en-US" b="1" dirty="0"/>
              <a:t> Edition takes into account pain and subjective complaints.</a:t>
            </a:r>
          </a:p>
          <a:p>
            <a:r>
              <a:rPr lang="en-US" dirty="0"/>
              <a:t>The Functional History uses the </a:t>
            </a:r>
            <a:r>
              <a:rPr lang="en-US" dirty="0" err="1"/>
              <a:t>QuickDash</a:t>
            </a:r>
            <a:r>
              <a:rPr lang="en-US" dirty="0"/>
              <a:t> for upper extremities,  Lower Limb Questionnaire for lower extremities, Pain and Disability Questionnaire for spinal injuries. </a:t>
            </a:r>
          </a:p>
          <a:p>
            <a:r>
              <a:rPr lang="en-US" dirty="0"/>
              <a:t>These questionnaires rely on subjective and pain complaints.</a:t>
            </a:r>
          </a:p>
          <a:p>
            <a:r>
              <a:rPr lang="en-US" dirty="0"/>
              <a:t>“The Guides is based on objective criteria. Subjective complaints (</a:t>
            </a:r>
            <a:r>
              <a:rPr lang="en-US" dirty="0" err="1"/>
              <a:t>e.g</a:t>
            </a:r>
            <a:r>
              <a:rPr lang="en-US" dirty="0"/>
              <a:t>, fatigue, difficulty concentrating, sleep difficulties, and weakness) when not accompanied by demonstrable clinical signs or other independent, measurable abnormalities are generally not given impairment ratings.” (page 24)</a:t>
            </a:r>
          </a:p>
          <a:p>
            <a:r>
              <a:rPr lang="en-US" dirty="0"/>
              <a:t>Functional History is based on subjective reports that are attributable to impairment. (page 406)</a:t>
            </a:r>
          </a:p>
          <a:p>
            <a:endParaRPr lang="en-US" dirty="0"/>
          </a:p>
        </p:txBody>
      </p:sp>
    </p:spTree>
    <p:extLst>
      <p:ext uri="{BB962C8B-B14F-4D97-AF65-F5344CB8AC3E}">
        <p14:creationId xmlns:p14="http://schemas.microsoft.com/office/powerpoint/2010/main" val="1641927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2044</TotalTime>
  <Words>2051</Words>
  <Application>Microsoft Office PowerPoint</Application>
  <PresentationFormat>On-screen Show (4:3)</PresentationFormat>
  <Paragraphs>165</Paragraphs>
  <Slides>39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THE ANATOMY OF AN AMA IMPAIRMENT RATING</vt:lpstr>
      <vt:lpstr>Chapter 1: Conceptual Foundations and Philosophy Impairment vs. Disability</vt:lpstr>
      <vt:lpstr>Causation</vt:lpstr>
      <vt:lpstr>Chapter 2: Practical Application of the Guides</vt:lpstr>
      <vt:lpstr>Highest Rating Must Be Used</vt:lpstr>
      <vt:lpstr>Declining Medical Treatment</vt:lpstr>
      <vt:lpstr>Aggravation and Apportionment</vt:lpstr>
      <vt:lpstr>What the AMA 6th Edition Does Not Take Into Account</vt:lpstr>
      <vt:lpstr>Pain and Subjective Complaints</vt:lpstr>
      <vt:lpstr>The Components of a 6th Edition Impairment Rating</vt:lpstr>
      <vt:lpstr>Diagnosis Based Impairment: Finding the Grid and Class – Upper +Lower Extremities</vt:lpstr>
      <vt:lpstr>Diagnosis Based Impairment: Finding the Grid and Class - Spine</vt:lpstr>
      <vt:lpstr>Diagnosis: Regional Grid - Shoulder</vt:lpstr>
      <vt:lpstr>PowerPoint Presentation</vt:lpstr>
      <vt:lpstr>PowerPoint Presentation</vt:lpstr>
      <vt:lpstr>Full Thickness Rotator Cuff Tear</vt:lpstr>
      <vt:lpstr>Common Error – Shoulder Injuries</vt:lpstr>
      <vt:lpstr>Diagnosis: Regional Grid - Knee</vt:lpstr>
      <vt:lpstr>PowerPoint Presentation</vt:lpstr>
      <vt:lpstr>PowerPoint Presentation</vt:lpstr>
      <vt:lpstr>Meniscal Tear</vt:lpstr>
      <vt:lpstr>Common Error – Knee Injuries</vt:lpstr>
      <vt:lpstr>Diagnosis: Regional Grid - Spine</vt:lpstr>
      <vt:lpstr>PowerPoint Presentation</vt:lpstr>
      <vt:lpstr>Cervical Disk Herniation</vt:lpstr>
      <vt:lpstr>Grade Modifier #1: Functional History</vt:lpstr>
      <vt:lpstr>PowerPoint Presentation</vt:lpstr>
      <vt:lpstr>PowerPoint Presentation</vt:lpstr>
      <vt:lpstr>PowerPoint Presentation</vt:lpstr>
      <vt:lpstr>PowerPoint Presentation</vt:lpstr>
      <vt:lpstr>Grade Modifier #2 – Physical Examination</vt:lpstr>
      <vt:lpstr>PowerPoint Presentation</vt:lpstr>
      <vt:lpstr>PowerPoint Presentation</vt:lpstr>
      <vt:lpstr>Grade Modifier #3 – Clinical Studies</vt:lpstr>
      <vt:lpstr>Clinical Study Tables</vt:lpstr>
      <vt:lpstr>PowerPoint Presentation</vt:lpstr>
      <vt:lpstr>Calculating the Impairment Rating</vt:lpstr>
      <vt:lpstr>Calculation Rating Example with Apportionment</vt:lpstr>
      <vt:lpstr>AMA 6th Edition Rating Tips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ANATOMY OF AN AMA IMPAIRMENT RATING</dc:title>
  <dc:creator>Jon Walker</dc:creator>
  <cp:lastModifiedBy>David B. Menchetti</cp:lastModifiedBy>
  <cp:revision>46</cp:revision>
  <cp:lastPrinted>2013-09-09T12:08:04Z</cp:lastPrinted>
  <dcterms:created xsi:type="dcterms:W3CDTF">2013-08-19T18:21:57Z</dcterms:created>
  <dcterms:modified xsi:type="dcterms:W3CDTF">2013-09-12T11:55:29Z</dcterms:modified>
</cp:coreProperties>
</file>