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9" r:id="rId3"/>
    <p:sldId id="260" r:id="rId4"/>
    <p:sldId id="261" r:id="rId5"/>
    <p:sldId id="262" r:id="rId6"/>
    <p:sldId id="263" r:id="rId7"/>
    <p:sldId id="264" r:id="rId8"/>
    <p:sldId id="265" r:id="rId9"/>
    <p:sldId id="269" r:id="rId10"/>
    <p:sldId id="267" r:id="rId11"/>
    <p:sldId id="270" r:id="rId1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EFC1A5DB-880A-4806-8E8C-916D668205B0}" type="slidenum">
              <a:rPr lang="en-US" smtClean="0"/>
              <a:pPr/>
              <a:t>‹#›</a:t>
            </a:fld>
            <a:endParaRPr lang="en-US"/>
          </a:p>
        </p:txBody>
      </p:sp>
    </p:spTree>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5101DBF7-7F65-490D-BE3C-659E7264FEBD}" type="slidenum">
              <a:rPr lang="en-US" smtClean="0"/>
              <a:pPr/>
              <a:t>‹#›</a:t>
            </a:fld>
            <a:endParaRPr lang="en-US"/>
          </a:p>
        </p:txBody>
      </p:sp>
    </p:spTree>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101DBF7-7F65-490D-BE3C-659E7264FEBD}" type="slidenum">
              <a:rPr lang="en-US" smtClean="0"/>
              <a:pPr/>
              <a:t>1</a:t>
            </a:fld>
            <a:endParaRPr lang="en-US"/>
          </a:p>
        </p:txBody>
      </p:sp>
      <p:sp>
        <p:nvSpPr>
          <p:cNvPr id="5" name="Date Placeholder 4"/>
          <p:cNvSpPr>
            <a:spLocks noGrp="1"/>
          </p:cNvSpPr>
          <p:nvPr>
            <p:ph type="dt" idx="1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3392604-C668-45BF-8F6A-025044666103}" type="datetimeFigureOut">
              <a:rPr lang="en-US" smtClean="0"/>
              <a:pPr/>
              <a:t>5/16/2013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4FB899-AADC-46F3-AC56-8B10851F65F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392604-C668-45BF-8F6A-025044666103}" type="datetimeFigureOut">
              <a:rPr lang="en-US" smtClean="0"/>
              <a:pPr/>
              <a:t>5/16/2013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4FB899-AADC-46F3-AC56-8B10851F65F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392604-C668-45BF-8F6A-025044666103}" type="datetimeFigureOut">
              <a:rPr lang="en-US" smtClean="0"/>
              <a:pPr/>
              <a:t>5/16/2013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4FB899-AADC-46F3-AC56-8B10851F65F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392604-C668-45BF-8F6A-025044666103}" type="datetimeFigureOut">
              <a:rPr lang="en-US" smtClean="0"/>
              <a:pPr/>
              <a:t>5/16/2013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4FB899-AADC-46F3-AC56-8B10851F65F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3392604-C668-45BF-8F6A-025044666103}" type="datetimeFigureOut">
              <a:rPr lang="en-US" smtClean="0"/>
              <a:pPr/>
              <a:t>5/16/2013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4FB899-AADC-46F3-AC56-8B10851F65F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3392604-C668-45BF-8F6A-025044666103}" type="datetimeFigureOut">
              <a:rPr lang="en-US" smtClean="0"/>
              <a:pPr/>
              <a:t>5/16/2013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4FB899-AADC-46F3-AC56-8B10851F65F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3392604-C668-45BF-8F6A-025044666103}" type="datetimeFigureOut">
              <a:rPr lang="en-US" smtClean="0"/>
              <a:pPr/>
              <a:t>5/16/2013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14FB899-AADC-46F3-AC56-8B10851F65F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3392604-C668-45BF-8F6A-025044666103}" type="datetimeFigureOut">
              <a:rPr lang="en-US" smtClean="0"/>
              <a:pPr/>
              <a:t>5/16/2013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14FB899-AADC-46F3-AC56-8B10851F65F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392604-C668-45BF-8F6A-025044666103}" type="datetimeFigureOut">
              <a:rPr lang="en-US" smtClean="0"/>
              <a:pPr/>
              <a:t>5/16/2013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14FB899-AADC-46F3-AC56-8B10851F65F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392604-C668-45BF-8F6A-025044666103}" type="datetimeFigureOut">
              <a:rPr lang="en-US" smtClean="0"/>
              <a:pPr/>
              <a:t>5/16/2013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4FB899-AADC-46F3-AC56-8B10851F65F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392604-C668-45BF-8F6A-025044666103}" type="datetimeFigureOut">
              <a:rPr lang="en-US" smtClean="0"/>
              <a:pPr/>
              <a:t>5/16/2013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4FB899-AADC-46F3-AC56-8B10851F65F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392604-C668-45BF-8F6A-025044666103}" type="datetimeFigureOut">
              <a:rPr lang="en-US" smtClean="0"/>
              <a:pPr/>
              <a:t>5/16/2013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4FB899-AADC-46F3-AC56-8B10851F65F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sz="3600" dirty="0" smtClean="0"/>
              <a:t>WCLA Professional Responsibility Boot Camp</a:t>
            </a:r>
            <a:endParaRPr lang="en-US" sz="3600" dirty="0"/>
          </a:p>
        </p:txBody>
      </p:sp>
      <p:sp>
        <p:nvSpPr>
          <p:cNvPr id="5" name="Content Placeholder 4"/>
          <p:cNvSpPr>
            <a:spLocks noGrp="1"/>
          </p:cNvSpPr>
          <p:nvPr>
            <p:ph idx="1"/>
          </p:nvPr>
        </p:nvSpPr>
        <p:spPr/>
        <p:txBody>
          <a:bodyPr/>
          <a:lstStyle/>
          <a:p>
            <a:r>
              <a:rPr lang="en-US" dirty="0" smtClean="0"/>
              <a:t>Legal Malpractice Considerations for Workers’ Compensation Lawyers</a:t>
            </a:r>
          </a:p>
          <a:p>
            <a:r>
              <a:rPr lang="en-US" dirty="0" smtClean="0"/>
              <a:t>February 12, 2013</a:t>
            </a:r>
          </a:p>
          <a:p>
            <a:r>
              <a:rPr lang="en-US" dirty="0" smtClean="0"/>
              <a:t>10:15 am to 11:45 am</a:t>
            </a:r>
          </a:p>
          <a:p>
            <a:r>
              <a:rPr lang="en-US" dirty="0" smtClean="0"/>
              <a:t>James R. Thompson Center Auditorium, Chicago, IL</a:t>
            </a:r>
          </a:p>
          <a:p>
            <a:r>
              <a:rPr lang="en-US" dirty="0" smtClean="0"/>
              <a:t>Thomas W. Dillon; </a:t>
            </a:r>
            <a:r>
              <a:rPr lang="en-US" dirty="0" err="1" smtClean="0"/>
              <a:t>Konicek</a:t>
            </a:r>
            <a:r>
              <a:rPr lang="en-US" dirty="0" smtClean="0"/>
              <a:t> &amp; Dillon; Geneva, IL</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Fact Scenario No. 9</a:t>
            </a:r>
            <a:endParaRPr lang="en-US" dirty="0"/>
          </a:p>
        </p:txBody>
      </p:sp>
      <p:sp>
        <p:nvSpPr>
          <p:cNvPr id="3" name="Content Placeholder 2"/>
          <p:cNvSpPr>
            <a:spLocks noGrp="1"/>
          </p:cNvSpPr>
          <p:nvPr>
            <p:ph idx="1"/>
          </p:nvPr>
        </p:nvSpPr>
        <p:spPr/>
        <p:txBody>
          <a:bodyPr>
            <a:normAutofit fontScale="70000" lnSpcReduction="20000"/>
          </a:bodyPr>
          <a:lstStyle/>
          <a:p>
            <a:r>
              <a:rPr lang="en-US" dirty="0" err="1" smtClean="0"/>
              <a:t>Notsobright</a:t>
            </a:r>
            <a:r>
              <a:rPr lang="en-US" dirty="0" smtClean="0"/>
              <a:t> is headed on a much needed two week vacation to Puerto </a:t>
            </a:r>
            <a:r>
              <a:rPr lang="en-US" dirty="0" err="1" smtClean="0"/>
              <a:t>Villarta</a:t>
            </a:r>
            <a:r>
              <a:rPr lang="en-US" dirty="0" smtClean="0"/>
              <a:t>. He instructs his secretary to open his mail and place it on his desk for his review. When he returns from his vacation on a Sunday he goes to his office to catch up. He looks at the third letter in the pile and sees a copy of a UR report stating that his client, Mary Nagger, is no longer approved for continued physical therapy. </a:t>
            </a:r>
          </a:p>
          <a:p>
            <a:r>
              <a:rPr lang="en-US" dirty="0" err="1" smtClean="0"/>
              <a:t>Notsobright</a:t>
            </a:r>
            <a:r>
              <a:rPr lang="en-US" dirty="0" smtClean="0"/>
              <a:t> calls Nagger on Monday morning and informs her of the UR report limitation. Nagger informs </a:t>
            </a:r>
            <a:r>
              <a:rPr lang="en-US" dirty="0" err="1" smtClean="0"/>
              <a:t>Notsobright</a:t>
            </a:r>
            <a:r>
              <a:rPr lang="en-US" dirty="0" smtClean="0"/>
              <a:t> that she further injured her back in physical therapy the Friday before he returned from his vacation. </a:t>
            </a:r>
          </a:p>
          <a:p>
            <a:r>
              <a:rPr lang="en-US" dirty="0" smtClean="0"/>
              <a:t>Nagger sues </a:t>
            </a:r>
            <a:r>
              <a:rPr lang="en-US" dirty="0" err="1" smtClean="0"/>
              <a:t>Notsobright</a:t>
            </a:r>
            <a:r>
              <a:rPr lang="en-US" dirty="0" smtClean="0"/>
              <a:t> for breach of the standard of care stating that if she would have been informed of the limitation, she would have discontinued the physical therapy and not been injured.</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Fact Scenario No. 10</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Nagger goes to work on December 22nd at 6AM. After he has punched in he realizes that he has left his work shoes in his car. Nagger asks his foreman if he can go back to his car and get his work shoes. The foreman gives him permission and Nagger heads for the parking lot which is on the other side of Route 25 in Elgin. On his way back across Route 25, in the dark, on a pathway that the employer knew or should have known that employees would be crossing, Nagger was struck by a car and killed. </a:t>
            </a:r>
          </a:p>
          <a:p>
            <a:r>
              <a:rPr lang="en-US" dirty="0" smtClean="0"/>
              <a:t>Mrs. Nagger retains </a:t>
            </a:r>
            <a:r>
              <a:rPr lang="en-US" dirty="0" err="1" smtClean="0"/>
              <a:t>Alittlebrighter</a:t>
            </a:r>
            <a:r>
              <a:rPr lang="en-US" dirty="0" smtClean="0"/>
              <a:t>.  </a:t>
            </a:r>
            <a:r>
              <a:rPr lang="en-US" dirty="0" err="1" smtClean="0"/>
              <a:t>Alittlebrighter</a:t>
            </a:r>
            <a:r>
              <a:rPr lang="en-US" dirty="0" smtClean="0"/>
              <a:t> files a 19(b) petition for benefits and </a:t>
            </a:r>
            <a:r>
              <a:rPr lang="en-US" dirty="0" err="1" smtClean="0"/>
              <a:t>Evenlessbright</a:t>
            </a:r>
            <a:r>
              <a:rPr lang="en-US" dirty="0" smtClean="0"/>
              <a:t> files a response stating that the accident is not compensable because the injury occurred on a public road, not on the employer’s premises. </a:t>
            </a:r>
          </a:p>
          <a:p>
            <a:r>
              <a:rPr lang="en-US" dirty="0" err="1" smtClean="0"/>
              <a:t>Alittlebrighter</a:t>
            </a:r>
            <a:r>
              <a:rPr lang="en-US" dirty="0" smtClean="0"/>
              <a:t> files a common law death action claiming that the employer failed to provide a safe ingress and egress to the plant. </a:t>
            </a:r>
            <a:r>
              <a:rPr lang="en-US" dirty="0" err="1" smtClean="0"/>
              <a:t>Evenlessbright</a:t>
            </a:r>
            <a:r>
              <a:rPr lang="en-US" dirty="0" smtClean="0"/>
              <a:t> files a motion to dismiss claiming exclusive remedy. The motion to dismiss is denied based upon the responsive pleading in the 19(b). The jury awards a 5 million dollar verdict and </a:t>
            </a:r>
            <a:r>
              <a:rPr lang="en-US" dirty="0" err="1" smtClean="0"/>
              <a:t>Evenlessbright</a:t>
            </a:r>
            <a:r>
              <a:rPr lang="en-US" dirty="0" smtClean="0"/>
              <a:t> receives a legal malpractice claim from the employer</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Fact Scenario No. 1</a:t>
            </a:r>
            <a:endParaRPr lang="en-US" dirty="0"/>
          </a:p>
        </p:txBody>
      </p:sp>
      <p:sp>
        <p:nvSpPr>
          <p:cNvPr id="3" name="Content Placeholder 2"/>
          <p:cNvSpPr>
            <a:spLocks noGrp="1"/>
          </p:cNvSpPr>
          <p:nvPr>
            <p:ph idx="1"/>
          </p:nvPr>
        </p:nvSpPr>
        <p:spPr/>
        <p:txBody>
          <a:bodyPr>
            <a:normAutofit fontScale="47500" lnSpcReduction="20000"/>
          </a:bodyPr>
          <a:lstStyle/>
          <a:p>
            <a:r>
              <a:rPr lang="en-US" dirty="0"/>
              <a:t>Plumbers’ Welfare Fund is governed by ERISA as a self-funded welfare plan as defined by 29 USC 1002(1</a:t>
            </a:r>
            <a:r>
              <a:rPr lang="en-US" dirty="0" smtClean="0"/>
              <a:t>).</a:t>
            </a:r>
            <a:r>
              <a:rPr lang="en-US" dirty="0"/>
              <a:t> </a:t>
            </a:r>
          </a:p>
          <a:p>
            <a:r>
              <a:rPr lang="en-US" dirty="0" smtClean="0"/>
              <a:t>Bob’s </a:t>
            </a:r>
            <a:r>
              <a:rPr lang="en-US" dirty="0"/>
              <a:t>Water Company is an Illinois Corporation and is a contributing employer whose members are covered by the Plan.  PJ was an employee of Bob’s and was a participant under the terms of the Plan.  East Bend Mutual Insurance Company was the workers’ compensation insurance carrier for Bob’s Water Company.  </a:t>
            </a:r>
          </a:p>
          <a:p>
            <a:r>
              <a:rPr lang="en-US" dirty="0"/>
              <a:t>In 2002 while working as a pipe fitter, PJ suffered an injury to his back.  Initially, PJ did not file a workers’ compensation injury report.  Rather, he submitted the bills to the Plan for payment through its PPO network, Blue Cross Blue Shield</a:t>
            </a:r>
            <a:r>
              <a:rPr lang="en-US" dirty="0" smtClean="0"/>
              <a:t>.</a:t>
            </a:r>
            <a:r>
              <a:rPr lang="en-US" dirty="0"/>
              <a:t> </a:t>
            </a:r>
          </a:p>
          <a:p>
            <a:r>
              <a:rPr lang="en-US" dirty="0"/>
              <a:t>On May 21, 2003, PJ filed a workers’ compensation claim regarding the 2002 back injury.  PJ, through his attorney, Colonel Sander, executed a subrogation and reimbursement agreement between the Fund, participant and injured claimant.  The subrogation agreement provides, </a:t>
            </a:r>
            <a:r>
              <a:rPr lang="en-US" i="1" dirty="0"/>
              <a:t>inter alia</a:t>
            </a:r>
            <a:r>
              <a:rPr lang="en-US" dirty="0"/>
              <a:t>, that the claimant and participant, on whose behalf the find paid, or may in the future pay benefits pursuant to the fund’s plan, assigns to the fund any amounts of money recovered as the result of making of any claim against any person or entity arising out of the occurrence</a:t>
            </a:r>
            <a:r>
              <a:rPr lang="en-US" dirty="0" smtClean="0"/>
              <a:t>.</a:t>
            </a:r>
            <a:r>
              <a:rPr lang="en-US" dirty="0"/>
              <a:t> </a:t>
            </a:r>
          </a:p>
          <a:p>
            <a:r>
              <a:rPr lang="en-US" dirty="0"/>
              <a:t>On December 15, 2006, the Workers’ Compensation Commission issued its decision and opinion affirming and adopting the arbitrator’s decision of June 6, 2005, holding that East Bend shall pay $390,000 for necessary medical services as provided in §8(a) of the Act</a:t>
            </a:r>
            <a:r>
              <a:rPr lang="en-US" dirty="0" smtClean="0"/>
              <a:t>.</a:t>
            </a:r>
            <a:r>
              <a:rPr lang="en-US" dirty="0"/>
              <a:t> </a:t>
            </a:r>
          </a:p>
          <a:p>
            <a:r>
              <a:rPr lang="en-US" dirty="0"/>
              <a:t>The welfare plan paid $250,000 in medical bills for PJ based on the 2002 injury</a:t>
            </a:r>
            <a:r>
              <a:rPr lang="en-US" dirty="0" smtClean="0"/>
              <a:t>.</a:t>
            </a:r>
            <a:r>
              <a:rPr lang="en-US" dirty="0"/>
              <a:t> </a:t>
            </a:r>
          </a:p>
          <a:p>
            <a:r>
              <a:rPr lang="en-US" dirty="0"/>
              <a:t>East Bend distributed the money to Attorney Colonial Sanders who likewise distributed the money to himself for fees and to his client.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Fact Scenario No. 2</a:t>
            </a:r>
            <a:endParaRPr lang="en-US" dirty="0"/>
          </a:p>
        </p:txBody>
      </p:sp>
      <p:sp>
        <p:nvSpPr>
          <p:cNvPr id="3" name="Content Placeholder 2"/>
          <p:cNvSpPr>
            <a:spLocks noGrp="1"/>
          </p:cNvSpPr>
          <p:nvPr>
            <p:ph idx="1"/>
          </p:nvPr>
        </p:nvSpPr>
        <p:spPr/>
        <p:txBody>
          <a:bodyPr>
            <a:normAutofit fontScale="55000" lnSpcReduction="20000"/>
          </a:bodyPr>
          <a:lstStyle/>
          <a:p>
            <a:r>
              <a:rPr lang="en-US" dirty="0"/>
              <a:t>Doc Martin is injured while employed by Bob’s Water Company.  Doc Martin sustained severe injuries requiring three surgeries.  Doc Martin retained workers’ compensation attorney Jack Daniels.  Jack Daniel files his appearance and client’s claim with Industrial Commission.  After two years of representation, Jack Daniels decided he no longer wants to represent Doc Martin.  Jack Daniels has an office conference with Doc Martin advising him he is withdrawing from representation.  Thereafter, Doc Martin retains a subsequent workers’ compensation attorney, Jim Beam.  Jim Beam never files an appearance in the workers’ compensation case.  Jack Daniels never withdraws.  On July 2, 2004, Jack Daniels, as attorney of record (although no longer representing Doc Martin), receives in the mail an order dismissing Doc Martin’s case for want of prosecution.  Jack Daniels forwards the order to Jim Beam.  In November, 2005, Jim Beam advises Doc Martin that he is no longer going to represent Doc Martin.  </a:t>
            </a:r>
          </a:p>
          <a:p>
            <a:r>
              <a:rPr lang="en-US" dirty="0" smtClean="0"/>
              <a:t>One year </a:t>
            </a:r>
            <a:r>
              <a:rPr lang="en-US" dirty="0"/>
              <a:t>later, November 2006, Doc Martin learns, for the first time, his case was dismissed for want of prosecution on July 2, 2004.  </a:t>
            </a:r>
          </a:p>
          <a:p>
            <a:r>
              <a:rPr lang="en-US" dirty="0"/>
              <a:t>Doc Martin sues Jim Beam and Jack Daniels for malpractice.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Fact Scenario No. 3</a:t>
            </a:r>
            <a:endParaRPr lang="en-US" dirty="0"/>
          </a:p>
        </p:txBody>
      </p:sp>
      <p:sp>
        <p:nvSpPr>
          <p:cNvPr id="3" name="Content Placeholder 2"/>
          <p:cNvSpPr>
            <a:spLocks noGrp="1"/>
          </p:cNvSpPr>
          <p:nvPr>
            <p:ph idx="1"/>
          </p:nvPr>
        </p:nvSpPr>
        <p:spPr/>
        <p:txBody>
          <a:bodyPr>
            <a:normAutofit fontScale="55000" lnSpcReduction="20000"/>
          </a:bodyPr>
          <a:lstStyle/>
          <a:p>
            <a:r>
              <a:rPr lang="en-US" dirty="0"/>
              <a:t>Dick Shore, an employee of Bob’s Water Company, is injured during the course of his duties as an employee for Bob’s Water Company.  Dick Shore was electrocuted while attempting to close a junction box and suffered severe injuries.  Dick Shore underwent numerous surgeries to treat the injuries he sustained in the course of his employment, and in the course of treatment, on July 2, 1999, following a final surgery to repair his injuries, Dick Shore died at Northwestern Memorial Hospital</a:t>
            </a:r>
            <a:r>
              <a:rPr lang="en-US" dirty="0" smtClean="0"/>
              <a:t>.</a:t>
            </a:r>
            <a:r>
              <a:rPr lang="en-US" dirty="0"/>
              <a:t> </a:t>
            </a:r>
          </a:p>
          <a:p>
            <a:r>
              <a:rPr lang="en-US" dirty="0"/>
              <a:t>Dick Shore’s wife, Jean, hired Jack Daniels, workers’ compensation attorney.  Jack Daniels made claims for workers’ compensation against Insurance Company as the insurer of Bob’s Water Company pursuant to the Illinois Workers Compensation Act for injuries he sustained in the course of his employment.  </a:t>
            </a:r>
          </a:p>
          <a:p>
            <a:r>
              <a:rPr lang="en-US" dirty="0"/>
              <a:t>Jack Daniels successfully prosecutes the workers’ compensation case recovering $500,000 on behalf of Jean Shore</a:t>
            </a:r>
            <a:r>
              <a:rPr lang="en-US" dirty="0" smtClean="0"/>
              <a:t>.</a:t>
            </a:r>
            <a:r>
              <a:rPr lang="en-US" dirty="0"/>
              <a:t> </a:t>
            </a:r>
          </a:p>
          <a:p>
            <a:r>
              <a:rPr lang="en-US" dirty="0"/>
              <a:t>One-and-one-half years later, Jack Daniels is sued for legal malpractice for failing to advise Jean Shore that she had cause of action against Northwestern Memorial Hospital for medical negligence.  The medical negligence case had a value of $5 million.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Fact Scenario No. 4</a:t>
            </a:r>
            <a:endParaRPr lang="en-US" dirty="0"/>
          </a:p>
        </p:txBody>
      </p:sp>
      <p:sp>
        <p:nvSpPr>
          <p:cNvPr id="3" name="Content Placeholder 2"/>
          <p:cNvSpPr>
            <a:spLocks noGrp="1"/>
          </p:cNvSpPr>
          <p:nvPr>
            <p:ph idx="1"/>
          </p:nvPr>
        </p:nvSpPr>
        <p:spPr/>
        <p:txBody>
          <a:bodyPr>
            <a:normAutofit fontScale="62500" lnSpcReduction="20000"/>
          </a:bodyPr>
          <a:lstStyle/>
          <a:p>
            <a:r>
              <a:rPr lang="en-US" dirty="0"/>
              <a:t>Workers’ Compensation attorney, Jack Daniels, refers Jean Shore’s case to medical malpractice attorney, Jim Beam.  Medical malpractice attorney, Jim Beam, decides that he is going to test the constitutionality of the Illinois Medical Malpractice Act and the requirement that an affidavit of merit be attached to the complaint.  Thus, Jim Beam files a medical malpractice case without the affidavit of merit, </a:t>
            </a:r>
            <a:r>
              <a:rPr lang="en-US" dirty="0" err="1"/>
              <a:t>unbeknownced</a:t>
            </a:r>
            <a:r>
              <a:rPr lang="en-US" dirty="0"/>
              <a:t> to referring attorney, Jack Daniels, and unknown and without the authority of client, Jean Shore.  Jean Shore’s medical malpractice case against Northwestern Hospital is dismissed for failure to comply with the Medical Malpractice Act requiring an affidavit of merit.  On appeal, the appellate court affirms the dismissal for, among other reasons, Jim Beam’s failure to give notice to the Illinois Attorney General, a necessary requirement in order to test the constitutionality of a statute.  Illinois Supreme Court affirms the dismissal.  </a:t>
            </a:r>
          </a:p>
          <a:p>
            <a:r>
              <a:rPr lang="en-US" dirty="0"/>
              <a:t>Jean Shore’s medical malpractice case against Northwestern Memorial Hospital for the death of her husband is worth $5 million.  Jean Shore sues attorney Jack Daniels and Jim Beam for legal malpractice.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Fact Scenario No. 5</a:t>
            </a:r>
            <a:endParaRPr lang="en-US" dirty="0"/>
          </a:p>
        </p:txBody>
      </p:sp>
      <p:sp>
        <p:nvSpPr>
          <p:cNvPr id="3" name="Content Placeholder 2"/>
          <p:cNvSpPr>
            <a:spLocks noGrp="1"/>
          </p:cNvSpPr>
          <p:nvPr>
            <p:ph idx="1"/>
          </p:nvPr>
        </p:nvSpPr>
        <p:spPr/>
        <p:txBody>
          <a:bodyPr>
            <a:normAutofit fontScale="85000" lnSpcReduction="20000"/>
          </a:bodyPr>
          <a:lstStyle/>
          <a:p>
            <a:r>
              <a:rPr lang="en-US" dirty="0"/>
              <a:t>Workers’ compensation attorney, Jack Daniels, refers Jean Shore’s case to medical malpractice attorney, Jim Beam.  Medical malpractice attorney, Jim Beam decides to turn the case down.  In a letter to Jean Shore, Jim Beam advises Jean he is not accepting the case and advises her that the statute of limitations is two years.  Jim Beam carbon copies Jack Daniels.  Jack Daniels never sees or speaks to the client after the referral to Jim Beam.  Unfortunately, the hospital is a municipal hospital and governed by a one year not two year statute of limitations.  Jean Shore sues Jack Daniels and Jim Beam for legal malpractice.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Fact Scenario No. 6</a:t>
            </a:r>
            <a:endParaRPr lang="en-US" dirty="0"/>
          </a:p>
        </p:txBody>
      </p:sp>
      <p:sp>
        <p:nvSpPr>
          <p:cNvPr id="3" name="Content Placeholder 2"/>
          <p:cNvSpPr>
            <a:spLocks noGrp="1"/>
          </p:cNvSpPr>
          <p:nvPr>
            <p:ph idx="1"/>
          </p:nvPr>
        </p:nvSpPr>
        <p:spPr/>
        <p:txBody>
          <a:bodyPr>
            <a:normAutofit fontScale="85000" lnSpcReduction="20000"/>
          </a:bodyPr>
          <a:lstStyle/>
          <a:p>
            <a:r>
              <a:rPr lang="en-US" dirty="0"/>
              <a:t>Workers’ compensation attorney, Jack Daniels, is hired by Jean Shore, a victim in a car accident.  Jean was hit by Pete Wally.  Jean Shore was delivering pizza to Phi Delta Theta for her employer, </a:t>
            </a:r>
            <a:r>
              <a:rPr lang="en-US" dirty="0" err="1"/>
              <a:t>Harry’s</a:t>
            </a:r>
            <a:r>
              <a:rPr lang="en-US" dirty="0"/>
              <a:t> Pizza.  Jack Daniels entered into a contract to represent Jean in a workers’ compensation claim.  Jack also undertook additional investigation into Pete.  Jack concluded there was no insurance.  Jean’s injuries were severe.  Her medical bills were $1 million.  Jack never investigated Jean’s employer’s uninsured motorist coverage.  Jean’s employer had a $5 million policy.  Jean sues Jack Daniels for legal malpractice. </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Fact Scenario No. 7</a:t>
            </a:r>
            <a:endParaRPr lang="en-US" dirty="0"/>
          </a:p>
        </p:txBody>
      </p:sp>
      <p:sp>
        <p:nvSpPr>
          <p:cNvPr id="3" name="Content Placeholder 2"/>
          <p:cNvSpPr>
            <a:spLocks noGrp="1"/>
          </p:cNvSpPr>
          <p:nvPr>
            <p:ph idx="1"/>
          </p:nvPr>
        </p:nvSpPr>
        <p:spPr/>
        <p:txBody>
          <a:bodyPr>
            <a:normAutofit fontScale="77500" lnSpcReduction="20000"/>
          </a:bodyPr>
          <a:lstStyle/>
          <a:p>
            <a:r>
              <a:rPr lang="en-US" dirty="0"/>
              <a:t>Workers’ compensation attorney, Jack Daniels, is hired by Premium Insurance Company on hundreds of cases to defend workers’ compensation cases.  Wally’s Pizza, a sole proprietorship, is a very small insured under a Premium policy.  Jean Shore is an employee of Wally’s Pizza and is injured in the parking lot outside of Wally’s Pizza.  The parking lot is owned by Wally and his wife.  Wally and his wife do not insure the parking lot.  Wally tells Jack he does not insure the lot and that if he is sued, he and his wife will go broke and their little family of four will be put out on the street.  Jack files a motion in the workers’ compensation case asking the matter be dismissed because Jean was not in the scope of employment.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Fact Scenario No. 8</a:t>
            </a:r>
            <a:endParaRPr lang="en-US" dirty="0"/>
          </a:p>
        </p:txBody>
      </p:sp>
      <p:sp>
        <p:nvSpPr>
          <p:cNvPr id="3" name="Content Placeholder 2"/>
          <p:cNvSpPr>
            <a:spLocks noGrp="1"/>
          </p:cNvSpPr>
          <p:nvPr>
            <p:ph idx="1"/>
          </p:nvPr>
        </p:nvSpPr>
        <p:spPr/>
        <p:txBody>
          <a:bodyPr>
            <a:noAutofit/>
          </a:bodyPr>
          <a:lstStyle/>
          <a:p>
            <a:r>
              <a:rPr lang="en-US" sz="1200" dirty="0" smtClean="0"/>
              <a:t>Mr. </a:t>
            </a:r>
            <a:r>
              <a:rPr lang="en-US" sz="1200" dirty="0" err="1" smtClean="0"/>
              <a:t>Onepercent</a:t>
            </a:r>
            <a:r>
              <a:rPr lang="en-US" sz="1200" dirty="0" smtClean="0"/>
              <a:t> is the CEO of </a:t>
            </a:r>
            <a:r>
              <a:rPr lang="en-US" sz="1200" dirty="0" err="1" smtClean="0"/>
              <a:t>Moregas</a:t>
            </a:r>
            <a:r>
              <a:rPr lang="en-US" sz="1200" dirty="0" smtClean="0"/>
              <a:t> Company. He is in his office when two maintenance people arrive to deliver a new, bigger, and grander desk. While assembling the desk </a:t>
            </a:r>
            <a:r>
              <a:rPr lang="en-US" sz="1200" dirty="0" err="1" smtClean="0"/>
              <a:t>Onepercent</a:t>
            </a:r>
            <a:r>
              <a:rPr lang="en-US" sz="1200" dirty="0" smtClean="0"/>
              <a:t> bends over to assist them in assembling the shoe shelf underneath the desk. As he bends down to assist them, his pants split causing him to jolt backwards injuring his neck and low back. </a:t>
            </a:r>
            <a:r>
              <a:rPr lang="en-US" sz="1200" dirty="0" err="1" smtClean="0"/>
              <a:t>Onepercent</a:t>
            </a:r>
            <a:r>
              <a:rPr lang="en-US" sz="1200" dirty="0" smtClean="0"/>
              <a:t> earns over 1 million dollars per year and receives stock options and bonuses that far exceed his salary on a regular basis. </a:t>
            </a:r>
          </a:p>
          <a:p>
            <a:r>
              <a:rPr lang="en-US" sz="1200" dirty="0" err="1" smtClean="0"/>
              <a:t>Moregas’s</a:t>
            </a:r>
            <a:r>
              <a:rPr lang="en-US" sz="1200" dirty="0" smtClean="0"/>
              <a:t> TPA reviews the claim and denies on the basis of liability but also orders an IME to determine whether  the injury required any further treatment. While reviewing a plain x-ray after examining </a:t>
            </a:r>
            <a:r>
              <a:rPr lang="en-US" sz="1200" dirty="0" err="1" smtClean="0"/>
              <a:t>Onepercent</a:t>
            </a:r>
            <a:r>
              <a:rPr lang="en-US" sz="1200" dirty="0" smtClean="0"/>
              <a:t>, IME notes in his report that he believes there is a tumor in the left lung. He also believes that the injuries to </a:t>
            </a:r>
            <a:r>
              <a:rPr lang="en-US" sz="1200" dirty="0" err="1" smtClean="0"/>
              <a:t>Onepercent’s</a:t>
            </a:r>
            <a:r>
              <a:rPr lang="en-US" sz="1200" dirty="0" smtClean="0"/>
              <a:t> back and neck require surgery.  </a:t>
            </a:r>
          </a:p>
          <a:p>
            <a:r>
              <a:rPr lang="en-US" sz="1200" dirty="0" err="1" smtClean="0"/>
              <a:t>Onepercent</a:t>
            </a:r>
            <a:r>
              <a:rPr lang="en-US" sz="1200" dirty="0" smtClean="0"/>
              <a:t> retains </a:t>
            </a:r>
            <a:r>
              <a:rPr lang="en-US" sz="1200" dirty="0" err="1" smtClean="0"/>
              <a:t>Notsobright</a:t>
            </a:r>
            <a:r>
              <a:rPr lang="en-US" sz="1200" dirty="0" smtClean="0"/>
              <a:t> to file a workers compensation case on his behalf even though he had testified before his state legislature that the system was “a giveaway program”. </a:t>
            </a:r>
            <a:r>
              <a:rPr lang="en-US" sz="1200" dirty="0" err="1" smtClean="0"/>
              <a:t>Notsobright</a:t>
            </a:r>
            <a:r>
              <a:rPr lang="en-US" sz="1200" dirty="0" smtClean="0"/>
              <a:t>  receives an appearance from </a:t>
            </a:r>
            <a:r>
              <a:rPr lang="en-US" sz="1200" dirty="0" err="1" smtClean="0"/>
              <a:t>Evenlessbright</a:t>
            </a:r>
            <a:r>
              <a:rPr lang="en-US" sz="1200" dirty="0" smtClean="0"/>
              <a:t> and files a 19(b) petition for immediate relief. </a:t>
            </a:r>
            <a:r>
              <a:rPr lang="en-US" sz="1200" dirty="0" err="1" smtClean="0"/>
              <a:t>Notsobright</a:t>
            </a:r>
            <a:r>
              <a:rPr lang="en-US" sz="1200" dirty="0" smtClean="0"/>
              <a:t>  requests a copy of the IME, however when </a:t>
            </a:r>
            <a:r>
              <a:rPr lang="en-US" sz="1200" dirty="0" err="1" smtClean="0"/>
              <a:t>Evenlessbright</a:t>
            </a:r>
            <a:r>
              <a:rPr lang="en-US" sz="1200" dirty="0" smtClean="0"/>
              <a:t> sees the conclusion he refuses to produce it stating that it is not a treating record. </a:t>
            </a:r>
          </a:p>
          <a:p>
            <a:r>
              <a:rPr lang="en-US" sz="1200" dirty="0" smtClean="0"/>
              <a:t>Three months after filing the 19(b) petition is had and </a:t>
            </a:r>
            <a:r>
              <a:rPr lang="en-US" sz="1200" dirty="0" err="1" smtClean="0"/>
              <a:t>Onepercent</a:t>
            </a:r>
            <a:r>
              <a:rPr lang="en-US" sz="1200" dirty="0" smtClean="0"/>
              <a:t>  receives a favorable decision about six weeks later. </a:t>
            </a:r>
            <a:r>
              <a:rPr lang="en-US" sz="1200" dirty="0" err="1" smtClean="0"/>
              <a:t>Notsobright</a:t>
            </a:r>
            <a:r>
              <a:rPr lang="en-US" sz="1200" dirty="0" smtClean="0"/>
              <a:t> is instructed to review the decision and one year later the Commission affirms. </a:t>
            </a:r>
            <a:r>
              <a:rPr lang="en-US" sz="1200" dirty="0" err="1" smtClean="0"/>
              <a:t>Onepercent</a:t>
            </a:r>
            <a:r>
              <a:rPr lang="en-US" sz="1200" dirty="0" smtClean="0"/>
              <a:t> then goes back to his treating physician to have the first back surgery performed and during the pre-op physical it is discovered that </a:t>
            </a:r>
            <a:r>
              <a:rPr lang="en-US" sz="1200" dirty="0" err="1" smtClean="0"/>
              <a:t>Onepercent</a:t>
            </a:r>
            <a:r>
              <a:rPr lang="en-US" sz="1200" dirty="0" smtClean="0"/>
              <a:t> now has inoperable lung cancer. His oncologist tells he and his wife that if they had known about the tumor a year before that it would have been a simple procedure to remove and that the survival rate would have been 95%. </a:t>
            </a:r>
          </a:p>
          <a:p>
            <a:r>
              <a:rPr lang="en-US" sz="1200" dirty="0" smtClean="0"/>
              <a:t>On the way home from the oncologist, </a:t>
            </a:r>
            <a:r>
              <a:rPr lang="en-US" sz="1200" dirty="0" err="1" smtClean="0"/>
              <a:t>Onepercent</a:t>
            </a:r>
            <a:r>
              <a:rPr lang="en-US" sz="1200" dirty="0" smtClean="0"/>
              <a:t> tells his wife that he had an x-ray during the IME and wonders if the tumor was visible. </a:t>
            </a:r>
            <a:r>
              <a:rPr lang="en-US" sz="1200" dirty="0" err="1" smtClean="0"/>
              <a:t>Onepercent</a:t>
            </a:r>
            <a:r>
              <a:rPr lang="en-US" sz="1200" dirty="0" smtClean="0"/>
              <a:t> dies 3 months later after extremely painful radiation therapy and his widow retains </a:t>
            </a:r>
            <a:r>
              <a:rPr lang="en-US" sz="1200" dirty="0" err="1" smtClean="0"/>
              <a:t>Maddog</a:t>
            </a:r>
            <a:r>
              <a:rPr lang="en-US" sz="1200" dirty="0" smtClean="0"/>
              <a:t> to represent her legal interests.</a:t>
            </a:r>
          </a:p>
          <a:p>
            <a:r>
              <a:rPr lang="en-US" sz="1200" dirty="0" err="1" smtClean="0"/>
              <a:t>Maddog</a:t>
            </a:r>
            <a:r>
              <a:rPr lang="en-US" sz="1200" dirty="0" smtClean="0"/>
              <a:t> sues the IME doctor for breach of his Hippocratic oath. </a:t>
            </a:r>
            <a:r>
              <a:rPr lang="en-US" sz="1200" dirty="0" err="1" smtClean="0"/>
              <a:t>Maddog</a:t>
            </a:r>
            <a:r>
              <a:rPr lang="en-US" sz="1200" dirty="0" smtClean="0"/>
              <a:t> sues </a:t>
            </a:r>
            <a:r>
              <a:rPr lang="en-US" sz="1200" dirty="0" err="1" smtClean="0"/>
              <a:t>Notsobright</a:t>
            </a:r>
            <a:r>
              <a:rPr lang="en-US" sz="1200" dirty="0" smtClean="0"/>
              <a:t> for failure to demand the production of the IME report. </a:t>
            </a:r>
            <a:r>
              <a:rPr lang="en-US" sz="1200" dirty="0" err="1" smtClean="0"/>
              <a:t>Maddog</a:t>
            </a:r>
            <a:r>
              <a:rPr lang="en-US" sz="1200" dirty="0" smtClean="0"/>
              <a:t> sues </a:t>
            </a:r>
            <a:r>
              <a:rPr lang="en-US" sz="1200" dirty="0" err="1" smtClean="0"/>
              <a:t>Evenlessbright</a:t>
            </a:r>
            <a:r>
              <a:rPr lang="en-US" sz="1200" dirty="0" smtClean="0"/>
              <a:t> for failure to produce the IME report when requested. </a:t>
            </a:r>
            <a:r>
              <a:rPr lang="en-US" sz="1200" dirty="0" err="1" smtClean="0"/>
              <a:t>Maddog</a:t>
            </a:r>
            <a:r>
              <a:rPr lang="en-US" sz="1200" dirty="0" smtClean="0"/>
              <a:t> sues the individual commissioners for failure to complete the 19(b) within six months as required by statute. </a:t>
            </a:r>
          </a:p>
          <a:p>
            <a:r>
              <a:rPr lang="en-US" sz="1200" dirty="0" smtClean="0"/>
              <a:t>Mrs. </a:t>
            </a:r>
            <a:r>
              <a:rPr lang="en-US" sz="1200" dirty="0" err="1" smtClean="0"/>
              <a:t>Onepercent</a:t>
            </a:r>
            <a:r>
              <a:rPr lang="en-US" sz="1200" dirty="0" smtClean="0"/>
              <a:t> requests 100 million dollars in damages. She never believed in caps like her husband did. </a:t>
            </a:r>
            <a:endParaRPr lang="en-US" sz="12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TotalTime>
  <Words>1762</Words>
  <Application>Microsoft Office PowerPoint</Application>
  <PresentationFormat>On-screen Show (4:3)</PresentationFormat>
  <Paragraphs>49</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WCLA Professional Responsibility Boot Camp</vt:lpstr>
      <vt:lpstr>Fact Scenario No. 1</vt:lpstr>
      <vt:lpstr>Fact Scenario No. 2</vt:lpstr>
      <vt:lpstr>Fact Scenario No. 3</vt:lpstr>
      <vt:lpstr>Fact Scenario No. 4</vt:lpstr>
      <vt:lpstr>Fact Scenario No. 5</vt:lpstr>
      <vt:lpstr>Fact Scenario No. 6</vt:lpstr>
      <vt:lpstr>Fact Scenario No. 7</vt:lpstr>
      <vt:lpstr>Fact Scenario No. 8</vt:lpstr>
      <vt:lpstr>Fact Scenario No. 9</vt:lpstr>
      <vt:lpstr>Fact Scenario No. 10</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WCLA Professional Responsibility Boot Camp</dc:title>
  <dc:creator>menchetti</dc:creator>
  <cp:lastModifiedBy>menchetti</cp:lastModifiedBy>
  <cp:revision>15</cp:revision>
  <dcterms:created xsi:type="dcterms:W3CDTF">2012-02-07T19:18:50Z</dcterms:created>
  <dcterms:modified xsi:type="dcterms:W3CDTF">2013-05-16T17:41:40Z</dcterms:modified>
</cp:coreProperties>
</file>