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7" r:id="rId2"/>
    <p:sldId id="259" r:id="rId3"/>
    <p:sldId id="260" r:id="rId4"/>
    <p:sldId id="261" r:id="rId5"/>
    <p:sldId id="258" r:id="rId6"/>
    <p:sldId id="262" r:id="rId7"/>
    <p:sldId id="263" r:id="rId8"/>
    <p:sldId id="266" r:id="rId9"/>
    <p:sldId id="267" r:id="rId10"/>
    <p:sldId id="268" r:id="rId11"/>
    <p:sldId id="269" r:id="rId12"/>
    <p:sldId id="270" r:id="rId13"/>
    <p:sldId id="264" r:id="rId14"/>
    <p:sldId id="265" r:id="rId15"/>
  </p:sldIdLst>
  <p:sldSz cx="12192000" cy="6858000"/>
  <p:notesSz cx="7077075" cy="9363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9" d="100"/>
          <a:sy n="89" d="100"/>
        </p:scale>
        <p:origin x="466" y="7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69779"/>
          </a:xfrm>
          <a:prstGeom prst="rect">
            <a:avLst/>
          </a:prstGeom>
        </p:spPr>
        <p:txBody>
          <a:bodyPr vert="horz" lIns="93932" tIns="46966" rIns="93932" bIns="46966" rtlCol="0"/>
          <a:lstStyle>
            <a:lvl1pPr algn="l">
              <a:defRPr sz="1200"/>
            </a:lvl1pPr>
          </a:lstStyle>
          <a:p>
            <a:endParaRPr lang="en-US"/>
          </a:p>
        </p:txBody>
      </p:sp>
      <p:sp>
        <p:nvSpPr>
          <p:cNvPr id="3" name="Date Placeholder 2"/>
          <p:cNvSpPr>
            <a:spLocks noGrp="1"/>
          </p:cNvSpPr>
          <p:nvPr>
            <p:ph type="dt" idx="1"/>
          </p:nvPr>
        </p:nvSpPr>
        <p:spPr>
          <a:xfrm>
            <a:off x="4008705" y="0"/>
            <a:ext cx="3066733" cy="469779"/>
          </a:xfrm>
          <a:prstGeom prst="rect">
            <a:avLst/>
          </a:prstGeom>
        </p:spPr>
        <p:txBody>
          <a:bodyPr vert="horz" lIns="93932" tIns="46966" rIns="93932" bIns="46966" rtlCol="0"/>
          <a:lstStyle>
            <a:lvl1pPr algn="r">
              <a:defRPr sz="1200"/>
            </a:lvl1pPr>
          </a:lstStyle>
          <a:p>
            <a:fld id="{112B748A-E8FA-4AB6-9AE4-D8A515CFB715}" type="datetimeFigureOut">
              <a:rPr lang="en-US" smtClean="0"/>
              <a:t>10/8/2013</a:t>
            </a:fld>
            <a:endParaRPr lang="en-US"/>
          </a:p>
        </p:txBody>
      </p:sp>
      <p:sp>
        <p:nvSpPr>
          <p:cNvPr id="4" name="Slide Image Placeholder 3"/>
          <p:cNvSpPr>
            <a:spLocks noGrp="1" noRot="1" noChangeAspect="1"/>
          </p:cNvSpPr>
          <p:nvPr>
            <p:ph type="sldImg" idx="2"/>
          </p:nvPr>
        </p:nvSpPr>
        <p:spPr>
          <a:xfrm>
            <a:off x="730250" y="1169988"/>
            <a:ext cx="5616575" cy="3159125"/>
          </a:xfrm>
          <a:prstGeom prst="rect">
            <a:avLst/>
          </a:prstGeom>
          <a:noFill/>
          <a:ln w="12700">
            <a:solidFill>
              <a:prstClr val="black"/>
            </a:solidFill>
          </a:ln>
        </p:spPr>
        <p:txBody>
          <a:bodyPr vert="horz" lIns="93932" tIns="46966" rIns="93932" bIns="46966" rtlCol="0" anchor="ctr"/>
          <a:lstStyle/>
          <a:p>
            <a:endParaRPr lang="en-US"/>
          </a:p>
        </p:txBody>
      </p:sp>
      <p:sp>
        <p:nvSpPr>
          <p:cNvPr id="5" name="Notes Placeholder 4"/>
          <p:cNvSpPr>
            <a:spLocks noGrp="1"/>
          </p:cNvSpPr>
          <p:nvPr>
            <p:ph type="body" sz="quarter" idx="3"/>
          </p:nvPr>
        </p:nvSpPr>
        <p:spPr>
          <a:xfrm>
            <a:off x="707708" y="4505979"/>
            <a:ext cx="5661660" cy="3686711"/>
          </a:xfrm>
          <a:prstGeom prst="rect">
            <a:avLst/>
          </a:prstGeom>
        </p:spPr>
        <p:txBody>
          <a:bodyPr vert="horz" lIns="93932" tIns="46966" rIns="93932" bIns="46966"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93297"/>
            <a:ext cx="3066733" cy="469778"/>
          </a:xfrm>
          <a:prstGeom prst="rect">
            <a:avLst/>
          </a:prstGeom>
        </p:spPr>
        <p:txBody>
          <a:bodyPr vert="horz" lIns="93932" tIns="46966" rIns="93932" bIns="46966" rtlCol="0" anchor="b"/>
          <a:lstStyle>
            <a:lvl1pPr algn="l">
              <a:defRPr sz="1200"/>
            </a:lvl1pPr>
          </a:lstStyle>
          <a:p>
            <a:endParaRPr lang="en-US"/>
          </a:p>
        </p:txBody>
      </p:sp>
      <p:sp>
        <p:nvSpPr>
          <p:cNvPr id="7" name="Slide Number Placeholder 6"/>
          <p:cNvSpPr>
            <a:spLocks noGrp="1"/>
          </p:cNvSpPr>
          <p:nvPr>
            <p:ph type="sldNum" sz="quarter" idx="5"/>
          </p:nvPr>
        </p:nvSpPr>
        <p:spPr>
          <a:xfrm>
            <a:off x="4008705" y="8893297"/>
            <a:ext cx="3066733" cy="469778"/>
          </a:xfrm>
          <a:prstGeom prst="rect">
            <a:avLst/>
          </a:prstGeom>
        </p:spPr>
        <p:txBody>
          <a:bodyPr vert="horz" lIns="93932" tIns="46966" rIns="93932" bIns="46966" rtlCol="0" anchor="b"/>
          <a:lstStyle>
            <a:lvl1pPr algn="r">
              <a:defRPr sz="1200"/>
            </a:lvl1pPr>
          </a:lstStyle>
          <a:p>
            <a:fld id="{51986DF5-6E48-4BEC-A941-24389248E687}" type="slidenum">
              <a:rPr lang="en-US" smtClean="0"/>
              <a:t>‹#›</a:t>
            </a:fld>
            <a:endParaRPr lang="en-US"/>
          </a:p>
        </p:txBody>
      </p:sp>
    </p:spTree>
    <p:extLst>
      <p:ext uri="{BB962C8B-B14F-4D97-AF65-F5344CB8AC3E}">
        <p14:creationId xmlns:p14="http://schemas.microsoft.com/office/powerpoint/2010/main" val="23838469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3AB295F-F034-4E61-A2A6-D7CB6CA998AB}" type="slidenum">
              <a:rPr lang="en-US" smtClean="0"/>
              <a:pPr/>
              <a:t>1</a:t>
            </a:fld>
            <a:endParaRPr lang="en-US"/>
          </a:p>
        </p:txBody>
      </p:sp>
      <p:sp>
        <p:nvSpPr>
          <p:cNvPr id="5" name="Date Placeholder 4"/>
          <p:cNvSpPr>
            <a:spLocks noGrp="1"/>
          </p:cNvSpPr>
          <p:nvPr>
            <p:ph type="dt" idx="11"/>
          </p:nvPr>
        </p:nvSpPr>
        <p:spPr/>
        <p:txBody>
          <a:bodyPr/>
          <a:lstStyle/>
          <a:p>
            <a:endParaRPr lang="en-US"/>
          </a:p>
        </p:txBody>
      </p:sp>
    </p:spTree>
    <p:extLst>
      <p:ext uri="{BB962C8B-B14F-4D97-AF65-F5344CB8AC3E}">
        <p14:creationId xmlns:p14="http://schemas.microsoft.com/office/powerpoint/2010/main" val="19140767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26748B5-8196-4566-B332-ED46C4240371}" type="datetimeFigureOut">
              <a:rPr lang="en-US" smtClean="0"/>
              <a:t>10/8/2013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57DBB3-DA0A-4796-9C77-F798B0B387D8}" type="slidenum">
              <a:rPr lang="en-US" smtClean="0"/>
              <a:t>‹#›</a:t>
            </a:fld>
            <a:endParaRPr lang="en-US"/>
          </a:p>
        </p:txBody>
      </p:sp>
    </p:spTree>
    <p:extLst>
      <p:ext uri="{BB962C8B-B14F-4D97-AF65-F5344CB8AC3E}">
        <p14:creationId xmlns:p14="http://schemas.microsoft.com/office/powerpoint/2010/main" val="10607287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26748B5-8196-4566-B332-ED46C4240371}" type="datetimeFigureOut">
              <a:rPr lang="en-US" smtClean="0"/>
              <a:t>10/8/2013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57DBB3-DA0A-4796-9C77-F798B0B387D8}" type="slidenum">
              <a:rPr lang="en-US" smtClean="0"/>
              <a:t>‹#›</a:t>
            </a:fld>
            <a:endParaRPr lang="en-US"/>
          </a:p>
        </p:txBody>
      </p:sp>
    </p:spTree>
    <p:extLst>
      <p:ext uri="{BB962C8B-B14F-4D97-AF65-F5344CB8AC3E}">
        <p14:creationId xmlns:p14="http://schemas.microsoft.com/office/powerpoint/2010/main" val="22025983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26748B5-8196-4566-B332-ED46C4240371}" type="datetimeFigureOut">
              <a:rPr lang="en-US" smtClean="0"/>
              <a:t>10/8/2013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57DBB3-DA0A-4796-9C77-F798B0B387D8}" type="slidenum">
              <a:rPr lang="en-US" smtClean="0"/>
              <a:t>‹#›</a:t>
            </a:fld>
            <a:endParaRPr lang="en-US"/>
          </a:p>
        </p:txBody>
      </p:sp>
    </p:spTree>
    <p:extLst>
      <p:ext uri="{BB962C8B-B14F-4D97-AF65-F5344CB8AC3E}">
        <p14:creationId xmlns:p14="http://schemas.microsoft.com/office/powerpoint/2010/main" val="3926610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26748B5-8196-4566-B332-ED46C4240371}" type="datetimeFigureOut">
              <a:rPr lang="en-US" smtClean="0"/>
              <a:t>10/8/2013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57DBB3-DA0A-4796-9C77-F798B0B387D8}" type="slidenum">
              <a:rPr lang="en-US" smtClean="0"/>
              <a:t>‹#›</a:t>
            </a:fld>
            <a:endParaRPr lang="en-US"/>
          </a:p>
        </p:txBody>
      </p:sp>
    </p:spTree>
    <p:extLst>
      <p:ext uri="{BB962C8B-B14F-4D97-AF65-F5344CB8AC3E}">
        <p14:creationId xmlns:p14="http://schemas.microsoft.com/office/powerpoint/2010/main" val="8400281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26748B5-8196-4566-B332-ED46C4240371}" type="datetimeFigureOut">
              <a:rPr lang="en-US" smtClean="0"/>
              <a:t>10/8/2013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57DBB3-DA0A-4796-9C77-F798B0B387D8}" type="slidenum">
              <a:rPr lang="en-US" smtClean="0"/>
              <a:t>‹#›</a:t>
            </a:fld>
            <a:endParaRPr lang="en-US"/>
          </a:p>
        </p:txBody>
      </p:sp>
    </p:spTree>
    <p:extLst>
      <p:ext uri="{BB962C8B-B14F-4D97-AF65-F5344CB8AC3E}">
        <p14:creationId xmlns:p14="http://schemas.microsoft.com/office/powerpoint/2010/main" val="5952526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26748B5-8196-4566-B332-ED46C4240371}" type="datetimeFigureOut">
              <a:rPr lang="en-US" smtClean="0"/>
              <a:t>10/8/2013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57DBB3-DA0A-4796-9C77-F798B0B387D8}" type="slidenum">
              <a:rPr lang="en-US" smtClean="0"/>
              <a:t>‹#›</a:t>
            </a:fld>
            <a:endParaRPr lang="en-US"/>
          </a:p>
        </p:txBody>
      </p:sp>
    </p:spTree>
    <p:extLst>
      <p:ext uri="{BB962C8B-B14F-4D97-AF65-F5344CB8AC3E}">
        <p14:creationId xmlns:p14="http://schemas.microsoft.com/office/powerpoint/2010/main" val="41441771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26748B5-8196-4566-B332-ED46C4240371}" type="datetimeFigureOut">
              <a:rPr lang="en-US" smtClean="0"/>
              <a:t>10/8/2013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857DBB3-DA0A-4796-9C77-F798B0B387D8}" type="slidenum">
              <a:rPr lang="en-US" smtClean="0"/>
              <a:t>‹#›</a:t>
            </a:fld>
            <a:endParaRPr lang="en-US"/>
          </a:p>
        </p:txBody>
      </p:sp>
    </p:spTree>
    <p:extLst>
      <p:ext uri="{BB962C8B-B14F-4D97-AF65-F5344CB8AC3E}">
        <p14:creationId xmlns:p14="http://schemas.microsoft.com/office/powerpoint/2010/main" val="29306950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26748B5-8196-4566-B332-ED46C4240371}" type="datetimeFigureOut">
              <a:rPr lang="en-US" smtClean="0"/>
              <a:t>10/8/2013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857DBB3-DA0A-4796-9C77-F798B0B387D8}" type="slidenum">
              <a:rPr lang="en-US" smtClean="0"/>
              <a:t>‹#›</a:t>
            </a:fld>
            <a:endParaRPr lang="en-US"/>
          </a:p>
        </p:txBody>
      </p:sp>
    </p:spTree>
    <p:extLst>
      <p:ext uri="{BB962C8B-B14F-4D97-AF65-F5344CB8AC3E}">
        <p14:creationId xmlns:p14="http://schemas.microsoft.com/office/powerpoint/2010/main" val="17157433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26748B5-8196-4566-B332-ED46C4240371}" type="datetimeFigureOut">
              <a:rPr lang="en-US" smtClean="0"/>
              <a:t>10/8/2013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857DBB3-DA0A-4796-9C77-F798B0B387D8}" type="slidenum">
              <a:rPr lang="en-US" smtClean="0"/>
              <a:t>‹#›</a:t>
            </a:fld>
            <a:endParaRPr lang="en-US"/>
          </a:p>
        </p:txBody>
      </p:sp>
    </p:spTree>
    <p:extLst>
      <p:ext uri="{BB962C8B-B14F-4D97-AF65-F5344CB8AC3E}">
        <p14:creationId xmlns:p14="http://schemas.microsoft.com/office/powerpoint/2010/main" val="26443703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26748B5-8196-4566-B332-ED46C4240371}" type="datetimeFigureOut">
              <a:rPr lang="en-US" smtClean="0"/>
              <a:t>10/8/2013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57DBB3-DA0A-4796-9C77-F798B0B387D8}" type="slidenum">
              <a:rPr lang="en-US" smtClean="0"/>
              <a:t>‹#›</a:t>
            </a:fld>
            <a:endParaRPr lang="en-US"/>
          </a:p>
        </p:txBody>
      </p:sp>
    </p:spTree>
    <p:extLst>
      <p:ext uri="{BB962C8B-B14F-4D97-AF65-F5344CB8AC3E}">
        <p14:creationId xmlns:p14="http://schemas.microsoft.com/office/powerpoint/2010/main" val="21865282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26748B5-8196-4566-B332-ED46C4240371}" type="datetimeFigureOut">
              <a:rPr lang="en-US" smtClean="0"/>
              <a:t>10/8/2013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57DBB3-DA0A-4796-9C77-F798B0B387D8}" type="slidenum">
              <a:rPr lang="en-US" smtClean="0"/>
              <a:t>‹#›</a:t>
            </a:fld>
            <a:endParaRPr lang="en-US"/>
          </a:p>
        </p:txBody>
      </p:sp>
    </p:spTree>
    <p:extLst>
      <p:ext uri="{BB962C8B-B14F-4D97-AF65-F5344CB8AC3E}">
        <p14:creationId xmlns:p14="http://schemas.microsoft.com/office/powerpoint/2010/main" val="39235522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26748B5-8196-4566-B332-ED46C4240371}" type="datetimeFigureOut">
              <a:rPr lang="en-US" smtClean="0"/>
              <a:t>10/8/2013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857DBB3-DA0A-4796-9C77-F798B0B387D8}" type="slidenum">
              <a:rPr lang="en-US" smtClean="0"/>
              <a:t>‹#›</a:t>
            </a:fld>
            <a:endParaRPr lang="en-US"/>
          </a:p>
        </p:txBody>
      </p:sp>
    </p:spTree>
    <p:extLst>
      <p:ext uri="{BB962C8B-B14F-4D97-AF65-F5344CB8AC3E}">
        <p14:creationId xmlns:p14="http://schemas.microsoft.com/office/powerpoint/2010/main" val="36300513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www.lexis.com/research/buttonTFLink?_m=41cc2fe68f5275f49271da477f682eae&amp;_xfercite=%3ccite%20cc=%22USA%22%3e%3c!%5bCDATA%5b13%20IWCC%20297%5d%5d%3e%3c/cite%3e&amp;_butType=3&amp;_butStat=2&amp;_butNum=6&amp;_butInline=1&amp;_butinfo=%3ccite%20cc=%22USA%22%3e%3c!%5bCDATA%5b339%20Ill.%20App.%203d%201006,at%201010%5d%5d%3e%3c/cite%3e&amp;_fmtstr=FULL&amp;docnum=1&amp;_startdoc=1&amp;wchp=dGLzVzt-zSkAW&amp;_md5=39fa07d9a0ee96fa5864733c9c3c4610"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dirty="0" smtClean="0"/>
              <a:t>WCLA MCLE 10-8-13</a:t>
            </a:r>
            <a:endParaRPr lang="en-US" dirty="0"/>
          </a:p>
        </p:txBody>
      </p:sp>
      <p:sp>
        <p:nvSpPr>
          <p:cNvPr id="5" name="Content Placeholder 4"/>
          <p:cNvSpPr>
            <a:spLocks noGrp="1"/>
          </p:cNvSpPr>
          <p:nvPr>
            <p:ph idx="1"/>
          </p:nvPr>
        </p:nvSpPr>
        <p:spPr/>
        <p:txBody>
          <a:bodyPr/>
          <a:lstStyle/>
          <a:p>
            <a:r>
              <a:rPr lang="en-US" dirty="0" smtClean="0"/>
              <a:t>A Case at Every Level: Recent Supreme Court, Appellate Court, Circuit Court, Commission &amp; Arbitration Decisions </a:t>
            </a:r>
          </a:p>
          <a:p>
            <a:r>
              <a:rPr lang="en-US" dirty="0" smtClean="0"/>
              <a:t>Tuesday October 8, 2013</a:t>
            </a:r>
          </a:p>
          <a:p>
            <a:r>
              <a:rPr lang="en-US" dirty="0" smtClean="0"/>
              <a:t>12:00 pm to 1:00 pm</a:t>
            </a:r>
          </a:p>
          <a:p>
            <a:r>
              <a:rPr lang="en-US" dirty="0" smtClean="0"/>
              <a:t>James R. Thompson Center , Chicago, IL</a:t>
            </a:r>
          </a:p>
          <a:p>
            <a:r>
              <a:rPr lang="en-US" dirty="0" smtClean="0"/>
              <a:t>1 Hour General MCLE Credit</a:t>
            </a:r>
          </a:p>
          <a:p>
            <a:endParaRPr lang="en-US" dirty="0"/>
          </a:p>
        </p:txBody>
      </p:sp>
    </p:spTree>
    <p:extLst>
      <p:ext uri="{BB962C8B-B14F-4D97-AF65-F5344CB8AC3E}">
        <p14:creationId xmlns:p14="http://schemas.microsoft.com/office/powerpoint/2010/main" val="15582220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Lourdes Oliver v. Posen-Robbins School District</a:t>
            </a:r>
            <a:br>
              <a:rPr lang="en-US" sz="4000" dirty="0" smtClean="0"/>
            </a:br>
            <a:r>
              <a:rPr lang="en-US" sz="4000" dirty="0" smtClean="0"/>
              <a:t>13 IWCC 0297, 12 WC 017743</a:t>
            </a:r>
            <a:endParaRPr lang="en-US" sz="4000" dirty="0"/>
          </a:p>
        </p:txBody>
      </p:sp>
      <p:sp>
        <p:nvSpPr>
          <p:cNvPr id="3" name="Content Placeholder 2"/>
          <p:cNvSpPr>
            <a:spLocks noGrp="1"/>
          </p:cNvSpPr>
          <p:nvPr>
            <p:ph idx="1"/>
          </p:nvPr>
        </p:nvSpPr>
        <p:spPr/>
        <p:txBody>
          <a:bodyPr>
            <a:normAutofit fontScale="62500" lnSpcReduction="20000"/>
          </a:bodyPr>
          <a:lstStyle/>
          <a:p>
            <a:r>
              <a:rPr lang="en-US" dirty="0"/>
              <a:t>Petitioner also testified that later that night she noticed that her knee was skinned and that she had a small spot on her pants that smelled like coffee. She brought the pants to the arbitration hearing and a dime-sized white spot was apparent on the right knee. Although Petitioner testified that her pants smelled like coffee, she denied drinking </a:t>
            </a:r>
            <a:r>
              <a:rPr lang="en-US" u="sng" dirty="0"/>
              <a:t>coffee</a:t>
            </a:r>
            <a:r>
              <a:rPr lang="en-US" dirty="0"/>
              <a:t> or noticing brown discoloration in the area of the hallway where she saw the liquid. The Arbitrator takes judicial notice that the pants displayed by petitioner do not have any stains on them except a dime sized mark on the right pant by the knee area</a:t>
            </a:r>
            <a:r>
              <a:rPr lang="en-US" dirty="0" smtClean="0"/>
              <a:t>.</a:t>
            </a:r>
          </a:p>
          <a:p>
            <a:r>
              <a:rPr lang="en-US" dirty="0"/>
              <a:t>Ms. </a:t>
            </a:r>
            <a:r>
              <a:rPr lang="en-US" dirty="0" err="1"/>
              <a:t>Sams</a:t>
            </a:r>
            <a:r>
              <a:rPr lang="en-US" dirty="0"/>
              <a:t> testified that on the morning of February 23, 2012, she was acting as a hall monitor and witnessed Petitioner's accident. Ms. </a:t>
            </a:r>
            <a:r>
              <a:rPr lang="en-US" dirty="0" err="1"/>
              <a:t>Sams</a:t>
            </a:r>
            <a:r>
              <a:rPr lang="en-US" dirty="0"/>
              <a:t> stated that she remembered the accident clearly. </a:t>
            </a:r>
            <a:r>
              <a:rPr lang="en-US" dirty="0" err="1"/>
              <a:t>Ms</a:t>
            </a:r>
            <a:r>
              <a:rPr lang="en-US" dirty="0"/>
              <a:t> </a:t>
            </a:r>
            <a:r>
              <a:rPr lang="en-US" dirty="0" err="1"/>
              <a:t>Sams</a:t>
            </a:r>
            <a:r>
              <a:rPr lang="en-US" dirty="0"/>
              <a:t> also testified that she was not reading anything at the time of Petitioner's fall and that she was able to observe the hallway from where she stood. Ms. </a:t>
            </a:r>
            <a:r>
              <a:rPr lang="en-US" dirty="0" err="1"/>
              <a:t>Sams</a:t>
            </a:r>
            <a:r>
              <a:rPr lang="en-US" dirty="0"/>
              <a:t> stated that the hallway was very clear and well lit and that she had been looking at the area where Petitioner fell for about three to five (3-5) minutes before the accident as she was approximately five (5) to ten (10) steps away from the spot and did not observe anything or any discoloration on the light gray floor. Ms. </a:t>
            </a:r>
            <a:r>
              <a:rPr lang="en-US" dirty="0" err="1"/>
              <a:t>Sams</a:t>
            </a:r>
            <a:r>
              <a:rPr lang="en-US" dirty="0"/>
              <a:t> testified that the hallway was clear. Ms. </a:t>
            </a:r>
            <a:r>
              <a:rPr lang="en-US" dirty="0" err="1"/>
              <a:t>Sams</a:t>
            </a:r>
            <a:r>
              <a:rPr lang="en-US" dirty="0"/>
              <a:t> stated that she was standing by the wall near classroom 19 when she directly saw Petitioner slip and fall, approximately ten (10) feet from where she was standing. She testified that Petitioner just fell and that </a:t>
            </a:r>
            <a:r>
              <a:rPr lang="en-US" dirty="0" smtClean="0"/>
              <a:t>Petitioner </a:t>
            </a:r>
            <a:r>
              <a:rPr lang="en-US" dirty="0"/>
              <a:t>did not make mention of any substance on the floor during the fifteen to twenty (15-20) minutes that it took for the ambulance to come. Ms. </a:t>
            </a:r>
            <a:r>
              <a:rPr lang="en-US" dirty="0" err="1"/>
              <a:t>Sams</a:t>
            </a:r>
            <a:r>
              <a:rPr lang="en-US" dirty="0"/>
              <a:t> further testified that she hurried to Petitioner's assistance and that there was no liquid spilled on the floor.</a:t>
            </a:r>
            <a:br>
              <a:rPr lang="en-US" dirty="0"/>
            </a:br>
            <a:r>
              <a:rPr lang="en-US" dirty="0"/>
              <a:t/>
            </a:r>
            <a:br>
              <a:rPr lang="en-US" dirty="0"/>
            </a:br>
            <a:endParaRPr lang="en-US" dirty="0"/>
          </a:p>
        </p:txBody>
      </p:sp>
    </p:spTree>
    <p:extLst>
      <p:ext uri="{BB962C8B-B14F-4D97-AF65-F5344CB8AC3E}">
        <p14:creationId xmlns:p14="http://schemas.microsoft.com/office/powerpoint/2010/main" val="13491424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Lourdes Oliver v. Posen-Robbins School District</a:t>
            </a:r>
            <a:br>
              <a:rPr lang="en-US" dirty="0"/>
            </a:br>
            <a:r>
              <a:rPr lang="en-US" dirty="0"/>
              <a:t>13 IWCC 0297, 12 WC 017743</a:t>
            </a:r>
          </a:p>
        </p:txBody>
      </p:sp>
      <p:sp>
        <p:nvSpPr>
          <p:cNvPr id="3" name="Content Placeholder 2"/>
          <p:cNvSpPr>
            <a:spLocks noGrp="1"/>
          </p:cNvSpPr>
          <p:nvPr>
            <p:ph idx="1"/>
          </p:nvPr>
        </p:nvSpPr>
        <p:spPr/>
        <p:txBody>
          <a:bodyPr>
            <a:normAutofit fontScale="77500" lnSpcReduction="20000"/>
          </a:bodyPr>
          <a:lstStyle/>
          <a:p>
            <a:r>
              <a:rPr lang="en-US" dirty="0"/>
              <a:t>It is generally accepted by Illinois courts that a fall originating from an unknown, neutral source is "unexplained." </a:t>
            </a:r>
            <a:r>
              <a:rPr lang="en-US" i="1" dirty="0">
                <a:hlinkClick r:id="rId2"/>
              </a:rPr>
              <a:t>Builder's </a:t>
            </a:r>
            <a:r>
              <a:rPr lang="en-US" i="1" dirty="0" smtClean="0">
                <a:hlinkClick r:id="rId2"/>
              </a:rPr>
              <a:t>Square</a:t>
            </a:r>
            <a:r>
              <a:rPr lang="en-US" dirty="0" smtClean="0">
                <a:hlinkClick r:id="rId2"/>
              </a:rPr>
              <a:t>, </a:t>
            </a:r>
            <a:r>
              <a:rPr lang="en-US" dirty="0">
                <a:hlinkClick r:id="rId2"/>
              </a:rPr>
              <a:t>339 Ill. App. 3d 1006, </a:t>
            </a:r>
            <a:r>
              <a:rPr lang="en-US" dirty="0" smtClean="0">
                <a:hlinkClick r:id="rId2"/>
              </a:rPr>
              <a:t>1010 (2003</a:t>
            </a:r>
            <a:r>
              <a:rPr lang="en-US" dirty="0">
                <a:hlinkClick r:id="rId2"/>
              </a:rPr>
              <a:t>).</a:t>
            </a:r>
            <a:r>
              <a:rPr lang="en-US" dirty="0"/>
              <a:t> An unexplained fall will not be compensable where the claimant fails to present factual evidence at the arbitration hearing, upon which the Commission could draw a reasonable inference that the employment conditions contributed to the fall. Illinois courts have consistently rejected the </a:t>
            </a:r>
            <a:r>
              <a:rPr lang="en-US" dirty="0" smtClean="0"/>
              <a:t>positional </a:t>
            </a:r>
            <a:r>
              <a:rPr lang="en-US" dirty="0"/>
              <a:t>risk doctrine, and, as such, a claimant alleging an unexplained fall has the burden of proving a reasonable inference that the fall arose out of the employment. </a:t>
            </a:r>
            <a:r>
              <a:rPr lang="en-US" i="1" dirty="0"/>
              <a:t>Id.</a:t>
            </a:r>
            <a:r>
              <a:rPr lang="en-US" dirty="0"/>
              <a:t> Illinois courts have made it clear that an inference alone is not enough to establish the compensability of an unexplained fall. Rather, the claimant must prove that the inference was </a:t>
            </a:r>
            <a:r>
              <a:rPr lang="en-US" dirty="0" smtClean="0"/>
              <a:t>reasonable…In </a:t>
            </a:r>
            <a:r>
              <a:rPr lang="en-US" i="1" dirty="0"/>
              <a:t>Builders Square,</a:t>
            </a:r>
            <a:r>
              <a:rPr lang="en-US" dirty="0"/>
              <a:t> an employee's husband brought a workers' compensation claim after his wife fell at work and died. The decedent was working for the Respondent in the lawn and garden department, when she fell while opening boxes of merchandise. In his witness testimony, the decedent's coworker and friend stated that he saw her straighten up, then stagger two or three steps backward, collapsing on the floor. The Illinois Appellate Court determined that the decedent's fall at work was not compensable because her husband failed to offer reasonable inferences to explain the </a:t>
            </a:r>
            <a:r>
              <a:rPr lang="en-US" dirty="0" smtClean="0"/>
              <a:t>fall.</a:t>
            </a:r>
            <a:r>
              <a:rPr lang="en-US" dirty="0"/>
              <a:t/>
            </a:r>
            <a:br>
              <a:rPr lang="en-US" dirty="0"/>
            </a:br>
            <a:endParaRPr lang="en-US" dirty="0"/>
          </a:p>
        </p:txBody>
      </p:sp>
    </p:spTree>
    <p:extLst>
      <p:ext uri="{BB962C8B-B14F-4D97-AF65-F5344CB8AC3E}">
        <p14:creationId xmlns:p14="http://schemas.microsoft.com/office/powerpoint/2010/main" val="28843796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Lourdes Oliver v. Posen-Robbins School District</a:t>
            </a:r>
            <a:br>
              <a:rPr lang="en-US" dirty="0"/>
            </a:br>
            <a:r>
              <a:rPr lang="en-US" dirty="0"/>
              <a:t>13 IWCC 0297, 12 WC 017743</a:t>
            </a:r>
          </a:p>
        </p:txBody>
      </p:sp>
      <p:sp>
        <p:nvSpPr>
          <p:cNvPr id="3" name="Content Placeholder 2"/>
          <p:cNvSpPr>
            <a:spLocks noGrp="1"/>
          </p:cNvSpPr>
          <p:nvPr>
            <p:ph idx="1"/>
          </p:nvPr>
        </p:nvSpPr>
        <p:spPr/>
        <p:txBody>
          <a:bodyPr>
            <a:normAutofit fontScale="55000" lnSpcReduction="20000"/>
          </a:bodyPr>
          <a:lstStyle/>
          <a:p>
            <a:r>
              <a:rPr lang="en-US" dirty="0"/>
              <a:t>Similar to the decedent's spouse in </a:t>
            </a:r>
            <a:r>
              <a:rPr lang="en-US" i="1" dirty="0"/>
              <a:t>Builder's Square,</a:t>
            </a:r>
            <a:r>
              <a:rPr lang="en-US" dirty="0"/>
              <a:t> the Petitioner only offered conjecture as to what caused her to fall, failing to offer evidence or information allowing the Arbitrator to form a reasonable inference to explain the accident. Petitioner's claim that she slipped and fell due to a coffee spill is based solely upon the smell of coffee on her pants later that night and her assertion that she noticed liquid on the floor from thirty (30) feet away. During her testimony, Petitioner admitted that she saw no brown discoloration on a floor where she slipped, despite the light colored flooring. Further, Petitioner testified that she did not notice any liquid around her when she was on the floor. She </a:t>
            </a:r>
            <a:r>
              <a:rPr lang="en-US" dirty="0" smtClean="0"/>
              <a:t>testified </a:t>
            </a:r>
            <a:r>
              <a:rPr lang="en-US" dirty="0"/>
              <a:t>that she saw liquid on the floor from 30 feet away; and tried to avoid it as she walked closer to it.</a:t>
            </a:r>
            <a:br>
              <a:rPr lang="en-US" dirty="0"/>
            </a:br>
            <a:r>
              <a:rPr lang="en-US" dirty="0"/>
              <a:t/>
            </a:r>
            <a:br>
              <a:rPr lang="en-US" dirty="0"/>
            </a:br>
            <a:r>
              <a:rPr lang="en-US" dirty="0"/>
              <a:t>Ms. Doris </a:t>
            </a:r>
            <a:r>
              <a:rPr lang="en-US" dirty="0" err="1"/>
              <a:t>Sams</a:t>
            </a:r>
            <a:r>
              <a:rPr lang="en-US" dirty="0"/>
              <a:t> also testified that she had been watching the area of the hallway where the accident happened for approximately three to five (3-5) minutes and remembered that the area was clear, with no defects on the ground or liquid spilled. The Arbitrator finds the testimony of Ms. </a:t>
            </a:r>
            <a:r>
              <a:rPr lang="en-US" dirty="0" err="1"/>
              <a:t>Sams</a:t>
            </a:r>
            <a:r>
              <a:rPr lang="en-US" dirty="0"/>
              <a:t> to be credible.</a:t>
            </a:r>
            <a:br>
              <a:rPr lang="en-US" dirty="0"/>
            </a:br>
            <a:r>
              <a:rPr lang="en-US" dirty="0"/>
              <a:t/>
            </a:r>
            <a:br>
              <a:rPr lang="en-US" dirty="0"/>
            </a:br>
            <a:r>
              <a:rPr lang="en-US" dirty="0"/>
              <a:t>The testimony of Ms. </a:t>
            </a:r>
            <a:r>
              <a:rPr lang="en-US" dirty="0" err="1"/>
              <a:t>Sams</a:t>
            </a:r>
            <a:r>
              <a:rPr lang="en-US" dirty="0"/>
              <a:t> parallels the testimony of the coworker in </a:t>
            </a:r>
            <a:r>
              <a:rPr lang="en-US" i="1" dirty="0"/>
              <a:t>Builder's Square</a:t>
            </a:r>
            <a:r>
              <a:rPr lang="en-US" dirty="0"/>
              <a:t>. The coworker was a friend of the decedent and had no reason to have bias against her. Similarly, Ms. </a:t>
            </a:r>
            <a:r>
              <a:rPr lang="en-US" dirty="0" err="1"/>
              <a:t>Sams</a:t>
            </a:r>
            <a:r>
              <a:rPr lang="en-US" dirty="0"/>
              <a:t> testified that the Petitioner was well-respected at the school, indicating that Ms. </a:t>
            </a:r>
            <a:r>
              <a:rPr lang="en-US" dirty="0" err="1"/>
              <a:t>Sams</a:t>
            </a:r>
            <a:r>
              <a:rPr lang="en-US" dirty="0"/>
              <a:t> had no bias or reason to testify in an untruthful manner as to the conditions surrounding the Petitioner's fall. During her entirely testimony, Ms. </a:t>
            </a:r>
            <a:r>
              <a:rPr lang="en-US" dirty="0" err="1"/>
              <a:t>Sams</a:t>
            </a:r>
            <a:r>
              <a:rPr lang="en-US" dirty="0"/>
              <a:t> had no doubt that the area where Petitioner fell was clear and that there were no defects on the floor contributing to the accident. Based upon the testimony of Doris </a:t>
            </a:r>
            <a:r>
              <a:rPr lang="en-US" dirty="0" err="1"/>
              <a:t>Sams</a:t>
            </a:r>
            <a:r>
              <a:rPr lang="en-US" dirty="0"/>
              <a:t>, it is unlikely that the accident occurred in the way the claimant testified that it happened. Petitioner's testimony contradicts the testimony of Ms. </a:t>
            </a:r>
            <a:r>
              <a:rPr lang="en-US" dirty="0" err="1"/>
              <a:t>Sams</a:t>
            </a:r>
            <a:r>
              <a:rPr lang="en-US" dirty="0"/>
              <a:t> as Ms. </a:t>
            </a:r>
            <a:r>
              <a:rPr lang="en-US" dirty="0" err="1"/>
              <a:t>Sams</a:t>
            </a:r>
            <a:r>
              <a:rPr lang="en-US" dirty="0"/>
              <a:t>   saw nothing spilled on the floor and Petitioner also admitted that she did not notice any discoloration on the floor. Petitioner did not allege that she slipped on coffee until the arbitration hearing, and she presented no evidence to link the coffee smell to the fall.</a:t>
            </a:r>
            <a:br>
              <a:rPr lang="en-US" dirty="0"/>
            </a:br>
            <a:r>
              <a:rPr lang="en-US" dirty="0"/>
              <a:t/>
            </a:r>
            <a:br>
              <a:rPr lang="en-US" dirty="0"/>
            </a:br>
            <a:r>
              <a:rPr lang="en-US" dirty="0"/>
              <a:t>The Arbitrator finds that the Petitioner has not proven, by a preponderance of the evidence, that she sustained an accidental injury arising out of and in the course of her employment.</a:t>
            </a:r>
            <a:br>
              <a:rPr lang="en-US" dirty="0"/>
            </a:br>
            <a:endParaRPr lang="en-US" dirty="0"/>
          </a:p>
        </p:txBody>
      </p:sp>
    </p:spTree>
    <p:extLst>
      <p:ext uri="{BB962C8B-B14F-4D97-AF65-F5344CB8AC3E}">
        <p14:creationId xmlns:p14="http://schemas.microsoft.com/office/powerpoint/2010/main" val="29454828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Nicholas Duncan v. Federal Whalen Moving</a:t>
            </a:r>
            <a:br>
              <a:rPr lang="en-US" sz="3600" dirty="0"/>
            </a:br>
            <a:r>
              <a:rPr lang="en-US" sz="3600" dirty="0"/>
              <a:t>12WC034355 (9-4-13; </a:t>
            </a:r>
            <a:r>
              <a:rPr lang="en-US" sz="3600" dirty="0" err="1"/>
              <a:t>Erbacci</a:t>
            </a:r>
            <a:r>
              <a:rPr lang="en-US" sz="3600" dirty="0"/>
              <a:t>)</a:t>
            </a:r>
          </a:p>
        </p:txBody>
      </p:sp>
      <p:sp>
        <p:nvSpPr>
          <p:cNvPr id="3" name="Content Placeholder 2"/>
          <p:cNvSpPr>
            <a:spLocks noGrp="1"/>
          </p:cNvSpPr>
          <p:nvPr>
            <p:ph idx="1"/>
          </p:nvPr>
        </p:nvSpPr>
        <p:spPr/>
        <p:txBody>
          <a:bodyPr>
            <a:normAutofit fontScale="25000" lnSpcReduction="20000"/>
          </a:bodyPr>
          <a:lstStyle/>
          <a:p>
            <a:r>
              <a:rPr lang="en-US" sz="8000" dirty="0"/>
              <a:t>DA 6/16/2012</a:t>
            </a:r>
          </a:p>
          <a:p>
            <a:r>
              <a:rPr lang="en-US" sz="8000" dirty="0"/>
              <a:t>39 </a:t>
            </a:r>
            <a:r>
              <a:rPr lang="en-US" sz="8000" dirty="0" err="1"/>
              <a:t>yo</a:t>
            </a:r>
            <a:r>
              <a:rPr lang="en-US" sz="8000" dirty="0"/>
              <a:t> mover driver</a:t>
            </a:r>
          </a:p>
          <a:p>
            <a:r>
              <a:rPr lang="en-US" sz="8000" dirty="0"/>
              <a:t>Left knee arthroscopy &amp; </a:t>
            </a:r>
            <a:r>
              <a:rPr lang="en-US" sz="8000" dirty="0" err="1"/>
              <a:t>chondroplasty</a:t>
            </a:r>
            <a:r>
              <a:rPr lang="en-US" sz="8000" dirty="0"/>
              <a:t> femoral condyle by Dr. </a:t>
            </a:r>
            <a:r>
              <a:rPr lang="en-US" sz="8000" dirty="0" err="1"/>
              <a:t>Sumerville</a:t>
            </a:r>
            <a:endParaRPr lang="en-US" sz="8000" dirty="0"/>
          </a:p>
          <a:p>
            <a:r>
              <a:rPr lang="en-US" sz="8000" dirty="0"/>
              <a:t>(i) Dr. John </a:t>
            </a:r>
            <a:r>
              <a:rPr lang="en-US" sz="8000" dirty="0" err="1"/>
              <a:t>Cherf</a:t>
            </a:r>
            <a:r>
              <a:rPr lang="en-US" sz="8000" dirty="0"/>
              <a:t>; 1% LEI =1% WPI; “impairment does not equate to PPD;” PE grade modifier is zero; did not consider SX report</a:t>
            </a:r>
          </a:p>
          <a:p>
            <a:r>
              <a:rPr lang="en-US" sz="8000" dirty="0"/>
              <a:t>(ii) “Arbitrator notes is medium to heavy work… more adversely affected…greater amount of PPD”</a:t>
            </a:r>
          </a:p>
          <a:p>
            <a:r>
              <a:rPr lang="en-US" sz="8000" dirty="0"/>
              <a:t>(iii) “Younger individual…PPD will be more extensive …live with PPD longer”</a:t>
            </a:r>
          </a:p>
          <a:p>
            <a:r>
              <a:rPr lang="en-US" sz="8000" dirty="0"/>
              <a:t>(iv) “Appears to be diminished…RTW with restrictions …difficulty working as a mover…presently works spotting trucks”</a:t>
            </a:r>
          </a:p>
          <a:p>
            <a:r>
              <a:rPr lang="en-US" sz="8000" dirty="0"/>
              <a:t>(v) “Credibly testified…pain…corroborated…diagnosis…necessity of subsequent surgery…precedent pursuant to Section 19(e)”</a:t>
            </a:r>
          </a:p>
          <a:p>
            <a:r>
              <a:rPr lang="en-US" sz="8000" dirty="0"/>
              <a:t>Award: 25% loss of use of the Left leg (9-4-13)</a:t>
            </a:r>
          </a:p>
          <a:p>
            <a:r>
              <a:rPr lang="en-US" sz="8000" dirty="0"/>
              <a:t>Status: Arbitration Decision Rendered </a:t>
            </a:r>
          </a:p>
          <a:p>
            <a:endParaRPr lang="en-US" dirty="0"/>
          </a:p>
        </p:txBody>
      </p:sp>
    </p:spTree>
    <p:extLst>
      <p:ext uri="{BB962C8B-B14F-4D97-AF65-F5344CB8AC3E}">
        <p14:creationId xmlns:p14="http://schemas.microsoft.com/office/powerpoint/2010/main" val="30130679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Steven Miller v. </a:t>
            </a:r>
            <a:r>
              <a:rPr lang="en-US" dirty="0" err="1" smtClean="0"/>
              <a:t>ConWay</a:t>
            </a:r>
            <a:r>
              <a:rPr lang="en-US" dirty="0" smtClean="0"/>
              <a:t> Freight</a:t>
            </a:r>
            <a:br>
              <a:rPr lang="en-US" dirty="0" smtClean="0"/>
            </a:br>
            <a:r>
              <a:rPr lang="en-US" sz="4000" dirty="0"/>
              <a:t>12WC041880 (7-17-13; Thompson-Smith)</a:t>
            </a:r>
          </a:p>
        </p:txBody>
      </p:sp>
      <p:sp>
        <p:nvSpPr>
          <p:cNvPr id="3" name="Content Placeholder 2"/>
          <p:cNvSpPr>
            <a:spLocks noGrp="1"/>
          </p:cNvSpPr>
          <p:nvPr>
            <p:ph idx="1"/>
          </p:nvPr>
        </p:nvSpPr>
        <p:spPr/>
        <p:txBody>
          <a:bodyPr>
            <a:normAutofit fontScale="77500" lnSpcReduction="20000"/>
          </a:bodyPr>
          <a:lstStyle/>
          <a:p>
            <a:r>
              <a:rPr lang="en-US" dirty="0" smtClean="0"/>
              <a:t>DA 9/14/2011</a:t>
            </a:r>
          </a:p>
          <a:p>
            <a:r>
              <a:rPr lang="en-US" dirty="0" smtClean="0"/>
              <a:t>49 </a:t>
            </a:r>
            <a:r>
              <a:rPr lang="en-US" dirty="0" err="1" smtClean="0"/>
              <a:t>yo</a:t>
            </a:r>
            <a:r>
              <a:rPr lang="en-US" dirty="0" smtClean="0"/>
              <a:t> sales rep/driver</a:t>
            </a:r>
          </a:p>
          <a:p>
            <a:r>
              <a:rPr lang="en-US" dirty="0" smtClean="0"/>
              <a:t>Dr. Westin performs arthroscopic repair partially torn rotator cuff, </a:t>
            </a:r>
            <a:r>
              <a:rPr lang="en-US" dirty="0" err="1" smtClean="0"/>
              <a:t>acromioplasty</a:t>
            </a:r>
            <a:r>
              <a:rPr lang="en-US" dirty="0" smtClean="0"/>
              <a:t>, distal clavicle resection</a:t>
            </a:r>
          </a:p>
          <a:p>
            <a:r>
              <a:rPr lang="en-US" dirty="0" smtClean="0"/>
              <a:t>(i) Dr. Westin “by request of the Respondent;” 7% UEI; 4% WPI; “</a:t>
            </a:r>
            <a:r>
              <a:rPr lang="en-US" dirty="0" err="1" smtClean="0"/>
              <a:t>QuickDash</a:t>
            </a:r>
            <a:r>
              <a:rPr lang="en-US" dirty="0" smtClean="0"/>
              <a:t>…physical exam”</a:t>
            </a:r>
          </a:p>
          <a:p>
            <a:r>
              <a:rPr lang="en-US" dirty="0" smtClean="0"/>
              <a:t>(ii) “Judicial notice…medium to heavy work…PPPD will be larger than…lighter work”</a:t>
            </a:r>
          </a:p>
          <a:p>
            <a:r>
              <a:rPr lang="en-US" dirty="0" smtClean="0"/>
              <a:t>(iii) “Petitioner is 51…older individual…PPD may be more extensive …than younger individual”</a:t>
            </a:r>
          </a:p>
          <a:p>
            <a:r>
              <a:rPr lang="en-US" dirty="0" smtClean="0"/>
              <a:t>(iv) No evidence that FEC is diminished: RTW in full duty capacity</a:t>
            </a:r>
          </a:p>
          <a:p>
            <a:r>
              <a:rPr lang="en-US" dirty="0" smtClean="0"/>
              <a:t>(v) “Surgery…pain noted…loss of range of motion…loss of strength”</a:t>
            </a:r>
          </a:p>
          <a:p>
            <a:r>
              <a:rPr lang="en-US" dirty="0" smtClean="0"/>
              <a:t>Award: 12% whole person (60 weeks=23.72% arm)</a:t>
            </a:r>
          </a:p>
          <a:p>
            <a:r>
              <a:rPr lang="en-US" dirty="0" smtClean="0"/>
              <a:t>Status: </a:t>
            </a:r>
            <a:r>
              <a:rPr lang="en-US" smtClean="0"/>
              <a:t>Respondent Review filed   </a:t>
            </a:r>
            <a:endParaRPr lang="en-US" dirty="0"/>
          </a:p>
        </p:txBody>
      </p:sp>
    </p:spTree>
    <p:extLst>
      <p:ext uri="{BB962C8B-B14F-4D97-AF65-F5344CB8AC3E}">
        <p14:creationId xmlns:p14="http://schemas.microsoft.com/office/powerpoint/2010/main" val="23059539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a:defRPr/>
            </a:pPr>
            <a:r>
              <a:rPr lang="en-US" dirty="0" err="1" smtClean="0"/>
              <a:t>Gruszeczka</a:t>
            </a:r>
            <a:r>
              <a:rPr lang="en-US" dirty="0" smtClean="0"/>
              <a:t> v. IWCC</a:t>
            </a:r>
            <a:br>
              <a:rPr lang="en-US" dirty="0" smtClean="0"/>
            </a:br>
            <a:r>
              <a:rPr lang="en-US" dirty="0" smtClean="0"/>
              <a:t>2012 ILL App (2d) 101049WC</a:t>
            </a:r>
            <a:endParaRPr lang="en-US" dirty="0"/>
          </a:p>
        </p:txBody>
      </p:sp>
      <p:sp>
        <p:nvSpPr>
          <p:cNvPr id="3" name="Content Placeholder 2"/>
          <p:cNvSpPr>
            <a:spLocks noGrp="1"/>
          </p:cNvSpPr>
          <p:nvPr>
            <p:ph idx="1"/>
          </p:nvPr>
        </p:nvSpPr>
        <p:spPr/>
        <p:txBody>
          <a:bodyPr rtlCol="0">
            <a:normAutofit fontScale="92500" lnSpcReduction="10000"/>
          </a:bodyPr>
          <a:lstStyle/>
          <a:p>
            <a:pPr>
              <a:defRPr/>
            </a:pPr>
            <a:r>
              <a:rPr lang="en-US" dirty="0" smtClean="0"/>
              <a:t>4-20-09: Commission decision affirming Arbitrator’s denial of benefits received by Petitioner’s attorney</a:t>
            </a:r>
          </a:p>
          <a:p>
            <a:pPr>
              <a:defRPr/>
            </a:pPr>
            <a:r>
              <a:rPr lang="en-US" dirty="0" smtClean="0"/>
              <a:t>5-4-09: Petitioner’s lawyer mailed Review to Clerk of Circuit Court of DeKalb County according to affidavit (14 days)</a:t>
            </a:r>
          </a:p>
          <a:p>
            <a:pPr>
              <a:defRPr/>
            </a:pPr>
            <a:r>
              <a:rPr lang="en-US" dirty="0" smtClean="0"/>
              <a:t>5-14-09: Review file-stamped (24 days)</a:t>
            </a:r>
          </a:p>
          <a:p>
            <a:pPr>
              <a:defRPr/>
            </a:pPr>
            <a:r>
              <a:rPr lang="en-US" dirty="0" smtClean="0"/>
              <a:t>Respondent files Motion to Dismiss for late filing and  to change venue</a:t>
            </a:r>
          </a:p>
          <a:p>
            <a:pPr>
              <a:defRPr/>
            </a:pPr>
            <a:r>
              <a:rPr lang="en-US" dirty="0" smtClean="0"/>
              <a:t>Motion to dismiss denied and motion to change venue granted (McHenry)</a:t>
            </a:r>
          </a:p>
          <a:p>
            <a:pPr>
              <a:defRPr/>
            </a:pPr>
            <a:r>
              <a:rPr lang="en-US" dirty="0" smtClean="0"/>
              <a:t>McHenry denies reconsideration of Motion to Dismiss and confirms Commission’s denial of benefits</a:t>
            </a:r>
          </a:p>
          <a:p>
            <a:pPr>
              <a:defRPr/>
            </a:pPr>
            <a:r>
              <a:rPr lang="en-US" dirty="0" smtClean="0"/>
              <a:t>Parties cross appeal to Appellate Court </a:t>
            </a:r>
          </a:p>
          <a:p>
            <a:pPr>
              <a:defRPr/>
            </a:pPr>
            <a:endParaRPr lang="en-US" dirty="0"/>
          </a:p>
        </p:txBody>
      </p:sp>
    </p:spTree>
    <p:extLst>
      <p:ext uri="{BB962C8B-B14F-4D97-AF65-F5344CB8AC3E}">
        <p14:creationId xmlns:p14="http://schemas.microsoft.com/office/powerpoint/2010/main" val="21339654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a:defRPr/>
            </a:pPr>
            <a:r>
              <a:rPr lang="en-US" dirty="0" err="1" smtClean="0"/>
              <a:t>Gruszeczka</a:t>
            </a:r>
            <a:r>
              <a:rPr lang="en-US" dirty="0" smtClean="0"/>
              <a:t> v. IWCC</a:t>
            </a:r>
            <a:br>
              <a:rPr lang="en-US" dirty="0" smtClean="0"/>
            </a:br>
            <a:r>
              <a:rPr lang="en-US" dirty="0" smtClean="0"/>
              <a:t> 2012 ILL App (2d) 101049WC</a:t>
            </a:r>
            <a:endParaRPr lang="en-US" dirty="0"/>
          </a:p>
        </p:txBody>
      </p:sp>
      <p:sp>
        <p:nvSpPr>
          <p:cNvPr id="3" name="Content Placeholder 2"/>
          <p:cNvSpPr>
            <a:spLocks noGrp="1"/>
          </p:cNvSpPr>
          <p:nvPr>
            <p:ph idx="1"/>
          </p:nvPr>
        </p:nvSpPr>
        <p:spPr/>
        <p:txBody>
          <a:bodyPr rtlCol="0">
            <a:noAutofit/>
          </a:bodyPr>
          <a:lstStyle/>
          <a:p>
            <a:pPr>
              <a:defRPr/>
            </a:pPr>
            <a:r>
              <a:rPr lang="en-US" sz="1600" dirty="0"/>
              <a:t>Section 19(f)(1) of the Act provides that a proceeding for judicial review of a Commission decision “shall be commenced within 20 days of the receipt of notice of the decision.” </a:t>
            </a:r>
            <a:r>
              <a:rPr lang="en-US" sz="1600" dirty="0" smtClean="0"/>
              <a:t>…</a:t>
            </a:r>
            <a:r>
              <a:rPr lang="en-US" sz="1600" b="1" i="1" u="sng" dirty="0" smtClean="0"/>
              <a:t> </a:t>
            </a:r>
            <a:r>
              <a:rPr lang="en-US" sz="1600" b="1" i="1" u="sng" dirty="0"/>
              <a:t>jurisdictional requirements which must be strictly adhered to </a:t>
            </a:r>
            <a:r>
              <a:rPr lang="en-US" sz="1600" dirty="0"/>
              <a:t> to vest subject-matter jurisdiction </a:t>
            </a:r>
          </a:p>
          <a:p>
            <a:pPr>
              <a:defRPr/>
            </a:pPr>
            <a:r>
              <a:rPr lang="en-US" sz="1600" dirty="0"/>
              <a:t>Petitioner urges the adoption of a “mailbox rule” applicable to the commencement of an action in the circuit court for judicial review under section 19(f)(1) of the Act, asserting that the time of the mailing of the documents necessary to prosecute such action is the time of filing for jurisdictional purposes</a:t>
            </a:r>
          </a:p>
          <a:p>
            <a:pPr>
              <a:defRPr/>
            </a:pPr>
            <a:r>
              <a:rPr lang="en-US" sz="1600" dirty="0"/>
              <a:t>We believe, however, that the reliance upon </a:t>
            </a:r>
            <a:r>
              <a:rPr lang="en-US" sz="1600" i="1" dirty="0"/>
              <a:t>Harrisburg-Raleigh Airport Authority is </a:t>
            </a:r>
            <a:r>
              <a:rPr lang="en-US" sz="1600" dirty="0"/>
              <a:t>misplaced, and we decline to follow </a:t>
            </a:r>
            <a:r>
              <a:rPr lang="en-US" sz="1600" i="1" dirty="0"/>
              <a:t>Norris for the following </a:t>
            </a:r>
            <a:r>
              <a:rPr lang="en-US" sz="1600" i="1" dirty="0" smtClean="0"/>
              <a:t>reasons…</a:t>
            </a:r>
            <a:r>
              <a:rPr lang="en-US" sz="1600" dirty="0" smtClean="0"/>
              <a:t>If </a:t>
            </a:r>
            <a:r>
              <a:rPr lang="en-US" sz="1600" dirty="0"/>
              <a:t>a mailbox rule were to be engrafted upon the 20-day commencement period mandated in section 19(f)(1), it is the legislature that must do so, not the judiciary under guise of statutory interpretation</a:t>
            </a:r>
          </a:p>
          <a:p>
            <a:pPr>
              <a:defRPr/>
            </a:pPr>
            <a:r>
              <a:rPr lang="en-US" sz="1600" dirty="0"/>
              <a:t>To commence means to begin or to start (Webster’s Third New International Dictionary 456 (1981))..cannot understand how one can begin or start any action in the circuit court before the necessary documentation is presented to the clerk of the court…we vacate the judgment of the circuit court as having been entered in the absence of subject-matter jurisdiction and we dismiss the claimant’s appeal</a:t>
            </a:r>
          </a:p>
          <a:p>
            <a:pPr>
              <a:defRPr/>
            </a:pPr>
            <a:r>
              <a:rPr lang="en-US" sz="1600" dirty="0"/>
              <a:t>STEWART &amp; HOLDRIDGE, dissenting:  agree with the claimant and would hold that the mailbox rule applies to the filing of appeals from the Commission to the circuit court. Therefore, I respectfully dissent…Guidance in previous decisions which hold the mailbox rule applicable to the filing of jurisdictional documents in appeals. In doing so, I note that the mailbox rule has been applied to the filing of a petition for review from an arbitrator to the Commission…Ambiguity should be resolved in favor of mailbox rule</a:t>
            </a:r>
            <a:r>
              <a:rPr lang="en-US" sz="1600" dirty="0" smtClean="0"/>
              <a:t> </a:t>
            </a:r>
            <a:endParaRPr lang="en-US" sz="1600" dirty="0"/>
          </a:p>
        </p:txBody>
      </p:sp>
    </p:spTree>
    <p:extLst>
      <p:ext uri="{BB962C8B-B14F-4D97-AF65-F5344CB8AC3E}">
        <p14:creationId xmlns:p14="http://schemas.microsoft.com/office/powerpoint/2010/main" val="7883647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a:defRPr/>
            </a:pPr>
            <a:r>
              <a:rPr lang="en-US" dirty="0" err="1" smtClean="0"/>
              <a:t>Gruszeczka</a:t>
            </a:r>
            <a:r>
              <a:rPr lang="en-US" dirty="0" smtClean="0"/>
              <a:t> v. IWCC</a:t>
            </a:r>
            <a:br>
              <a:rPr lang="en-US" dirty="0" smtClean="0"/>
            </a:br>
            <a:r>
              <a:rPr lang="en-US" dirty="0" smtClean="0"/>
              <a:t> 2012 ILL App (2d) 101049WC</a:t>
            </a:r>
            <a:endParaRPr lang="en-US" dirty="0"/>
          </a:p>
        </p:txBody>
      </p:sp>
      <p:sp>
        <p:nvSpPr>
          <p:cNvPr id="3" name="Content Placeholder 2"/>
          <p:cNvSpPr>
            <a:spLocks noGrp="1"/>
          </p:cNvSpPr>
          <p:nvPr>
            <p:ph idx="1"/>
          </p:nvPr>
        </p:nvSpPr>
        <p:spPr/>
        <p:txBody>
          <a:bodyPr rtlCol="0">
            <a:normAutofit fontScale="92500" lnSpcReduction="20000"/>
          </a:bodyPr>
          <a:lstStyle/>
          <a:p>
            <a:pPr>
              <a:defRPr/>
            </a:pPr>
            <a:r>
              <a:rPr lang="en-US" dirty="0" smtClean="0"/>
              <a:t>What about general mailbox rule? (5 ILCS 70/1.25):  Unless An Act otherwise specifically provides, any writing of any kind or description required or authorized to be filed with, and any payment of any kind or description required or authorized to be paid to, the State or any political subdivision thereof, by the laws of this State: (1) if transmitted through the United States mail, shall be deemed filed with or received by the State or political subdivision on the date shown by the post office cancellation mark</a:t>
            </a:r>
          </a:p>
          <a:p>
            <a:pPr>
              <a:defRPr/>
            </a:pPr>
            <a:r>
              <a:rPr lang="en-US" dirty="0" smtClean="0"/>
              <a:t>What about other instances of mailbox rule in WC rules?  At least 6 instances? For example, 7040.10(d)(2)(B), authenticated transcript; 7040.70(e)(2), statement of exceptions (both 2 days mailing time)</a:t>
            </a:r>
          </a:p>
          <a:p>
            <a:pPr>
              <a:defRPr/>
            </a:pPr>
            <a:r>
              <a:rPr lang="en-US" dirty="0" smtClean="0"/>
              <a:t>Venue? 19(f)(1) says “the county where any of the parties defendant may be found” </a:t>
            </a:r>
          </a:p>
          <a:p>
            <a:pPr>
              <a:defRPr/>
            </a:pPr>
            <a:r>
              <a:rPr lang="en-US" b="1" i="1" u="sng" dirty="0" smtClean="0"/>
              <a:t>Petition for Leave to Appeal GRANTED by Supreme Court 9-26-12</a:t>
            </a:r>
            <a:endParaRPr lang="en-US" b="1" i="1" u="sng" dirty="0"/>
          </a:p>
        </p:txBody>
      </p:sp>
    </p:spTree>
    <p:extLst>
      <p:ext uri="{BB962C8B-B14F-4D97-AF65-F5344CB8AC3E}">
        <p14:creationId xmlns:p14="http://schemas.microsoft.com/office/powerpoint/2010/main" val="39525807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Gruszeczka</a:t>
            </a:r>
            <a:r>
              <a:rPr lang="en-US" dirty="0" smtClean="0"/>
              <a:t> v. IWCC</a:t>
            </a:r>
            <a:br>
              <a:rPr lang="en-US" dirty="0" smtClean="0"/>
            </a:br>
            <a:r>
              <a:rPr lang="en-US" dirty="0" smtClean="0"/>
              <a:t>2013 IL 11412, filed 8/01/2013</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Holding: Where </a:t>
            </a:r>
            <a:r>
              <a:rPr lang="en-US" dirty="0"/>
              <a:t>a workers’ compensation claimant’s request for circuit </a:t>
            </a:r>
            <a:r>
              <a:rPr lang="en-US" dirty="0" smtClean="0"/>
              <a:t>court review </a:t>
            </a:r>
            <a:r>
              <a:rPr lang="en-US" dirty="0"/>
              <a:t>of an Industrial Commission decision was mailed within the </a:t>
            </a:r>
            <a:r>
              <a:rPr lang="en-US" dirty="0" smtClean="0"/>
              <a:t>20days </a:t>
            </a:r>
            <a:r>
              <a:rPr lang="en-US" dirty="0"/>
              <a:t>called for by statute, but was not received by the clerk of </a:t>
            </a:r>
            <a:r>
              <a:rPr lang="en-US" dirty="0" smtClean="0"/>
              <a:t>circuit court </a:t>
            </a:r>
            <a:r>
              <a:rPr lang="en-US" dirty="0"/>
              <a:t>until the twenty-fourth day, the statute’s ambiguity was resolved </a:t>
            </a:r>
            <a:r>
              <a:rPr lang="en-US" dirty="0" smtClean="0"/>
              <a:t>by applying </a:t>
            </a:r>
            <a:r>
              <a:rPr lang="en-US" dirty="0"/>
              <a:t>the “mailbox” rule to hold that the filing was timely and </a:t>
            </a:r>
            <a:r>
              <a:rPr lang="en-US" dirty="0" smtClean="0"/>
              <a:t>that subject </a:t>
            </a:r>
            <a:r>
              <a:rPr lang="en-US" dirty="0"/>
              <a:t>matter jurisdiction in the circuit court was not lacking; if </a:t>
            </a:r>
            <a:r>
              <a:rPr lang="en-US" dirty="0" smtClean="0"/>
              <a:t>this construction </a:t>
            </a:r>
            <a:r>
              <a:rPr lang="en-US" dirty="0"/>
              <a:t>is not what the legislature intended, it needs to clearly so </a:t>
            </a:r>
            <a:r>
              <a:rPr lang="en-US" dirty="0" smtClean="0"/>
              <a:t>set forth.</a:t>
            </a:r>
          </a:p>
          <a:p>
            <a:r>
              <a:rPr lang="en-US" dirty="0"/>
              <a:t>The interpretation of a statute is a question of law that we review </a:t>
            </a:r>
            <a:r>
              <a:rPr lang="en-US" i="1" dirty="0"/>
              <a:t>de novo</a:t>
            </a:r>
            <a:r>
              <a:rPr lang="en-US" dirty="0" smtClean="0"/>
              <a:t>.</a:t>
            </a:r>
          </a:p>
          <a:p>
            <a:r>
              <a:rPr lang="en-US" dirty="0"/>
              <a:t>Unlike the appellate court, we do not believe that this question can be answered merely </a:t>
            </a:r>
            <a:r>
              <a:rPr lang="en-US" dirty="0" smtClean="0"/>
              <a:t>by consulting </a:t>
            </a:r>
            <a:r>
              <a:rPr lang="en-US" dirty="0"/>
              <a:t>a dictionary</a:t>
            </a:r>
            <a:r>
              <a:rPr lang="en-US" dirty="0" smtClean="0"/>
              <a:t>.</a:t>
            </a:r>
          </a:p>
          <a:p>
            <a:r>
              <a:rPr lang="en-US" dirty="0"/>
              <a:t>Alliance argues that </a:t>
            </a:r>
            <a:r>
              <a:rPr lang="en-US" i="1" dirty="0"/>
              <a:t>Kelly </a:t>
            </a:r>
            <a:r>
              <a:rPr lang="en-US" dirty="0"/>
              <a:t>and </a:t>
            </a:r>
            <a:r>
              <a:rPr lang="en-US" i="1" dirty="0"/>
              <a:t>Wilkins </a:t>
            </a:r>
            <a:r>
              <a:rPr lang="en-US" dirty="0"/>
              <a:t>apply here because circuit court review of </a:t>
            </a:r>
            <a:r>
              <a:rPr lang="en-US" dirty="0" smtClean="0"/>
              <a:t>a Commission </a:t>
            </a:r>
            <a:r>
              <a:rPr lang="en-US" dirty="0"/>
              <a:t>decision is a “new action” with a “20-day statute of limitations.” We </a:t>
            </a:r>
            <a:r>
              <a:rPr lang="en-US" dirty="0" smtClean="0"/>
              <a:t>disagree with </a:t>
            </a:r>
            <a:r>
              <a:rPr lang="en-US" dirty="0"/>
              <a:t>this characterization and find that the </a:t>
            </a:r>
            <a:r>
              <a:rPr lang="en-US" i="1" dirty="0"/>
              <a:t>Kelly</a:t>
            </a:r>
            <a:r>
              <a:rPr lang="en-US" dirty="0"/>
              <a:t>/</a:t>
            </a:r>
            <a:r>
              <a:rPr lang="en-US" i="1" dirty="0"/>
              <a:t>Wilkins </a:t>
            </a:r>
            <a:r>
              <a:rPr lang="en-US" dirty="0"/>
              <a:t>test leads inescapably to </a:t>
            </a:r>
            <a:r>
              <a:rPr lang="en-US" dirty="0" smtClean="0"/>
              <a:t>the conclusion </a:t>
            </a:r>
            <a:r>
              <a:rPr lang="en-US" dirty="0"/>
              <a:t>that the date of mailing should control when a party seeks judicial review of </a:t>
            </a:r>
            <a:r>
              <a:rPr lang="en-US" dirty="0" smtClean="0"/>
              <a:t>a Commission </a:t>
            </a:r>
            <a:r>
              <a:rPr lang="en-US" dirty="0"/>
              <a:t>decision. Clearly, when a party seeks review of a Commission decision in </a:t>
            </a:r>
            <a:r>
              <a:rPr lang="en-US" dirty="0" smtClean="0"/>
              <a:t>the circuit </a:t>
            </a:r>
            <a:r>
              <a:rPr lang="en-US" dirty="0"/>
              <a:t>court, the party is </a:t>
            </a:r>
            <a:r>
              <a:rPr lang="en-US" i="1" dirty="0"/>
              <a:t>not </a:t>
            </a:r>
            <a:r>
              <a:rPr lang="en-US" dirty="0"/>
              <a:t>instituting an entirely new cause of action.</a:t>
            </a:r>
          </a:p>
        </p:txBody>
      </p:sp>
    </p:spTree>
    <p:extLst>
      <p:ext uri="{BB962C8B-B14F-4D97-AF65-F5344CB8AC3E}">
        <p14:creationId xmlns:p14="http://schemas.microsoft.com/office/powerpoint/2010/main" val="20094586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err="1" smtClean="0"/>
              <a:t>Tiburzi</a:t>
            </a:r>
            <a:r>
              <a:rPr lang="en-US" sz="4000" dirty="0" smtClean="0"/>
              <a:t> Chiropractic v. David Kline &amp; </a:t>
            </a:r>
            <a:r>
              <a:rPr lang="en-US" sz="4000" dirty="0" err="1" smtClean="0"/>
              <a:t>Rovey</a:t>
            </a:r>
            <a:r>
              <a:rPr lang="en-US" sz="4000" dirty="0" smtClean="0"/>
              <a:t> Seed</a:t>
            </a:r>
            <a:br>
              <a:rPr lang="en-US" sz="4000" dirty="0" smtClean="0"/>
            </a:br>
            <a:r>
              <a:rPr lang="en-US" sz="4000" dirty="0" smtClean="0"/>
              <a:t>2013 IL App (4</a:t>
            </a:r>
            <a:r>
              <a:rPr lang="en-US" sz="4000" baseline="30000" dirty="0" smtClean="0"/>
              <a:t>th</a:t>
            </a:r>
            <a:r>
              <a:rPr lang="en-US" sz="4000" dirty="0" smtClean="0"/>
              <a:t>) 121113, filed 9/16/2013</a:t>
            </a:r>
            <a:endParaRPr lang="en-US" sz="4000" dirty="0"/>
          </a:p>
        </p:txBody>
      </p:sp>
      <p:sp>
        <p:nvSpPr>
          <p:cNvPr id="3" name="Content Placeholder 2"/>
          <p:cNvSpPr>
            <a:spLocks noGrp="1"/>
          </p:cNvSpPr>
          <p:nvPr>
            <p:ph idx="1"/>
          </p:nvPr>
        </p:nvSpPr>
        <p:spPr/>
        <p:txBody>
          <a:bodyPr>
            <a:normAutofit fontScale="92500" lnSpcReduction="20000"/>
          </a:bodyPr>
          <a:lstStyle/>
          <a:p>
            <a:r>
              <a:rPr lang="en-US" dirty="0" smtClean="0"/>
              <a:t>Petitioner settles case: “whereby </a:t>
            </a:r>
            <a:r>
              <a:rPr lang="en-US" dirty="0"/>
              <a:t>third-party defendant agreed to satisfy, pursuant to the fee schedule, all </a:t>
            </a:r>
            <a:r>
              <a:rPr lang="en-US" dirty="0" smtClean="0"/>
              <a:t>medical bills </a:t>
            </a:r>
            <a:r>
              <a:rPr lang="en-US" dirty="0"/>
              <a:t>for medically causally related treatment received on or before June 10, 2010</a:t>
            </a:r>
            <a:r>
              <a:rPr lang="en-US" dirty="0" smtClean="0"/>
              <a:t>.”</a:t>
            </a:r>
          </a:p>
          <a:p>
            <a:r>
              <a:rPr lang="en-US" dirty="0"/>
              <a:t>In May 2011, plaintiff, </a:t>
            </a:r>
            <a:r>
              <a:rPr lang="en-US" dirty="0" err="1"/>
              <a:t>Tiburzi</a:t>
            </a:r>
            <a:r>
              <a:rPr lang="en-US" dirty="0"/>
              <a:t> Chiropractic, filed a small-claims </a:t>
            </a:r>
            <a:r>
              <a:rPr lang="en-US" dirty="0" smtClean="0"/>
              <a:t>complaint against </a:t>
            </a:r>
            <a:r>
              <a:rPr lang="en-US" dirty="0"/>
              <a:t>defendant, David Kline, to collect the balance of fees charged following the </a:t>
            </a:r>
            <a:r>
              <a:rPr lang="en-US" dirty="0" smtClean="0"/>
              <a:t>performance of </a:t>
            </a:r>
            <a:r>
              <a:rPr lang="en-US" dirty="0"/>
              <a:t>chiropractic services. In November 2012, the trial court found in favor of plaintiff and </a:t>
            </a:r>
            <a:r>
              <a:rPr lang="en-US" dirty="0" smtClean="0"/>
              <a:t>ordered defendant </a:t>
            </a:r>
            <a:r>
              <a:rPr lang="en-US" dirty="0"/>
              <a:t>to pay $2,155</a:t>
            </a:r>
            <a:r>
              <a:rPr lang="en-US" dirty="0" smtClean="0"/>
              <a:t>.</a:t>
            </a:r>
          </a:p>
          <a:p>
            <a:r>
              <a:rPr lang="en-US" dirty="0"/>
              <a:t>In July 2012, the trial court entered an order on defendant's section 19(g) </a:t>
            </a:r>
            <a:r>
              <a:rPr lang="en-US" dirty="0" smtClean="0"/>
              <a:t>petition. The </a:t>
            </a:r>
            <a:r>
              <a:rPr lang="en-US" dirty="0"/>
              <a:t>court found third-party defendant had made full payment pursuant to the terms of </a:t>
            </a:r>
            <a:r>
              <a:rPr lang="en-US" dirty="0" smtClean="0"/>
              <a:t>the settlement </a:t>
            </a:r>
            <a:r>
              <a:rPr lang="en-US" dirty="0"/>
              <a:t>contract lump-sum petition and order, including payment pursuant to the fee </a:t>
            </a:r>
            <a:r>
              <a:rPr lang="en-US" dirty="0" smtClean="0"/>
              <a:t>schedule and </a:t>
            </a:r>
            <a:r>
              <a:rPr lang="en-US" dirty="0"/>
              <a:t>section 8 of the Act of "all medical bills for medically causally related treatment, </a:t>
            </a:r>
            <a:r>
              <a:rPr lang="en-US" dirty="0" smtClean="0"/>
              <a:t>including, but </a:t>
            </a:r>
            <a:r>
              <a:rPr lang="en-US" dirty="0"/>
              <a:t>not limited to, any bills for medical treatment provided by [plaintiff]."</a:t>
            </a:r>
            <a:endParaRPr lang="en-US" dirty="0" smtClean="0"/>
          </a:p>
          <a:p>
            <a:endParaRPr lang="en-US" dirty="0"/>
          </a:p>
        </p:txBody>
      </p:sp>
    </p:spTree>
    <p:extLst>
      <p:ext uri="{BB962C8B-B14F-4D97-AF65-F5344CB8AC3E}">
        <p14:creationId xmlns:p14="http://schemas.microsoft.com/office/powerpoint/2010/main" val="6753864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err="1" smtClean="0"/>
              <a:t>Tiburzi</a:t>
            </a:r>
            <a:r>
              <a:rPr lang="en-US" sz="4000" dirty="0" smtClean="0"/>
              <a:t> Chiropractic v. David Kline &amp; </a:t>
            </a:r>
            <a:r>
              <a:rPr lang="en-US" sz="4000" dirty="0" err="1" smtClean="0"/>
              <a:t>Rovey</a:t>
            </a:r>
            <a:r>
              <a:rPr lang="en-US" sz="4000" dirty="0" smtClean="0"/>
              <a:t> Seed</a:t>
            </a:r>
            <a:br>
              <a:rPr lang="en-US" sz="4000" dirty="0" smtClean="0"/>
            </a:br>
            <a:r>
              <a:rPr lang="en-US" sz="4000" dirty="0" smtClean="0"/>
              <a:t>2013 IL App (4</a:t>
            </a:r>
            <a:r>
              <a:rPr lang="en-US" sz="4000" baseline="30000" dirty="0" smtClean="0"/>
              <a:t>th</a:t>
            </a:r>
            <a:r>
              <a:rPr lang="en-US" sz="4000" dirty="0" smtClean="0"/>
              <a:t>) 121113, filed 9/16/2013</a:t>
            </a:r>
            <a:endParaRPr lang="en-US" sz="4000" dirty="0"/>
          </a:p>
        </p:txBody>
      </p:sp>
      <p:sp>
        <p:nvSpPr>
          <p:cNvPr id="3" name="Content Placeholder 2"/>
          <p:cNvSpPr>
            <a:spLocks noGrp="1"/>
          </p:cNvSpPr>
          <p:nvPr>
            <p:ph idx="1"/>
          </p:nvPr>
        </p:nvSpPr>
        <p:spPr/>
        <p:txBody>
          <a:bodyPr>
            <a:normAutofit fontScale="62500" lnSpcReduction="20000"/>
          </a:bodyPr>
          <a:lstStyle/>
          <a:p>
            <a:r>
              <a:rPr lang="en-US" dirty="0"/>
              <a:t>Pursuant to the Act, the employer must adjust the medical bills to conform to the fee </a:t>
            </a:r>
            <a:r>
              <a:rPr lang="en-US" dirty="0" smtClean="0"/>
              <a:t>schedule found </a:t>
            </a:r>
            <a:r>
              <a:rPr lang="en-US" dirty="0"/>
              <a:t>in section 8.2. 820 ILCS 305/8.2 (West 2010). "Except as provided under subsections (</a:t>
            </a:r>
            <a:r>
              <a:rPr lang="en-US" dirty="0" smtClean="0"/>
              <a:t>e-5</a:t>
            </a:r>
            <a:r>
              <a:rPr lang="en-US" dirty="0"/>
              <a:t>), (e-10), (e-15), and (e-20), a provider shall not bill or otherwise attempt to recover from </a:t>
            </a:r>
            <a:r>
              <a:rPr lang="en-US" dirty="0" smtClean="0"/>
              <a:t>the employee </a:t>
            </a:r>
            <a:r>
              <a:rPr lang="en-US" dirty="0"/>
              <a:t>the difference between the provider's charge and the amount paid by the employer </a:t>
            </a:r>
            <a:r>
              <a:rPr lang="en-US" dirty="0" smtClean="0"/>
              <a:t>or the </a:t>
            </a:r>
            <a:r>
              <a:rPr lang="en-US" dirty="0"/>
              <a:t>insurer on a compensable injury." 820 ILCS 305/8.2(e) (West 2010</a:t>
            </a:r>
            <a:r>
              <a:rPr lang="en-US" dirty="0" smtClean="0"/>
              <a:t>).</a:t>
            </a:r>
            <a:endParaRPr lang="en-US" dirty="0"/>
          </a:p>
          <a:p>
            <a:r>
              <a:rPr lang="en-US" dirty="0"/>
              <a:t>In the case </a:t>
            </a:r>
            <a:r>
              <a:rPr lang="en-US" i="1" dirty="0"/>
              <a:t>sub </a:t>
            </a:r>
            <a:r>
              <a:rPr lang="en-US" i="1" dirty="0" err="1"/>
              <a:t>judice</a:t>
            </a:r>
            <a:r>
              <a:rPr lang="en-US" dirty="0"/>
              <a:t>, plaintiff relies on the exception in subsection (e-20) (</a:t>
            </a:r>
            <a:r>
              <a:rPr lang="en-US" dirty="0" smtClean="0"/>
              <a:t>820 ILCS </a:t>
            </a:r>
            <a:r>
              <a:rPr lang="en-US" dirty="0"/>
              <a:t>305/8.2(e-20) (West 2010)), which states as follows</a:t>
            </a:r>
            <a:r>
              <a:rPr lang="en-US" dirty="0" smtClean="0"/>
              <a:t>: "</a:t>
            </a:r>
            <a:r>
              <a:rPr lang="en-US" dirty="0"/>
              <a:t>Upon a final award or judgment by an Arbitrator or the </a:t>
            </a:r>
            <a:r>
              <a:rPr lang="en-US" dirty="0" smtClean="0"/>
              <a:t>Commission, or </a:t>
            </a:r>
            <a:r>
              <a:rPr lang="en-US" dirty="0"/>
              <a:t>a settlement agreed to by the employer and the employee, </a:t>
            </a:r>
            <a:r>
              <a:rPr lang="en-US" dirty="0" smtClean="0"/>
              <a:t>a provider </a:t>
            </a:r>
            <a:r>
              <a:rPr lang="en-US" dirty="0"/>
              <a:t>may resume any and all efforts to collect payment </a:t>
            </a:r>
            <a:r>
              <a:rPr lang="en-US" dirty="0" smtClean="0"/>
              <a:t>from the </a:t>
            </a:r>
            <a:r>
              <a:rPr lang="en-US" dirty="0"/>
              <a:t>employee for the services rendered to the employee and </a:t>
            </a:r>
            <a:r>
              <a:rPr lang="en-US" dirty="0" smtClean="0"/>
              <a:t>the employee </a:t>
            </a:r>
            <a:r>
              <a:rPr lang="en-US" dirty="0"/>
              <a:t>shall be responsible for payment of any outstanding </a:t>
            </a:r>
            <a:r>
              <a:rPr lang="en-US" dirty="0" smtClean="0"/>
              <a:t>bills…</a:t>
            </a:r>
          </a:p>
          <a:p>
            <a:r>
              <a:rPr lang="en-US" dirty="0"/>
              <a:t>We agree with defendant that </a:t>
            </a:r>
            <a:r>
              <a:rPr lang="en-US" dirty="0" smtClean="0"/>
              <a:t>plaintiff's compensable </a:t>
            </a:r>
            <a:r>
              <a:rPr lang="en-US" dirty="0"/>
              <a:t>services under the Act are not </a:t>
            </a:r>
            <a:r>
              <a:rPr lang="en-US" dirty="0" smtClean="0"/>
              <a:t>recoverable…</a:t>
            </a:r>
            <a:r>
              <a:rPr lang="en-US" dirty="0"/>
              <a:t>Contrary to plaintiff's argument, it did not treat defendant as a private-pay </a:t>
            </a:r>
            <a:r>
              <a:rPr lang="en-US" dirty="0" smtClean="0"/>
              <a:t>patient. Instead</a:t>
            </a:r>
            <a:r>
              <a:rPr lang="en-US" dirty="0"/>
              <a:t>, plaintiff submitted its bill to defendant's workers' compensation insurance carrier</a:t>
            </a:r>
            <a:r>
              <a:rPr lang="en-US" dirty="0" smtClean="0"/>
              <a:t>.</a:t>
            </a:r>
          </a:p>
          <a:p>
            <a:r>
              <a:rPr lang="en-US" dirty="0"/>
              <a:t>Accordingly, the trial court erred in awarding plaintiff a </a:t>
            </a:r>
            <a:r>
              <a:rPr lang="en-US" dirty="0" smtClean="0"/>
              <a:t>monetary judgment </a:t>
            </a:r>
            <a:r>
              <a:rPr lang="en-US" dirty="0"/>
              <a:t>in the amount of $</a:t>
            </a:r>
            <a:r>
              <a:rPr lang="en-US" dirty="0" smtClean="0"/>
              <a:t>2,010.Although </a:t>
            </a:r>
            <a:r>
              <a:rPr lang="en-US" dirty="0"/>
              <a:t>we find subsection (e-20) does not allow plaintiff to recover </a:t>
            </a:r>
            <a:r>
              <a:rPr lang="en-US" dirty="0" smtClean="0"/>
              <a:t>for compensable </a:t>
            </a:r>
            <a:r>
              <a:rPr lang="en-US" dirty="0"/>
              <a:t>services in excess of the fee schedule, we find it does allow plaintiff to recover </a:t>
            </a:r>
            <a:r>
              <a:rPr lang="en-US" dirty="0" smtClean="0"/>
              <a:t>for services </a:t>
            </a:r>
            <a:r>
              <a:rPr lang="en-US" dirty="0"/>
              <a:t>not </a:t>
            </a:r>
            <a:r>
              <a:rPr lang="en-US" dirty="0" smtClean="0"/>
              <a:t>compensable…</a:t>
            </a:r>
            <a:r>
              <a:rPr lang="en-US" dirty="0"/>
              <a:t>Here, the </a:t>
            </a:r>
            <a:r>
              <a:rPr lang="en-US" smtClean="0"/>
              <a:t>workers‘ compensation </a:t>
            </a:r>
            <a:r>
              <a:rPr lang="en-US" dirty="0"/>
              <a:t>insurer paid nothing for the 20 cold packs, each billed in the amount of $10. </a:t>
            </a:r>
            <a:r>
              <a:rPr lang="en-US" dirty="0" smtClean="0"/>
              <a:t>Thus, plaintiff </a:t>
            </a:r>
            <a:r>
              <a:rPr lang="en-US" dirty="0"/>
              <a:t>is entitled to judgment in the amount of $200, plus costs.</a:t>
            </a:r>
          </a:p>
        </p:txBody>
      </p:sp>
    </p:spTree>
    <p:extLst>
      <p:ext uri="{BB962C8B-B14F-4D97-AF65-F5344CB8AC3E}">
        <p14:creationId xmlns:p14="http://schemas.microsoft.com/office/powerpoint/2010/main" val="25752408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Julia Garcia v. </a:t>
            </a:r>
            <a:r>
              <a:rPr lang="en-US" dirty="0" err="1" smtClean="0"/>
              <a:t>Magid</a:t>
            </a:r>
            <a:r>
              <a:rPr lang="en-US" dirty="0" smtClean="0"/>
              <a:t> Glove</a:t>
            </a:r>
            <a:br>
              <a:rPr lang="en-US" dirty="0" smtClean="0"/>
            </a:br>
            <a:r>
              <a:rPr lang="en-US" sz="4000" dirty="0" smtClean="0"/>
              <a:t>12 L 50560, Judge Robert Lopez </a:t>
            </a:r>
            <a:r>
              <a:rPr lang="en-US" sz="4000" dirty="0" err="1" smtClean="0"/>
              <a:t>Cepero</a:t>
            </a:r>
            <a:r>
              <a:rPr lang="en-US" sz="4000" dirty="0" smtClean="0"/>
              <a:t>, 9/23/2013</a:t>
            </a:r>
            <a:r>
              <a:rPr lang="en-US" dirty="0" smtClean="0"/>
              <a:t> </a:t>
            </a:r>
            <a:endParaRPr lang="en-US" dirty="0"/>
          </a:p>
        </p:txBody>
      </p:sp>
      <p:sp>
        <p:nvSpPr>
          <p:cNvPr id="3" name="Content Placeholder 2"/>
          <p:cNvSpPr>
            <a:spLocks noGrp="1"/>
          </p:cNvSpPr>
          <p:nvPr>
            <p:ph idx="1"/>
          </p:nvPr>
        </p:nvSpPr>
        <p:spPr/>
        <p:txBody>
          <a:bodyPr>
            <a:normAutofit fontScale="92500"/>
          </a:bodyPr>
          <a:lstStyle/>
          <a:p>
            <a:r>
              <a:rPr lang="en-US" dirty="0" smtClean="0"/>
              <a:t>The motion for a full 20% attorneys’ fee is hereby granted</a:t>
            </a:r>
          </a:p>
          <a:p>
            <a:r>
              <a:rPr lang="en-US" dirty="0" smtClean="0"/>
              <a:t>No connection between Section 16a and Section 8(d)1</a:t>
            </a:r>
          </a:p>
          <a:p>
            <a:r>
              <a:rPr lang="en-US" dirty="0" smtClean="0"/>
              <a:t>Set of prerequisite conditions not present in Section 8(d)1</a:t>
            </a:r>
          </a:p>
          <a:p>
            <a:r>
              <a:rPr lang="en-US" dirty="0" smtClean="0"/>
              <a:t>Matter of law and statutory construction Section 16a does not apply to 8(d)1</a:t>
            </a:r>
          </a:p>
          <a:p>
            <a:r>
              <a:rPr lang="en-US" dirty="0" smtClean="0"/>
              <a:t>Section 16a: “However</a:t>
            </a:r>
            <a:r>
              <a:rPr lang="en-US" dirty="0"/>
              <a:t>, except as hereinafter provided in this Section, in death cases, total disability cases and partial disability cases, the amount of an attorney's fees shall not exceed 20% of the sum which would be due under this Act for 364 weeks of permanent total disability based upon the employee's average gross weekly wage prior to the date of the </a:t>
            </a:r>
            <a:r>
              <a:rPr lang="en-US" dirty="0" smtClean="0"/>
              <a:t>accident…” </a:t>
            </a:r>
            <a:endParaRPr lang="en-US" dirty="0"/>
          </a:p>
        </p:txBody>
      </p:sp>
    </p:spTree>
    <p:extLst>
      <p:ext uri="{BB962C8B-B14F-4D97-AF65-F5344CB8AC3E}">
        <p14:creationId xmlns:p14="http://schemas.microsoft.com/office/powerpoint/2010/main" val="3047173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Lourdes Oliver v. Posen-Robbins School District</a:t>
            </a:r>
            <a:br>
              <a:rPr lang="en-US" sz="4000" dirty="0" smtClean="0"/>
            </a:br>
            <a:r>
              <a:rPr lang="en-US" sz="4000" dirty="0" smtClean="0"/>
              <a:t>13 IWCC 0297, 12 WC 017743</a:t>
            </a:r>
            <a:endParaRPr lang="en-US" sz="4000" dirty="0"/>
          </a:p>
        </p:txBody>
      </p:sp>
      <p:sp>
        <p:nvSpPr>
          <p:cNvPr id="3" name="Content Placeholder 2"/>
          <p:cNvSpPr>
            <a:spLocks noGrp="1"/>
          </p:cNvSpPr>
          <p:nvPr>
            <p:ph idx="1"/>
          </p:nvPr>
        </p:nvSpPr>
        <p:spPr/>
        <p:txBody>
          <a:bodyPr>
            <a:normAutofit fontScale="70000" lnSpcReduction="20000"/>
          </a:bodyPr>
          <a:lstStyle/>
          <a:p>
            <a:r>
              <a:rPr lang="en-US" dirty="0" smtClean="0"/>
              <a:t>IWCC unanimously affirms and adopts decision of the Arbitrator, 3/19/2013</a:t>
            </a:r>
          </a:p>
          <a:p>
            <a:r>
              <a:rPr lang="en-US" dirty="0"/>
              <a:t>Lourdes Oliver ("Petitioner") testified that on February 23, 2012, she was employed by the Posen-Robbins School District # 143.5 ("Respondent") as a second grade teacher at Gordon Elementary School. Petitioner testified that she had </a:t>
            </a:r>
            <a:r>
              <a:rPr lang="en-US" dirty="0" smtClean="0"/>
              <a:t>been </a:t>
            </a:r>
            <a:r>
              <a:rPr lang="en-US" dirty="0"/>
              <a:t>working for the Respondent for about sixteen (16) years</a:t>
            </a:r>
            <a:r>
              <a:rPr lang="en-US" dirty="0" smtClean="0"/>
              <a:t>.</a:t>
            </a:r>
          </a:p>
          <a:p>
            <a:r>
              <a:rPr lang="en-US" dirty="0"/>
              <a:t>Petitioner testified that on the morning of February 23, 2012, she finished making copies in the office and was walking from the north entrance of the school, down the hallway to pick up her class from the gym. Petitioner further testified that she was carrying a book in her hands and wearing red pants with flat, rubber-soled boots. Petitioner stated that Ms. Doris </a:t>
            </a:r>
            <a:r>
              <a:rPr lang="en-US" dirty="0" err="1"/>
              <a:t>Sams</a:t>
            </a:r>
            <a:r>
              <a:rPr lang="en-US" dirty="0"/>
              <a:t> was also present in the hallway, leaning against the wall near classroom 19. Petitioner testified that the floor in the hallway was grey with black stripes and while walking down the hallway, she noticed something shiny on the floor; about 30 feet ahead of her, which she described as a liquid. Petitioner testified that she did not notice any color to the liquid and did not see it again after she initially saw it from 30 feet away. Petitioner testified that she attempted to walk around the alleged spill when slipped and fell in the area where she saw the substance, between classrooms 18 and 19, falling on her right shoulder and knee, having pain in her neck. She testified that when she slipped, she was laying on the liquid. She testified that she reported a spill </a:t>
            </a:r>
            <a:r>
              <a:rPr lang="en-US" dirty="0" smtClean="0"/>
              <a:t>on </a:t>
            </a:r>
            <a:r>
              <a:rPr lang="en-US" dirty="0"/>
              <a:t>the floor to the principal and others while laying on the floor after her fall</a:t>
            </a:r>
            <a:r>
              <a:rPr lang="en-US" dirty="0" smtClean="0"/>
              <a:t>.</a:t>
            </a:r>
            <a:endParaRPr lang="en-US" dirty="0"/>
          </a:p>
        </p:txBody>
      </p:sp>
    </p:spTree>
    <p:extLst>
      <p:ext uri="{BB962C8B-B14F-4D97-AF65-F5344CB8AC3E}">
        <p14:creationId xmlns:p14="http://schemas.microsoft.com/office/powerpoint/2010/main" val="403083914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69</TotalTime>
  <Words>2806</Words>
  <Application>Microsoft Office PowerPoint</Application>
  <PresentationFormat>Widescreen</PresentationFormat>
  <Paragraphs>79</Paragraphs>
  <Slides>14</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Calibri Light</vt:lpstr>
      <vt:lpstr>Office Theme</vt:lpstr>
      <vt:lpstr>WCLA MCLE 10-8-13</vt:lpstr>
      <vt:lpstr>Gruszeczka v. IWCC 2012 ILL App (2d) 101049WC</vt:lpstr>
      <vt:lpstr>Gruszeczka v. IWCC  2012 ILL App (2d) 101049WC</vt:lpstr>
      <vt:lpstr>Gruszeczka v. IWCC  2012 ILL App (2d) 101049WC</vt:lpstr>
      <vt:lpstr>Gruszeczka v. IWCC 2013 IL 11412, filed 8/01/2013</vt:lpstr>
      <vt:lpstr>Tiburzi Chiropractic v. David Kline &amp; Rovey Seed 2013 IL App (4th) 121113, filed 9/16/2013</vt:lpstr>
      <vt:lpstr>Tiburzi Chiropractic v. David Kline &amp; Rovey Seed 2013 IL App (4th) 121113, filed 9/16/2013</vt:lpstr>
      <vt:lpstr>Julia Garcia v. Magid Glove 12 L 50560, Judge Robert Lopez Cepero, 9/23/2013 </vt:lpstr>
      <vt:lpstr>Lourdes Oliver v. Posen-Robbins School District 13 IWCC 0297, 12 WC 017743</vt:lpstr>
      <vt:lpstr>Lourdes Oliver v. Posen-Robbins School District 13 IWCC 0297, 12 WC 017743</vt:lpstr>
      <vt:lpstr>Lourdes Oliver v. Posen-Robbins School District 13 IWCC 0297, 12 WC 017743</vt:lpstr>
      <vt:lpstr>Lourdes Oliver v. Posen-Robbins School District 13 IWCC 0297, 12 WC 017743</vt:lpstr>
      <vt:lpstr>Nicholas Duncan v. Federal Whalen Moving 12WC034355 (9-4-13; Erbacci)</vt:lpstr>
      <vt:lpstr>Steven Miller v. ConWay Freight 12WC041880 (7-17-13; Thompson-Smith)</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WCLA MCLE 7-9-13</dc:title>
  <dc:creator>David B. Menchetti</dc:creator>
  <cp:lastModifiedBy>David B. Menchetti</cp:lastModifiedBy>
  <cp:revision>17</cp:revision>
  <cp:lastPrinted>2013-10-08T11:56:31Z</cp:lastPrinted>
  <dcterms:created xsi:type="dcterms:W3CDTF">2013-10-04T19:19:40Z</dcterms:created>
  <dcterms:modified xsi:type="dcterms:W3CDTF">2013-10-08T11:59:43Z</dcterms:modified>
</cp:coreProperties>
</file>