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0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67" r:id="rId11"/>
    <p:sldId id="268" r:id="rId12"/>
    <p:sldId id="269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7E51E-C5C8-4F5B-946A-9B9903030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6195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49EE5C3-C0A1-4BA8-87D7-DD8219162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4779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38408" indent="-32246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89859" indent="-25797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05803" indent="-25797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321746" indent="-25797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837689" indent="-2579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53633" indent="-2579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869578" indent="-2579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385520" indent="-2579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870DECB-C27E-4584-88A0-4A67ADD56D29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42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EE5C3-C0A1-4BA8-87D7-DD821916291A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35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1167-4662-4C4E-873B-A845F4526322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14B8-E084-4D26-BDB1-1E6A52E3A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85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1167-4662-4C4E-873B-A845F4526322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14B8-E084-4D26-BDB1-1E6A52E3A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6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1167-4662-4C4E-873B-A845F4526322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14B8-E084-4D26-BDB1-1E6A52E3A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2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1167-4662-4C4E-873B-A845F4526322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14B8-E084-4D26-BDB1-1E6A52E3A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2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1167-4662-4C4E-873B-A845F4526322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14B8-E084-4D26-BDB1-1E6A52E3A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4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1167-4662-4C4E-873B-A845F4526322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14B8-E084-4D26-BDB1-1E6A52E3A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4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1167-4662-4C4E-873B-A845F4526322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14B8-E084-4D26-BDB1-1E6A52E3A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6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1167-4662-4C4E-873B-A845F4526322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14B8-E084-4D26-BDB1-1E6A52E3A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3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1167-4662-4C4E-873B-A845F4526322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14B8-E084-4D26-BDB1-1E6A52E3A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3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1167-4662-4C4E-873B-A845F4526322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14B8-E084-4D26-BDB1-1E6A52E3A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6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1167-4662-4C4E-873B-A845F4526322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14B8-E084-4D26-BDB1-1E6A52E3A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9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31167-4662-4C4E-873B-A845F4526322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914B8-E084-4D26-BDB1-1E6A52E3A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0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/>
              <a:t>WCLA MCLE</a:t>
            </a:r>
            <a:br>
              <a:rPr lang="en-US" altLang="en-US" dirty="0" smtClean="0"/>
            </a:br>
            <a:r>
              <a:rPr lang="en-US" altLang="en-US" dirty="0" smtClean="0"/>
              <a:t>2-22-2017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Case Law Update: </a:t>
            </a:r>
            <a:r>
              <a:rPr lang="en-US" altLang="en-US" dirty="0" err="1" smtClean="0"/>
              <a:t>Mytnik</a:t>
            </a:r>
            <a:r>
              <a:rPr lang="en-US" altLang="en-US" dirty="0" smtClean="0"/>
              <a:t>; Steak ‘N Shake; Salisbury; </a:t>
            </a:r>
            <a:r>
              <a:rPr lang="en-US" altLang="en-US" dirty="0" err="1" smtClean="0"/>
              <a:t>Murff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February 22, 2017</a:t>
            </a:r>
          </a:p>
          <a:p>
            <a:pPr eaLnBrk="1" hangingPunct="1"/>
            <a:r>
              <a:rPr lang="en-US" altLang="en-US" dirty="0" smtClean="0"/>
              <a:t>12:00 noon to 1 pm</a:t>
            </a:r>
          </a:p>
          <a:p>
            <a:pPr eaLnBrk="1" hangingPunct="1"/>
            <a:r>
              <a:rPr lang="en-US" altLang="en-US" dirty="0" smtClean="0"/>
              <a:t>James R. Thompson Center Auditorium, Chicago, IL</a:t>
            </a:r>
          </a:p>
          <a:p>
            <a:pPr eaLnBrk="1" hangingPunct="1"/>
            <a:r>
              <a:rPr lang="en-US" altLang="en-US" dirty="0" smtClean="0"/>
              <a:t>1 hour general MCLE credit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232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Murff</a:t>
            </a:r>
            <a:r>
              <a:rPr lang="en-US" dirty="0" smtClean="0"/>
              <a:t> v. IWCC</a:t>
            </a:r>
            <a:br>
              <a:rPr lang="en-US" dirty="0" smtClean="0"/>
            </a:br>
            <a:r>
              <a:rPr lang="en-US" dirty="0" smtClean="0"/>
              <a:t>2017 IL App (1</a:t>
            </a:r>
            <a:r>
              <a:rPr lang="en-US" baseline="30000" dirty="0" smtClean="0"/>
              <a:t>st</a:t>
            </a:r>
            <a:r>
              <a:rPr lang="en-US" dirty="0" smtClean="0"/>
              <a:t>) 160005WC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arbitrator awarded the claimant temporary total </a:t>
            </a:r>
            <a:r>
              <a:rPr lang="en-US" dirty="0" smtClean="0"/>
              <a:t>disability(TTD</a:t>
            </a:r>
            <a:r>
              <a:rPr lang="en-US" dirty="0"/>
              <a:t>) benefits from January 27, 2009, through June 8, 2010, and </a:t>
            </a:r>
            <a:r>
              <a:rPr lang="en-US" dirty="0" smtClean="0"/>
              <a:t>permanent </a:t>
            </a:r>
            <a:r>
              <a:rPr lang="en-US" dirty="0"/>
              <a:t>partial </a:t>
            </a:r>
            <a:r>
              <a:rPr lang="en-US" dirty="0" smtClean="0"/>
              <a:t>disability(PPD</a:t>
            </a:r>
            <a:r>
              <a:rPr lang="en-US" dirty="0"/>
              <a:t>) benefits in the amount of $664.72 per week for 250 weeks because the cervical spine </a:t>
            </a:r>
            <a:r>
              <a:rPr lang="en-US" dirty="0" smtClean="0"/>
              <a:t>and left </a:t>
            </a:r>
            <a:r>
              <a:rPr lang="en-US" dirty="0"/>
              <a:t>shoulder injuries resulted in a 50% loss of use of a person as a whole</a:t>
            </a:r>
            <a:r>
              <a:rPr lang="en-US" dirty="0" smtClean="0"/>
              <a:t>. (FINAL)</a:t>
            </a:r>
          </a:p>
          <a:p>
            <a:r>
              <a:rPr lang="en-US" dirty="0"/>
              <a:t>On June 11, 2014, the claimant's supervisor, George </a:t>
            </a:r>
            <a:r>
              <a:rPr lang="en-US" dirty="0" err="1"/>
              <a:t>Escavez</a:t>
            </a:r>
            <a:r>
              <a:rPr lang="en-US" dirty="0"/>
              <a:t>, told him to </a:t>
            </a:r>
            <a:r>
              <a:rPr lang="en-US" dirty="0" smtClean="0"/>
              <a:t>report to </a:t>
            </a:r>
            <a:r>
              <a:rPr lang="en-US" dirty="0"/>
              <a:t>39th Street and South Iron Street, which is the City's refuse collection for garbage station. </a:t>
            </a:r>
            <a:r>
              <a:rPr lang="en-US" dirty="0" smtClean="0"/>
              <a:t>The claimant </a:t>
            </a:r>
            <a:r>
              <a:rPr lang="en-US" dirty="0"/>
              <a:t>went to that location the next day and was informed by Gloria, the superintendent, </a:t>
            </a:r>
            <a:r>
              <a:rPr lang="en-US" dirty="0" smtClean="0"/>
              <a:t>that he </a:t>
            </a:r>
            <a:r>
              <a:rPr lang="en-US" dirty="0"/>
              <a:t>was assigned to work as a garbage man. When the claimant told Gloria about his </a:t>
            </a:r>
            <a:r>
              <a:rPr lang="en-US" dirty="0" smtClean="0"/>
              <a:t>work restrictions</a:t>
            </a:r>
            <a:r>
              <a:rPr lang="en-US" dirty="0"/>
              <a:t>, she called and spoke with </a:t>
            </a:r>
            <a:r>
              <a:rPr lang="en-US" dirty="0" err="1"/>
              <a:t>Escavez</a:t>
            </a:r>
            <a:r>
              <a:rPr lang="en-US" dirty="0"/>
              <a:t> in rodent control, and told the claimant that </a:t>
            </a:r>
            <a:r>
              <a:rPr lang="en-US" dirty="0" smtClean="0"/>
              <a:t>she did </a:t>
            </a:r>
            <a:r>
              <a:rPr lang="en-US" dirty="0"/>
              <a:t>not know why they sent him to the sanitation station. Gloria instructed the claimant to </a:t>
            </a:r>
            <a:r>
              <a:rPr lang="en-US" dirty="0" smtClean="0"/>
              <a:t>return to </a:t>
            </a:r>
            <a:r>
              <a:rPr lang="en-US" dirty="0"/>
              <a:t>the office for rodent control, which he did. There, </a:t>
            </a:r>
            <a:r>
              <a:rPr lang="en-US" dirty="0" err="1"/>
              <a:t>Escavez</a:t>
            </a:r>
            <a:r>
              <a:rPr lang="en-US" dirty="0"/>
              <a:t> explained to the claimant that </a:t>
            </a:r>
            <a:r>
              <a:rPr lang="en-US" dirty="0" smtClean="0"/>
              <a:t>he was </a:t>
            </a:r>
            <a:r>
              <a:rPr lang="en-US" dirty="0"/>
              <a:t>supposed to be released to work as a garbage man and, if he could not perform the work, </a:t>
            </a:r>
            <a:r>
              <a:rPr lang="en-US" dirty="0" smtClean="0"/>
              <a:t>to swipe </a:t>
            </a:r>
            <a:r>
              <a:rPr lang="en-US" dirty="0"/>
              <a:t>out and go home or call the union</a:t>
            </a:r>
            <a:r>
              <a:rPr lang="en-US" dirty="0" smtClean="0"/>
              <a:t>.</a:t>
            </a:r>
          </a:p>
          <a:p>
            <a:r>
              <a:rPr lang="en-US" dirty="0"/>
              <a:t>On June 20, 2014, the claimant filed a petition pursuant to section 19(h) </a:t>
            </a:r>
            <a:r>
              <a:rPr lang="en-US" dirty="0" smtClean="0"/>
              <a:t>alleging </a:t>
            </a:r>
            <a:r>
              <a:rPr lang="en-US" dirty="0"/>
              <a:t>a material increase in his disability and seeking an award of additional </a:t>
            </a:r>
            <a:r>
              <a:rPr lang="en-US" dirty="0" smtClean="0"/>
              <a:t>benefits, including </a:t>
            </a:r>
            <a:r>
              <a:rPr lang="en-US" dirty="0"/>
              <a:t>maintenance and vocational rehabilitation based upon a reduction in his earning power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Told </a:t>
            </a:r>
            <a:r>
              <a:rPr lang="en-US" dirty="0"/>
              <a:t>he could </a:t>
            </a:r>
            <a:r>
              <a:rPr lang="en-US" dirty="0" smtClean="0"/>
              <a:t>go on </a:t>
            </a:r>
            <a:r>
              <a:rPr lang="en-US" dirty="0"/>
              <a:t>ordinary disability, which he did.</a:t>
            </a:r>
          </a:p>
        </p:txBody>
      </p:sp>
    </p:spTree>
    <p:extLst>
      <p:ext uri="{BB962C8B-B14F-4D97-AF65-F5344CB8AC3E}">
        <p14:creationId xmlns:p14="http://schemas.microsoft.com/office/powerpoint/2010/main" val="2961551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Murff</a:t>
            </a:r>
            <a:r>
              <a:rPr lang="en-US" dirty="0" smtClean="0"/>
              <a:t> v. IWCC</a:t>
            </a:r>
            <a:br>
              <a:rPr lang="en-US" dirty="0" smtClean="0"/>
            </a:br>
            <a:r>
              <a:rPr lang="en-US" dirty="0" smtClean="0"/>
              <a:t>2017 IL App (1</a:t>
            </a:r>
            <a:r>
              <a:rPr lang="en-US" baseline="30000" dirty="0" smtClean="0"/>
              <a:t>st</a:t>
            </a:r>
            <a:r>
              <a:rPr lang="en-US" dirty="0" smtClean="0"/>
              <a:t>) 160005WC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On April 27, 2015, the Commission denied the claimant's section 19(h) petition. </a:t>
            </a:r>
            <a:r>
              <a:rPr lang="en-US" dirty="0" smtClean="0"/>
              <a:t>The Commission </a:t>
            </a:r>
            <a:r>
              <a:rPr lang="en-US" dirty="0"/>
              <a:t>found that the term "disability" as used in section 19(h) refers only to physical </a:t>
            </a:r>
            <a:r>
              <a:rPr lang="en-US" dirty="0" smtClean="0"/>
              <a:t>and mental </a:t>
            </a:r>
            <a:r>
              <a:rPr lang="en-US" dirty="0"/>
              <a:t>disability, not economic disability. Since the claimant failed to present any </a:t>
            </a:r>
            <a:r>
              <a:rPr lang="en-US" dirty="0" smtClean="0"/>
              <a:t>evidence demonstrating </a:t>
            </a:r>
            <a:r>
              <a:rPr lang="en-US" dirty="0"/>
              <a:t>a material change in his physical or mental condition, the Commission found </a:t>
            </a:r>
            <a:r>
              <a:rPr lang="en-US" dirty="0" smtClean="0"/>
              <a:t>no basis </a:t>
            </a:r>
            <a:r>
              <a:rPr lang="en-US" dirty="0"/>
              <a:t>to reopen or modify the benefits the claimant was previously awarded. The </a:t>
            </a:r>
            <a:r>
              <a:rPr lang="en-US" dirty="0" smtClean="0"/>
              <a:t>Commission also </a:t>
            </a:r>
            <a:r>
              <a:rPr lang="en-US" dirty="0"/>
              <a:t>determined that the doctrine of </a:t>
            </a:r>
            <a:r>
              <a:rPr lang="en-US" i="1" dirty="0"/>
              <a:t>res judicata </a:t>
            </a:r>
            <a:r>
              <a:rPr lang="en-US" dirty="0"/>
              <a:t>barred the claimant from seeking </a:t>
            </a:r>
            <a:r>
              <a:rPr lang="en-US" dirty="0" smtClean="0"/>
              <a:t>maintenance and </a:t>
            </a:r>
            <a:r>
              <a:rPr lang="en-US" dirty="0"/>
              <a:t>vocational rehabilitation benefits because he failed to raise the issue at the </a:t>
            </a:r>
            <a:r>
              <a:rPr lang="en-US" dirty="0" smtClean="0"/>
              <a:t>arbitration hearing</a:t>
            </a:r>
            <a:r>
              <a:rPr lang="en-US" dirty="0"/>
              <a:t>. Alternatively, even if the maintenance and vocational rehabilitation </a:t>
            </a:r>
            <a:r>
              <a:rPr lang="en-US" dirty="0" smtClean="0"/>
              <a:t>benefits were available</a:t>
            </a:r>
            <a:r>
              <a:rPr lang="en-US" dirty="0"/>
              <a:t>, the Commission found that the claimant failed to present sufficient </a:t>
            </a:r>
            <a:r>
              <a:rPr lang="en-US" dirty="0" smtClean="0"/>
              <a:t>evidence establishing </a:t>
            </a:r>
            <a:r>
              <a:rPr lang="en-US" dirty="0"/>
              <a:t>his entitlement to those benefits</a:t>
            </a:r>
            <a:r>
              <a:rPr lang="en-US" dirty="0" smtClean="0"/>
              <a:t>.</a:t>
            </a:r>
          </a:p>
          <a:p>
            <a:r>
              <a:rPr lang="en-US" dirty="0"/>
              <a:t>Initially, we note that the resolution of this issue requires this court to interpret </a:t>
            </a:r>
            <a:r>
              <a:rPr lang="en-US" dirty="0" smtClean="0"/>
              <a:t>section 19(h</a:t>
            </a:r>
            <a:r>
              <a:rPr lang="en-US" dirty="0"/>
              <a:t>) of the Act, which presents a question of law that we review </a:t>
            </a:r>
            <a:r>
              <a:rPr lang="en-US" i="1" dirty="0"/>
              <a:t>de novo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7586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Murff</a:t>
            </a:r>
            <a:r>
              <a:rPr lang="en-US" dirty="0" smtClean="0"/>
              <a:t> v. IWCC</a:t>
            </a:r>
            <a:br>
              <a:rPr lang="en-US" dirty="0" smtClean="0"/>
            </a:br>
            <a:r>
              <a:rPr lang="en-US" dirty="0" smtClean="0"/>
              <a:t>2017 IL App (1</a:t>
            </a:r>
            <a:r>
              <a:rPr lang="en-US" baseline="30000" dirty="0" smtClean="0"/>
              <a:t>st</a:t>
            </a:r>
            <a:r>
              <a:rPr lang="en-US" dirty="0" smtClean="0"/>
              <a:t>) 160005WC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parties dispute the meaning of "disability" as used in section 19(h). The </a:t>
            </a:r>
            <a:r>
              <a:rPr lang="en-US" dirty="0" smtClean="0"/>
              <a:t>City contends </a:t>
            </a:r>
            <a:r>
              <a:rPr lang="en-US" dirty="0"/>
              <a:t>that the term "disability" refers only to physical and mental disability, while </a:t>
            </a:r>
            <a:r>
              <a:rPr lang="en-US" dirty="0" smtClean="0"/>
              <a:t>the claimant </a:t>
            </a:r>
            <a:r>
              <a:rPr lang="en-US" dirty="0"/>
              <a:t>maintains that it also encompasses economic disability. The Commission rejected </a:t>
            </a:r>
            <a:r>
              <a:rPr lang="en-US" dirty="0" smtClean="0"/>
              <a:t>the claimant's </a:t>
            </a:r>
            <a:r>
              <a:rPr lang="en-US" dirty="0"/>
              <a:t>interpretation, relying on </a:t>
            </a:r>
            <a:r>
              <a:rPr lang="en-US" i="1" dirty="0" smtClean="0"/>
              <a:t>Petrie</a:t>
            </a:r>
          </a:p>
          <a:p>
            <a:r>
              <a:rPr lang="en-US" dirty="0"/>
              <a:t>Accordingly, we held that an increase in economic disability alone is not a proper basis </a:t>
            </a:r>
            <a:r>
              <a:rPr lang="en-US" dirty="0" smtClean="0"/>
              <a:t>for modification </a:t>
            </a:r>
            <a:r>
              <a:rPr lang="en-US" dirty="0"/>
              <a:t>of an award pursuant to section 19(h) of the Act; rather, the claimant must </a:t>
            </a:r>
            <a:r>
              <a:rPr lang="en-US" dirty="0" smtClean="0"/>
              <a:t>present evidence </a:t>
            </a:r>
            <a:r>
              <a:rPr lang="en-US" dirty="0"/>
              <a:t>establishing that his physical or mental condition has </a:t>
            </a:r>
            <a:r>
              <a:rPr lang="en-US" dirty="0" smtClean="0"/>
              <a:t>changed</a:t>
            </a:r>
          </a:p>
          <a:p>
            <a:r>
              <a:rPr lang="en-US" dirty="0"/>
              <a:t>The claimant's sole </a:t>
            </a:r>
            <a:r>
              <a:rPr lang="en-US" dirty="0" smtClean="0"/>
              <a:t>argument is </a:t>
            </a:r>
            <a:r>
              <a:rPr lang="en-US" dirty="0"/>
              <a:t>that the City's refusal to offer him work within his restrictions has resulted in </a:t>
            </a:r>
            <a:r>
              <a:rPr lang="en-US" dirty="0" smtClean="0"/>
              <a:t>economic injuries</a:t>
            </a:r>
            <a:r>
              <a:rPr lang="en-US" dirty="0"/>
              <a:t>. However, as we explained above, economic injuries do not fall within the ambit of </a:t>
            </a:r>
            <a:r>
              <a:rPr lang="en-US" dirty="0" smtClean="0"/>
              <a:t>the term </a:t>
            </a:r>
            <a:r>
              <a:rPr lang="en-US" dirty="0"/>
              <a:t>"disability" as used in section </a:t>
            </a:r>
            <a:r>
              <a:rPr lang="en-US" dirty="0" smtClean="0"/>
              <a:t>19(h)</a:t>
            </a:r>
          </a:p>
          <a:p>
            <a:r>
              <a:rPr lang="en-US" dirty="0" smtClean="0"/>
              <a:t> </a:t>
            </a:r>
            <a:r>
              <a:rPr lang="en-US" dirty="0"/>
              <a:t>Contrary to </a:t>
            </a:r>
            <a:r>
              <a:rPr lang="en-US" dirty="0" smtClean="0"/>
              <a:t>the claimant's </a:t>
            </a:r>
            <a:r>
              <a:rPr lang="en-US" dirty="0"/>
              <a:t>assertions, section 8(a) does not contain any specific language authorizing a party </a:t>
            </a:r>
            <a:r>
              <a:rPr lang="en-US" dirty="0" smtClean="0"/>
              <a:t>to file </a:t>
            </a:r>
            <a:r>
              <a:rPr lang="en-US" dirty="0"/>
              <a:t>a petition for review of a final award, as section 19(h) </a:t>
            </a:r>
            <a:r>
              <a:rPr lang="en-US" dirty="0" smtClean="0"/>
              <a:t>does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7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Mark </a:t>
            </a:r>
            <a:r>
              <a:rPr lang="en-US" dirty="0" err="1" smtClean="0"/>
              <a:t>Mytnik</a:t>
            </a:r>
            <a:r>
              <a:rPr lang="en-US" dirty="0" smtClean="0"/>
              <a:t> v. Ford Motor</a:t>
            </a:r>
            <a:br>
              <a:rPr lang="en-US" dirty="0" smtClean="0"/>
            </a:br>
            <a:r>
              <a:rPr lang="en-US" dirty="0" smtClean="0"/>
              <a:t>09WC026257; 14IWCC0865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Commission</a:t>
            </a:r>
            <a:r>
              <a:rPr lang="en-US" dirty="0"/>
              <a:t>, after considering the </a:t>
            </a:r>
            <a:r>
              <a:rPr lang="en-US" dirty="0" smtClean="0"/>
              <a:t>issues, </a:t>
            </a:r>
            <a:r>
              <a:rPr lang="en-US" dirty="0"/>
              <a:t>of </a:t>
            </a:r>
            <a:r>
              <a:rPr lang="en-US" dirty="0" smtClean="0"/>
              <a:t>accident…, </a:t>
            </a:r>
            <a:r>
              <a:rPr lang="en-US" dirty="0"/>
              <a:t>hereby reverses the </a:t>
            </a:r>
            <a:r>
              <a:rPr lang="en-US" dirty="0" smtClean="0"/>
              <a:t>Arbitrator's Decision </a:t>
            </a:r>
            <a:r>
              <a:rPr lang="en-US" dirty="0"/>
              <a:t>and finds that Petitioner failed to prove that he sustained accidental injuries arising </a:t>
            </a:r>
            <a:r>
              <a:rPr lang="en-US" dirty="0" smtClean="0"/>
              <a:t>out of </a:t>
            </a:r>
            <a:r>
              <a:rPr lang="en-US" dirty="0"/>
              <a:t>and in the course of his employment on May 21, 2009</a:t>
            </a:r>
            <a:r>
              <a:rPr lang="en-US" dirty="0" smtClean="0"/>
              <a:t>.</a:t>
            </a:r>
          </a:p>
          <a:p>
            <a:r>
              <a:rPr lang="en-US" dirty="0"/>
              <a:t>Commission finds that Petitioner's varied </a:t>
            </a:r>
            <a:r>
              <a:rPr lang="en-US" dirty="0" smtClean="0"/>
              <a:t>and inconsistent </a:t>
            </a:r>
            <a:r>
              <a:rPr lang="en-US" dirty="0"/>
              <a:t>histories of the May 21, 2009 incident undermine his claim that </a:t>
            </a:r>
            <a:r>
              <a:rPr lang="en-US" dirty="0" smtClean="0"/>
              <a:t>he suffered accidental </a:t>
            </a:r>
            <a:r>
              <a:rPr lang="en-US" dirty="0"/>
              <a:t>injuries arising out of and in the course of his employment with Respondent on </a:t>
            </a:r>
            <a:r>
              <a:rPr lang="en-US" dirty="0" smtClean="0"/>
              <a:t>May21,2009.</a:t>
            </a:r>
          </a:p>
          <a:p>
            <a:r>
              <a:rPr lang="en-US" dirty="0"/>
              <a:t>In the case at bar, Petitioner was not engaged in an activity which presented a greater risk </a:t>
            </a:r>
            <a:r>
              <a:rPr lang="en-US" dirty="0" smtClean="0"/>
              <a:t>of injury </a:t>
            </a:r>
            <a:r>
              <a:rPr lang="en-US" dirty="0"/>
              <a:t>to him than to the general public. Petitioner, by his own testimony, was simply </a:t>
            </a:r>
            <a:r>
              <a:rPr lang="en-US" dirty="0" smtClean="0"/>
              <a:t>bending down.</a:t>
            </a:r>
          </a:p>
          <a:p>
            <a:r>
              <a:rPr lang="en-US" dirty="0"/>
              <a:t>The Commission finds that Petitioner was simply </a:t>
            </a:r>
            <a:r>
              <a:rPr lang="en-US" dirty="0" smtClean="0"/>
              <a:t>performing the </a:t>
            </a:r>
            <a:r>
              <a:rPr lang="en-US" dirty="0"/>
              <a:t>everyday activity </a:t>
            </a:r>
            <a:r>
              <a:rPr lang="en-US" dirty="0" smtClean="0"/>
              <a:t>of bending </a:t>
            </a:r>
            <a:r>
              <a:rPr lang="en-US" dirty="0"/>
              <a:t>down. The Commission further finds that Petitioner was not exposed to a greater risk </a:t>
            </a:r>
            <a:r>
              <a:rPr lang="en-US" dirty="0" smtClean="0"/>
              <a:t>of injury </a:t>
            </a:r>
            <a:r>
              <a:rPr lang="en-US" dirty="0"/>
              <a:t>than the general public, due to his work activities. The Commission also </a:t>
            </a:r>
            <a:r>
              <a:rPr lang="en-US" dirty="0" smtClean="0"/>
              <a:t>finds that Petitioner's </a:t>
            </a:r>
            <a:r>
              <a:rPr lang="en-US" dirty="0"/>
              <a:t>pre-existing back condition was so deteriorated that his back simply gave out </a:t>
            </a:r>
            <a:r>
              <a:rPr lang="en-US" dirty="0" smtClean="0"/>
              <a:t>during a </a:t>
            </a:r>
            <a:r>
              <a:rPr lang="en-US" dirty="0"/>
              <a:t>basic daily activity.</a:t>
            </a:r>
          </a:p>
        </p:txBody>
      </p:sp>
    </p:spTree>
    <p:extLst>
      <p:ext uri="{BB962C8B-B14F-4D97-AF65-F5344CB8AC3E}">
        <p14:creationId xmlns:p14="http://schemas.microsoft.com/office/powerpoint/2010/main" val="1534735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Mytnik</a:t>
            </a:r>
            <a:r>
              <a:rPr lang="en-US" dirty="0" smtClean="0"/>
              <a:t> v. IWCC</a:t>
            </a:r>
            <a:br>
              <a:rPr lang="en-US" dirty="0" smtClean="0"/>
            </a:br>
            <a:r>
              <a:rPr lang="en-US" dirty="0" smtClean="0"/>
              <a:t>2016 IL App (1</a:t>
            </a:r>
            <a:r>
              <a:rPr lang="en-US" baseline="30000" dirty="0" smtClean="0"/>
              <a:t>st</a:t>
            </a:r>
            <a:r>
              <a:rPr lang="en-US" dirty="0" smtClean="0"/>
              <a:t>) 152116WC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According to claimant, if the assembly </a:t>
            </a:r>
            <a:r>
              <a:rPr lang="en-US" dirty="0" smtClean="0"/>
              <a:t>line stopped</a:t>
            </a:r>
            <a:r>
              <a:rPr lang="en-US" dirty="0"/>
              <a:t>, “you would usually get reamed out by the supervisor</a:t>
            </a:r>
            <a:r>
              <a:rPr lang="en-US" dirty="0" smtClean="0"/>
              <a:t>.”…</a:t>
            </a:r>
            <a:r>
              <a:rPr lang="en-US" dirty="0"/>
              <a:t>reaching down to grab a bolt that </a:t>
            </a:r>
            <a:r>
              <a:rPr lang="en-US" dirty="0" smtClean="0"/>
              <a:t>had fallen </a:t>
            </a:r>
            <a:r>
              <a:rPr lang="en-US" dirty="0"/>
              <a:t>on the assembly line, he felt “a real sharp, almost like needle pains down [his] right </a:t>
            </a:r>
            <a:r>
              <a:rPr lang="en-US" dirty="0" smtClean="0"/>
              <a:t>side.</a:t>
            </a:r>
          </a:p>
          <a:p>
            <a:r>
              <a:rPr lang="en-US" dirty="0"/>
              <a:t>On appeal, claimant challenges the Commission’s finding that he failed to prove </a:t>
            </a:r>
            <a:r>
              <a:rPr lang="en-US" dirty="0" err="1" smtClean="0"/>
              <a:t>anaccident</a:t>
            </a:r>
            <a:r>
              <a:rPr lang="en-US" dirty="0" smtClean="0"/>
              <a:t> </a:t>
            </a:r>
            <a:r>
              <a:rPr lang="en-US" dirty="0"/>
              <a:t>arising out of and in the course of his employment. In contrast, the </a:t>
            </a:r>
            <a:r>
              <a:rPr lang="en-US" dirty="0" err="1" smtClean="0"/>
              <a:t>employermaintains</a:t>
            </a:r>
            <a:r>
              <a:rPr lang="en-US" dirty="0" smtClean="0"/>
              <a:t> </a:t>
            </a:r>
            <a:r>
              <a:rPr lang="en-US" dirty="0"/>
              <a:t>that the Commission properly denied compensation for three different reasons, </a:t>
            </a:r>
            <a:r>
              <a:rPr lang="en-US" dirty="0" err="1" smtClean="0"/>
              <a:t>eachof</a:t>
            </a:r>
            <a:r>
              <a:rPr lang="en-US" dirty="0" smtClean="0"/>
              <a:t> </a:t>
            </a:r>
            <a:r>
              <a:rPr lang="en-US" dirty="0"/>
              <a:t>which it claims was sufficient on its own to support the decision</a:t>
            </a:r>
            <a:r>
              <a:rPr lang="en-US" dirty="0" smtClean="0"/>
              <a:t>.</a:t>
            </a:r>
          </a:p>
          <a:p>
            <a:r>
              <a:rPr lang="en-US" dirty="0"/>
              <a:t>“For the Commission’s decision to be against the manifest weight of </a:t>
            </a:r>
            <a:r>
              <a:rPr lang="en-US" dirty="0" err="1" smtClean="0"/>
              <a:t>theevidence</a:t>
            </a:r>
            <a:r>
              <a:rPr lang="en-US" dirty="0"/>
              <a:t>, the record must disclose that an opposite conclusion clearly was the proper result.”</a:t>
            </a:r>
          </a:p>
        </p:txBody>
      </p:sp>
    </p:spTree>
    <p:extLst>
      <p:ext uri="{BB962C8B-B14F-4D97-AF65-F5344CB8AC3E}">
        <p14:creationId xmlns:p14="http://schemas.microsoft.com/office/powerpoint/2010/main" val="1630327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Mytnik</a:t>
            </a:r>
            <a:r>
              <a:rPr lang="en-US" dirty="0" smtClean="0"/>
              <a:t> v. IWCC</a:t>
            </a:r>
            <a:br>
              <a:rPr lang="en-US" dirty="0" smtClean="0"/>
            </a:br>
            <a:r>
              <a:rPr lang="en-US" dirty="0" smtClean="0"/>
              <a:t>2016 IL App (1</a:t>
            </a:r>
            <a:r>
              <a:rPr lang="en-US" baseline="30000" dirty="0" smtClean="0"/>
              <a:t>st</a:t>
            </a:r>
            <a:r>
              <a:rPr lang="en-US" dirty="0" smtClean="0"/>
              <a:t>) 152116WC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this case, the Commission found that claimant failed to prove a work accident </a:t>
            </a:r>
            <a:r>
              <a:rPr lang="en-US" dirty="0" smtClean="0"/>
              <a:t>because his </a:t>
            </a:r>
            <a:r>
              <a:rPr lang="en-US" dirty="0"/>
              <a:t>act of bending down to pick up a bolt did not expose him to a greater risk of injury than </a:t>
            </a:r>
            <a:r>
              <a:rPr lang="en-US" dirty="0" smtClean="0"/>
              <a:t>the general </a:t>
            </a:r>
            <a:r>
              <a:rPr lang="en-US" dirty="0"/>
              <a:t>public. In other words, the Commission determined claimant’s injury was the result </a:t>
            </a:r>
            <a:r>
              <a:rPr lang="en-US" dirty="0" smtClean="0"/>
              <a:t>of a </a:t>
            </a:r>
            <a:r>
              <a:rPr lang="en-US" dirty="0" err="1" smtClean="0"/>
              <a:t>noncompensable</a:t>
            </a:r>
            <a:r>
              <a:rPr lang="en-US" dirty="0" smtClean="0"/>
              <a:t> </a:t>
            </a:r>
            <a:r>
              <a:rPr lang="en-US" dirty="0"/>
              <a:t>neutral risk. Implicit in its decision is a determination that claimant’s </a:t>
            </a:r>
            <a:r>
              <a:rPr lang="en-US" dirty="0" smtClean="0"/>
              <a:t>injury did </a:t>
            </a:r>
            <a:r>
              <a:rPr lang="en-US" dirty="0"/>
              <a:t>not result from an employment-related risk</a:t>
            </a:r>
            <a:r>
              <a:rPr lang="en-US" dirty="0" smtClean="0"/>
              <a:t>.</a:t>
            </a:r>
          </a:p>
          <a:p>
            <a:r>
              <a:rPr lang="en-US" dirty="0"/>
              <a:t>Similar to the risk involved in </a:t>
            </a:r>
            <a:r>
              <a:rPr lang="en-US" i="1" dirty="0"/>
              <a:t>Young</a:t>
            </a:r>
            <a:r>
              <a:rPr lang="en-US" dirty="0"/>
              <a:t>, in this case we find that the risk associated with </a:t>
            </a:r>
            <a:r>
              <a:rPr lang="en-US" dirty="0" smtClean="0"/>
              <a:t>the act </a:t>
            </a:r>
            <a:r>
              <a:rPr lang="en-US" dirty="0"/>
              <a:t>of bending down to pick up a fallen bolt was an employment-related risk</a:t>
            </a:r>
            <a:r>
              <a:rPr lang="en-US" dirty="0" smtClean="0"/>
              <a:t>.</a:t>
            </a:r>
          </a:p>
          <a:p>
            <a:r>
              <a:rPr lang="en-US" dirty="0"/>
              <a:t>While the act of “bending” </a:t>
            </a:r>
            <a:r>
              <a:rPr lang="en-US" dirty="0" smtClean="0"/>
              <a:t>maybe </a:t>
            </a:r>
            <a:r>
              <a:rPr lang="en-US" dirty="0"/>
              <a:t>an act performed by the general public on a daily basis, the evidence established that </a:t>
            </a:r>
            <a:r>
              <a:rPr lang="en-US" dirty="0" smtClean="0"/>
              <a:t>bolts would </a:t>
            </a:r>
            <a:r>
              <a:rPr lang="en-US" dirty="0"/>
              <a:t>regularly fall out of the articulating arm during the assembly process.</a:t>
            </a:r>
          </a:p>
        </p:txBody>
      </p:sp>
    </p:spTree>
    <p:extLst>
      <p:ext uri="{BB962C8B-B14F-4D97-AF65-F5344CB8AC3E}">
        <p14:creationId xmlns:p14="http://schemas.microsoft.com/office/powerpoint/2010/main" val="3780470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Joan Anderson v. Steak ‘N Shake</a:t>
            </a:r>
            <a:br>
              <a:rPr lang="en-US" dirty="0" smtClean="0"/>
            </a:br>
            <a:r>
              <a:rPr lang="en-US" dirty="0" smtClean="0"/>
              <a:t>11WC002786; 14IWCC1012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Commission, after considering the issues of accident, causal </a:t>
            </a:r>
            <a:r>
              <a:rPr lang="en-US" dirty="0" smtClean="0"/>
              <a:t>connection, temporary </a:t>
            </a:r>
            <a:r>
              <a:rPr lang="en-US" dirty="0"/>
              <a:t>total disability, medical expenses, prospective medical care, and permanent </a:t>
            </a:r>
            <a:r>
              <a:rPr lang="en-US" dirty="0" smtClean="0"/>
              <a:t>partial disability </a:t>
            </a:r>
            <a:r>
              <a:rPr lang="en-US" dirty="0"/>
              <a:t>and being advised of the facts and law, modifies temporary total disability </a:t>
            </a:r>
            <a:r>
              <a:rPr lang="en-US" dirty="0" smtClean="0"/>
              <a:t>and otherwise</a:t>
            </a:r>
            <a:r>
              <a:rPr lang="en-US" dirty="0"/>
              <a:t>, affirms and adopts the Decision of the Arbitrator</a:t>
            </a:r>
            <a:r>
              <a:rPr lang="en-US" dirty="0" smtClean="0"/>
              <a:t>,</a:t>
            </a:r>
          </a:p>
          <a:p>
            <a:r>
              <a:rPr lang="en-US" dirty="0" smtClean="0"/>
              <a:t>Arbitrator </a:t>
            </a:r>
            <a:r>
              <a:rPr lang="en-US" dirty="0"/>
              <a:t>finds that the risks to which Petitioner was exposed </a:t>
            </a:r>
            <a:r>
              <a:rPr lang="en-US" dirty="0" smtClean="0"/>
              <a:t>were </a:t>
            </a:r>
            <a:r>
              <a:rPr lang="en-US" dirty="0"/>
              <a:t>distinctly associated with her employment for Respondent. </a:t>
            </a:r>
            <a:r>
              <a:rPr lang="en-US" dirty="0" smtClean="0"/>
              <a:t>Petitioner testified that, </a:t>
            </a:r>
            <a:r>
              <a:rPr lang="en-US" dirty="0"/>
              <a:t>the restaurant was especially busy and she, as a manager, </a:t>
            </a:r>
            <a:r>
              <a:rPr lang="en-US" dirty="0" smtClean="0"/>
              <a:t>was attempting </a:t>
            </a:r>
            <a:r>
              <a:rPr lang="en-US" dirty="0"/>
              <a:t>to keep the dining room clean by bussing tables and then wiping them down. </a:t>
            </a:r>
            <a:r>
              <a:rPr lang="en-US" dirty="0" smtClean="0"/>
              <a:t>She was </a:t>
            </a:r>
            <a:r>
              <a:rPr lang="en-US" dirty="0"/>
              <a:t>hurriedly wiping off a table with her right hand when she felt a pop around her thumb </a:t>
            </a:r>
            <a:r>
              <a:rPr lang="en-US" dirty="0" smtClean="0"/>
              <a:t>joint. Although Petitioner’s </a:t>
            </a:r>
            <a:r>
              <a:rPr lang="en-US" dirty="0"/>
              <a:t>job duties were not elicited during testimony, the Arbitrator </a:t>
            </a:r>
            <a:r>
              <a:rPr lang="en-US" dirty="0" smtClean="0"/>
              <a:t>reasonably infers </a:t>
            </a:r>
            <a:r>
              <a:rPr lang="en-US" dirty="0"/>
              <a:t>that wiping down tables was within the purview of </a:t>
            </a:r>
            <a:r>
              <a:rPr lang="en-US" dirty="0" smtClean="0"/>
              <a:t>Petitioner’s </a:t>
            </a:r>
            <a:r>
              <a:rPr lang="en-US" dirty="0"/>
              <a:t>job duties that she </a:t>
            </a:r>
            <a:r>
              <a:rPr lang="en-US" dirty="0" smtClean="0"/>
              <a:t>may reasonably </a:t>
            </a:r>
            <a:r>
              <a:rPr lang="en-US" dirty="0"/>
              <a:t>be expected to perform as manager in order to keep the dining room clean to </a:t>
            </a:r>
            <a:r>
              <a:rPr lang="en-US" dirty="0" smtClean="0"/>
              <a:t>facilitate an </a:t>
            </a:r>
            <a:r>
              <a:rPr lang="en-US" dirty="0"/>
              <a:t>expeditious flow of diners. The Arbitrator finds that </a:t>
            </a:r>
            <a:r>
              <a:rPr lang="en-US" dirty="0" smtClean="0"/>
              <a:t>Respondent’s </a:t>
            </a:r>
            <a:r>
              <a:rPr lang="en-US" dirty="0"/>
              <a:t>daily operations, </a:t>
            </a:r>
            <a:r>
              <a:rPr lang="en-US" dirty="0" smtClean="0"/>
              <a:t>namely serving </a:t>
            </a:r>
            <a:r>
              <a:rPr lang="en-US" dirty="0"/>
              <a:t>its dining customers, of its restaurant on the date of accident created an increased </a:t>
            </a:r>
            <a:r>
              <a:rPr lang="en-US"/>
              <a:t>risk </a:t>
            </a:r>
            <a:r>
              <a:rPr lang="en-US" smtClean="0"/>
              <a:t>of injury</a:t>
            </a:r>
            <a:r>
              <a:rPr lang="en-US" dirty="0"/>
              <a:t>, as it caused Petitioner to hurriedly wipe down the table at issue. Therefore, the </a:t>
            </a:r>
            <a:r>
              <a:rPr lang="en-US" dirty="0" smtClean="0"/>
              <a:t>Arbitrator finds </a:t>
            </a:r>
            <a:r>
              <a:rPr lang="en-US" dirty="0"/>
              <a:t>that Petitioner bas sustained an injury that arose out of and in the course of her </a:t>
            </a:r>
            <a:r>
              <a:rPr lang="en-US" dirty="0" smtClean="0"/>
              <a:t>employment with </a:t>
            </a:r>
            <a:r>
              <a:rPr lang="en-US" dirty="0"/>
              <a:t>Respondent.</a:t>
            </a:r>
          </a:p>
        </p:txBody>
      </p:sp>
    </p:spTree>
    <p:extLst>
      <p:ext uri="{BB962C8B-B14F-4D97-AF65-F5344CB8AC3E}">
        <p14:creationId xmlns:p14="http://schemas.microsoft.com/office/powerpoint/2010/main" val="3152774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Steak ‘N Shake v. IWCC</a:t>
            </a:r>
            <a:br>
              <a:rPr lang="en-US" dirty="0" smtClean="0"/>
            </a:br>
            <a:r>
              <a:rPr lang="en-US" dirty="0" smtClean="0"/>
              <a:t>2016 IL App (3d) 150500WC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Petitioner was </a:t>
            </a:r>
            <a:r>
              <a:rPr lang="en-US" dirty="0"/>
              <a:t>moving very swiftly, and, as </a:t>
            </a:r>
            <a:r>
              <a:rPr lang="en-US" dirty="0" smtClean="0"/>
              <a:t>she was </a:t>
            </a:r>
            <a:r>
              <a:rPr lang="en-US" dirty="0"/>
              <a:t>wiping down a table, she felt and heard a loud “pop” in her right </a:t>
            </a:r>
            <a:r>
              <a:rPr lang="en-US" dirty="0" smtClean="0"/>
              <a:t>hand...immediately </a:t>
            </a:r>
            <a:r>
              <a:rPr lang="en-US" dirty="0"/>
              <a:t>felt an excruciating </a:t>
            </a:r>
            <a:r>
              <a:rPr lang="en-US" dirty="0" smtClean="0"/>
              <a:t>pain</a:t>
            </a:r>
          </a:p>
          <a:p>
            <a:r>
              <a:rPr lang="en-US" dirty="0"/>
              <a:t>On appeal, the employer challenges the Commission’s finding that claimant’s </a:t>
            </a:r>
            <a:r>
              <a:rPr lang="en-US" dirty="0" smtClean="0"/>
              <a:t>injuries were </a:t>
            </a:r>
            <a:r>
              <a:rPr lang="en-US" dirty="0"/>
              <a:t>causally related to her employment. It argues that wiping tables was not within </a:t>
            </a:r>
            <a:r>
              <a:rPr lang="en-US" dirty="0" smtClean="0"/>
              <a:t>the purview </a:t>
            </a:r>
            <a:r>
              <a:rPr lang="en-US" dirty="0"/>
              <a:t>of claimant’s job duties as a manger and that such an activity did not create </a:t>
            </a:r>
            <a:r>
              <a:rPr lang="en-US" dirty="0" smtClean="0"/>
              <a:t>an increased </a:t>
            </a:r>
            <a:r>
              <a:rPr lang="en-US" dirty="0"/>
              <a:t>risk of injury for claimant over that experienced by the general public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Risks </a:t>
            </a:r>
            <a:r>
              <a:rPr lang="en-US" dirty="0"/>
              <a:t>that </a:t>
            </a:r>
            <a:r>
              <a:rPr lang="en-US" dirty="0" smtClean="0"/>
              <a:t>are </a:t>
            </a:r>
            <a:r>
              <a:rPr lang="en-US" b="1" i="1" u="sng" dirty="0" smtClean="0"/>
              <a:t>personal </a:t>
            </a:r>
            <a:r>
              <a:rPr lang="en-US" dirty="0"/>
              <a:t>to the </a:t>
            </a:r>
            <a:r>
              <a:rPr lang="en-US" dirty="0" smtClean="0"/>
              <a:t>employee</a:t>
            </a:r>
          </a:p>
          <a:p>
            <a:r>
              <a:rPr lang="en-US" dirty="0"/>
              <a:t>Injuries resulting from a risk distinctly associated with employment, </a:t>
            </a:r>
            <a:r>
              <a:rPr lang="en-US" i="1" dirty="0"/>
              <a:t>i.e.</a:t>
            </a:r>
            <a:r>
              <a:rPr lang="en-US" dirty="0"/>
              <a:t>, </a:t>
            </a:r>
            <a:r>
              <a:rPr lang="en-US" dirty="0" smtClean="0"/>
              <a:t>an </a:t>
            </a:r>
            <a:r>
              <a:rPr lang="en-US" b="1" i="1" u="sng" dirty="0" smtClean="0"/>
              <a:t>employment-related </a:t>
            </a:r>
            <a:r>
              <a:rPr lang="en-US" b="1" i="1" u="sng" dirty="0"/>
              <a:t>risk</a:t>
            </a:r>
            <a:r>
              <a:rPr lang="en-US" dirty="0"/>
              <a:t>, are compensable under the Act. Risks are distinctly associated </a:t>
            </a:r>
            <a:r>
              <a:rPr lang="en-US" dirty="0" smtClean="0"/>
              <a:t>with employment </a:t>
            </a:r>
            <a:r>
              <a:rPr lang="en-US" dirty="0"/>
              <a:t>when, at the time of injury, “the employee was performing acts he </a:t>
            </a:r>
            <a:r>
              <a:rPr lang="en-US" dirty="0" smtClean="0"/>
              <a:t>was instructed </a:t>
            </a:r>
            <a:r>
              <a:rPr lang="en-US" dirty="0"/>
              <a:t>to perform by his employer, acts which he had a common law or statutory duty </a:t>
            </a:r>
            <a:r>
              <a:rPr lang="en-US" dirty="0" smtClean="0"/>
              <a:t>to perform</a:t>
            </a:r>
            <a:r>
              <a:rPr lang="en-US" dirty="0"/>
              <a:t>, or acts which the employee might reasonably be expected to perform incident to </a:t>
            </a:r>
            <a:r>
              <a:rPr lang="en-US" dirty="0" smtClean="0"/>
              <a:t>his assigned </a:t>
            </a:r>
            <a:r>
              <a:rPr lang="en-US" dirty="0"/>
              <a:t>duties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Injuries </a:t>
            </a:r>
            <a:r>
              <a:rPr lang="en-US" dirty="0"/>
              <a:t>resulting from a </a:t>
            </a:r>
            <a:r>
              <a:rPr lang="en-US" b="1" i="1" u="sng" dirty="0"/>
              <a:t>neutral risk </a:t>
            </a:r>
            <a:r>
              <a:rPr lang="en-US" dirty="0"/>
              <a:t>generally do not arise out of </a:t>
            </a:r>
            <a:r>
              <a:rPr lang="en-US" dirty="0" smtClean="0"/>
              <a:t>the employment </a:t>
            </a:r>
            <a:r>
              <a:rPr lang="en-US" dirty="0"/>
              <a:t>and are compensable under the Act only where the employee was exposed to </a:t>
            </a:r>
            <a:r>
              <a:rPr lang="en-US" dirty="0" smtClean="0"/>
              <a:t>the risk </a:t>
            </a:r>
            <a:r>
              <a:rPr lang="en-US" dirty="0"/>
              <a:t>to a greater degree than the general </a:t>
            </a:r>
            <a:r>
              <a:rPr lang="en-US" dirty="0" smtClean="0"/>
              <a:t>public. Such </a:t>
            </a:r>
            <a:r>
              <a:rPr lang="en-US" dirty="0"/>
              <a:t>an increased risk may be either qualitative, such as some aspect of </a:t>
            </a:r>
            <a:r>
              <a:rPr lang="en-US" dirty="0" smtClean="0"/>
              <a:t>the employment </a:t>
            </a:r>
            <a:r>
              <a:rPr lang="en-US" dirty="0"/>
              <a:t>which contributes to the risk, or quantitative, such as when the employee </a:t>
            </a:r>
            <a:r>
              <a:rPr lang="en-US" dirty="0" smtClean="0"/>
              <a:t>is exposed </a:t>
            </a:r>
            <a:r>
              <a:rPr lang="en-US" dirty="0"/>
              <a:t>to a common risk more frequently than the general </a:t>
            </a:r>
            <a:r>
              <a:rPr lang="en-US" dirty="0" smtClean="0"/>
              <a:t>public.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09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Steak ‘N Shake v. IWCC</a:t>
            </a:r>
            <a:br>
              <a:rPr lang="en-US" dirty="0" smtClean="0"/>
            </a:br>
            <a:r>
              <a:rPr lang="en-US" dirty="0" smtClean="0"/>
              <a:t>2016 IL App (3d) 150500WC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</a:t>
            </a:r>
            <a:r>
              <a:rPr lang="en-US" dirty="0"/>
              <a:t>this case, the </a:t>
            </a:r>
            <a:r>
              <a:rPr lang="en-US" b="1" i="1" u="sng" dirty="0"/>
              <a:t>Commission employed a neutral-risk analysis </a:t>
            </a:r>
            <a:r>
              <a:rPr lang="en-US" dirty="0"/>
              <a:t>and determined </a:t>
            </a:r>
            <a:r>
              <a:rPr lang="en-US" dirty="0" smtClean="0"/>
              <a:t>claimant’s injury </a:t>
            </a:r>
            <a:r>
              <a:rPr lang="en-US" dirty="0"/>
              <a:t>was compensable because she was exposed to a risk to a greater degree than </a:t>
            </a:r>
            <a:r>
              <a:rPr lang="en-US" dirty="0" smtClean="0"/>
              <a:t>the general </a:t>
            </a:r>
            <a:r>
              <a:rPr lang="en-US" dirty="0"/>
              <a:t>public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 </a:t>
            </a:r>
            <a:r>
              <a:rPr lang="en-US" dirty="0"/>
              <a:t>indicated, the employer challenges the Commission’s decision, </a:t>
            </a:r>
            <a:r>
              <a:rPr lang="en-US" dirty="0" smtClean="0"/>
              <a:t>arguing that </a:t>
            </a:r>
            <a:r>
              <a:rPr lang="en-US" dirty="0"/>
              <a:t>merely wiping a table at work does not create an increased risk of an accident </a:t>
            </a:r>
            <a:r>
              <a:rPr lang="en-US" dirty="0" smtClean="0"/>
              <a:t>greater than </a:t>
            </a:r>
            <a:r>
              <a:rPr lang="en-US" dirty="0"/>
              <a:t>that to which the general public might be exposed while wiping a table in their </a:t>
            </a:r>
            <a:r>
              <a:rPr lang="en-US" dirty="0" smtClean="0"/>
              <a:t>own home</a:t>
            </a:r>
            <a:r>
              <a:rPr lang="en-US" dirty="0"/>
              <a:t>. After reviewing the record, we agree with the Commission’s ultimate conclusion </a:t>
            </a:r>
            <a:r>
              <a:rPr lang="en-US" dirty="0" smtClean="0"/>
              <a:t>that claimant </a:t>
            </a:r>
            <a:r>
              <a:rPr lang="en-US" dirty="0"/>
              <a:t>sustained a compensable injury; however, we find it was unnecessary for </a:t>
            </a:r>
            <a:r>
              <a:rPr lang="en-US" dirty="0" smtClean="0"/>
              <a:t>the Commission </a:t>
            </a:r>
            <a:r>
              <a:rPr lang="en-US" dirty="0"/>
              <a:t>to reach a neutral-risk analysis as claimant’s injury stemmed from a </a:t>
            </a:r>
            <a:r>
              <a:rPr lang="en-US" dirty="0" smtClean="0"/>
              <a:t>risk distinctly </a:t>
            </a:r>
            <a:r>
              <a:rPr lang="en-US" dirty="0"/>
              <a:t>associated with her work for the employer</a:t>
            </a:r>
            <a:r>
              <a:rPr lang="en-US" dirty="0" smtClean="0"/>
              <a:t>.</a:t>
            </a:r>
          </a:p>
          <a:p>
            <a:r>
              <a:rPr lang="en-US" dirty="0"/>
              <a:t>Thus, the </a:t>
            </a:r>
            <a:r>
              <a:rPr lang="en-US" dirty="0" smtClean="0"/>
              <a:t>record establishes </a:t>
            </a:r>
            <a:r>
              <a:rPr lang="en-US" dirty="0"/>
              <a:t>that claimant was injured while engaged in an activity that the employer </a:t>
            </a:r>
            <a:r>
              <a:rPr lang="en-US" dirty="0" smtClean="0"/>
              <a:t>might reasonably </a:t>
            </a:r>
            <a:r>
              <a:rPr lang="en-US" dirty="0"/>
              <a:t>have expected her to perform in the fulfillment of her job duties. </a:t>
            </a:r>
            <a:r>
              <a:rPr lang="en-US" dirty="0" smtClean="0"/>
              <a:t>Claimant’s injury</a:t>
            </a:r>
            <a:r>
              <a:rPr lang="en-US" dirty="0"/>
              <a:t>, therefore, resulted from a </a:t>
            </a:r>
            <a:r>
              <a:rPr lang="en-US" b="1" i="1" u="sng" dirty="0"/>
              <a:t>risk distinctly associated with her employment, </a:t>
            </a:r>
            <a:r>
              <a:rPr lang="en-US" dirty="0"/>
              <a:t>and </a:t>
            </a:r>
            <a:r>
              <a:rPr lang="en-US" dirty="0" smtClean="0"/>
              <a:t>the manifest </a:t>
            </a:r>
            <a:r>
              <a:rPr lang="en-US" dirty="0"/>
              <a:t>weight of the evidence supports the Commission’s ultimate finding of </a:t>
            </a:r>
            <a:r>
              <a:rPr lang="en-US" dirty="0" smtClean="0"/>
              <a:t>a compensable </a:t>
            </a:r>
            <a:r>
              <a:rPr lang="en-US" dirty="0"/>
              <a:t>injury.</a:t>
            </a:r>
          </a:p>
        </p:txBody>
      </p:sp>
    </p:spTree>
    <p:extLst>
      <p:ext uri="{BB962C8B-B14F-4D97-AF65-F5344CB8AC3E}">
        <p14:creationId xmlns:p14="http://schemas.microsoft.com/office/powerpoint/2010/main" val="1173843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Salisbury v. IWCC</a:t>
            </a:r>
            <a:br>
              <a:rPr lang="en-US" dirty="0" smtClean="0"/>
            </a:br>
            <a:r>
              <a:rPr lang="en-US" dirty="0" smtClean="0"/>
              <a:t>2017 IL App (3d) 160138WC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First, she contends that the Commission </a:t>
            </a:r>
            <a:r>
              <a:rPr lang="en-US" dirty="0" smtClean="0"/>
              <a:t>lacked the </a:t>
            </a:r>
            <a:r>
              <a:rPr lang="en-US" dirty="0"/>
              <a:t>authority to allow respondent a credit against the ultimate award due to its </a:t>
            </a:r>
            <a:r>
              <a:rPr lang="en-US" dirty="0" smtClean="0"/>
              <a:t>initial overpayment </a:t>
            </a:r>
            <a:r>
              <a:rPr lang="en-US" dirty="0"/>
              <a:t>of benefits to </a:t>
            </a:r>
            <a:r>
              <a:rPr lang="en-US" dirty="0" smtClean="0"/>
              <a:t>claimant</a:t>
            </a:r>
          </a:p>
          <a:p>
            <a:r>
              <a:rPr lang="en-US" dirty="0"/>
              <a:t>According to claimant, the granting of a credit for excessive </a:t>
            </a:r>
            <a:r>
              <a:rPr lang="en-US" dirty="0" smtClean="0"/>
              <a:t>sums voluntarily </a:t>
            </a:r>
            <a:r>
              <a:rPr lang="en-US" dirty="0"/>
              <a:t>paid by an employer is not specifically contemplated by statute, so the </a:t>
            </a:r>
            <a:r>
              <a:rPr lang="en-US" dirty="0" smtClean="0"/>
              <a:t>Commission has </a:t>
            </a:r>
            <a:r>
              <a:rPr lang="en-US" dirty="0"/>
              <a:t>no authority to grant such a credit. Claimant concludes that the portion of the order </a:t>
            </a:r>
            <a:r>
              <a:rPr lang="en-US" dirty="0" smtClean="0"/>
              <a:t>granting that </a:t>
            </a:r>
            <a:r>
              <a:rPr lang="en-US" dirty="0"/>
              <a:t>credit is void. We disagree as to the manner in which claimant frames this issue</a:t>
            </a:r>
            <a:r>
              <a:rPr lang="en-US" dirty="0" smtClean="0"/>
              <a:t>.</a:t>
            </a:r>
          </a:p>
          <a:p>
            <a:r>
              <a:rPr lang="en-US" dirty="0"/>
              <a:t>Quite simply, what is happening here is that the Commission is merely recognizing </a:t>
            </a:r>
            <a:r>
              <a:rPr lang="en-US" dirty="0" smtClean="0"/>
              <a:t>that an </a:t>
            </a:r>
            <a:r>
              <a:rPr lang="en-US" dirty="0"/>
              <a:t>employer has already made a partial payment that goes to satisfying its obligation. There </a:t>
            </a:r>
            <a:r>
              <a:rPr lang="en-US" dirty="0" smtClean="0"/>
              <a:t>is no </a:t>
            </a:r>
            <a:r>
              <a:rPr lang="en-US" dirty="0"/>
              <a:t>award in the sense that the Commission is not ordering the transfer of any </a:t>
            </a:r>
            <a:r>
              <a:rPr lang="en-US" dirty="0" smtClean="0"/>
              <a:t>obligations, benefits</a:t>
            </a:r>
            <a:r>
              <a:rPr lang="en-US" dirty="0"/>
              <a:t>, or funds from claimant to respondent. Claimant is not being deprived of </a:t>
            </a:r>
            <a:r>
              <a:rPr lang="en-US"/>
              <a:t>something </a:t>
            </a:r>
            <a:r>
              <a:rPr lang="en-US" smtClean="0"/>
              <a:t>she otherwise </a:t>
            </a:r>
            <a:r>
              <a:rPr lang="en-US" dirty="0"/>
              <a:t>would have received but-for the action of the Commission.</a:t>
            </a:r>
          </a:p>
        </p:txBody>
      </p:sp>
    </p:spTree>
    <p:extLst>
      <p:ext uri="{BB962C8B-B14F-4D97-AF65-F5344CB8AC3E}">
        <p14:creationId xmlns:p14="http://schemas.microsoft.com/office/powerpoint/2010/main" val="2993533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Salisbury v. IWCC</a:t>
            </a:r>
            <a:br>
              <a:rPr lang="en-US" dirty="0" smtClean="0"/>
            </a:br>
            <a:r>
              <a:rPr lang="en-US" dirty="0" smtClean="0"/>
              <a:t>2017 IL App (3d) 160138WC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Second, she contends that the Commission erred </a:t>
            </a:r>
            <a:r>
              <a:rPr lang="en-US" dirty="0" smtClean="0"/>
              <a:t>in denying </a:t>
            </a:r>
            <a:r>
              <a:rPr lang="en-US" dirty="0"/>
              <a:t>her request for a lump-sum payout. </a:t>
            </a:r>
            <a:r>
              <a:rPr lang="en-US" dirty="0" smtClean="0"/>
              <a:t>Our </a:t>
            </a:r>
            <a:r>
              <a:rPr lang="en-US" dirty="0"/>
              <a:t>supreme court has held that </a:t>
            </a:r>
            <a:r>
              <a:rPr lang="en-US" dirty="0" smtClean="0"/>
              <a:t>“lump-sum </a:t>
            </a:r>
            <a:r>
              <a:rPr lang="en-US" dirty="0"/>
              <a:t>awards are the exception and not the rule</a:t>
            </a:r>
            <a:r>
              <a:rPr lang="en-US" dirty="0" smtClean="0"/>
              <a:t>.”</a:t>
            </a:r>
            <a:r>
              <a:rPr lang="en-US" i="1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lump-sum payout will be awarded only if it is in the best </a:t>
            </a:r>
            <a:r>
              <a:rPr lang="en-US" dirty="0" smtClean="0"/>
              <a:t>interests of </a:t>
            </a:r>
            <a:r>
              <a:rPr lang="en-US" dirty="0"/>
              <a:t>both parties. </a:t>
            </a:r>
            <a:r>
              <a:rPr lang="en-US" dirty="0" smtClean="0"/>
              <a:t>As </a:t>
            </a:r>
            <a:r>
              <a:rPr lang="en-US" dirty="0"/>
              <a:t>the proponent of the motion, the burden was on claimant to </a:t>
            </a:r>
            <a:r>
              <a:rPr lang="en-US" dirty="0" smtClean="0"/>
              <a:t>show that </a:t>
            </a:r>
            <a:r>
              <a:rPr lang="en-US" dirty="0"/>
              <a:t>a lump-sum payout was warranted. </a:t>
            </a:r>
            <a:endParaRPr lang="en-US" dirty="0" smtClean="0"/>
          </a:p>
          <a:p>
            <a:r>
              <a:rPr lang="en-US" dirty="0" smtClean="0"/>
              <a:t>Furthermore</a:t>
            </a:r>
            <a:r>
              <a:rPr lang="en-US" dirty="0"/>
              <a:t>, claimant does not even attempt to establish that terminating </a:t>
            </a:r>
            <a:r>
              <a:rPr lang="en-US" dirty="0" smtClean="0"/>
              <a:t>periodic payments </a:t>
            </a:r>
            <a:r>
              <a:rPr lang="en-US" dirty="0"/>
              <a:t>in favor of a lump-sum payout would not be in respondent’s best interests. </a:t>
            </a:r>
            <a:r>
              <a:rPr lang="en-US" dirty="0" smtClean="0"/>
              <a:t>Instead, she </a:t>
            </a:r>
            <a:r>
              <a:rPr lang="en-US" dirty="0"/>
              <a:t>argues, “It is difficult to imagine any set of facts in any case involving </a:t>
            </a:r>
            <a:r>
              <a:rPr lang="en-US"/>
              <a:t>periodic </a:t>
            </a:r>
            <a:r>
              <a:rPr lang="en-US" smtClean="0"/>
              <a:t>payments that </a:t>
            </a:r>
            <a:r>
              <a:rPr lang="en-US" dirty="0"/>
              <a:t>could terminate by future unknown events to be in the best interest of both parties.”</a:t>
            </a:r>
          </a:p>
        </p:txBody>
      </p:sp>
    </p:spTree>
    <p:extLst>
      <p:ext uri="{BB962C8B-B14F-4D97-AF65-F5344CB8AC3E}">
        <p14:creationId xmlns:p14="http://schemas.microsoft.com/office/powerpoint/2010/main" val="3121107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2216</Words>
  <Application>Microsoft Office PowerPoint</Application>
  <PresentationFormat>Widescreen</PresentationFormat>
  <Paragraphs>54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WCLA MCLE 2-22-2017</vt:lpstr>
      <vt:lpstr>Mark Mytnik v. Ford Motor 09WC026257; 14IWCC0865</vt:lpstr>
      <vt:lpstr>Mytnik v. IWCC 2016 IL App (1st) 152116WC</vt:lpstr>
      <vt:lpstr>Mytnik v. IWCC 2016 IL App (1st) 152116WC</vt:lpstr>
      <vt:lpstr>Joan Anderson v. Steak ‘N Shake 11WC002786; 14IWCC1012</vt:lpstr>
      <vt:lpstr>Steak ‘N Shake v. IWCC 2016 IL App (3d) 150500WC</vt:lpstr>
      <vt:lpstr>Steak ‘N Shake v. IWCC 2016 IL App (3d) 150500WC</vt:lpstr>
      <vt:lpstr>Salisbury v. IWCC 2017 IL App (3d) 160138WC</vt:lpstr>
      <vt:lpstr>Salisbury v. IWCC 2017 IL App (3d) 160138WC</vt:lpstr>
      <vt:lpstr>Murff v. IWCC 2017 IL App (1st) 160005WC</vt:lpstr>
      <vt:lpstr>Murff v. IWCC 2017 IL App (1st) 160005WC</vt:lpstr>
      <vt:lpstr>Murff v. IWCC 2017 IL App (1st) 160005WC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WCLA MCLE 1-24-2017</dc:title>
  <dc:creator>David B. Menchetti</dc:creator>
  <cp:lastModifiedBy>David B. Menchetti</cp:lastModifiedBy>
  <cp:revision>17</cp:revision>
  <cp:lastPrinted>2017-02-20T21:52:17Z</cp:lastPrinted>
  <dcterms:created xsi:type="dcterms:W3CDTF">2017-02-19T15:13:05Z</dcterms:created>
  <dcterms:modified xsi:type="dcterms:W3CDTF">2017-02-20T21:58:56Z</dcterms:modified>
</cp:coreProperties>
</file>