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F70877-C16E-4641-8A30-2B4FA537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25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538744-45BB-47EF-87A1-C04A6530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24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3966" indent="-3476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90717" indent="-27814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47004" indent="-27814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503291" indent="-27814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59577" indent="-2781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15865" indent="-2781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72154" indent="-2781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728439" indent="-2781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70DECB-C27E-4584-88A0-4A67ADD56D29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1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8744-45BB-47EF-87A1-C04A6530C3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1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2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0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7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6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1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2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1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0582-B847-4D0B-8109-A4010B147D21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A8FE-5051-40DB-98F0-87157343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4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WCLA MCLE</a:t>
            </a:r>
            <a:br>
              <a:rPr lang="en-US" altLang="en-US" dirty="0" smtClean="0"/>
            </a:br>
            <a:r>
              <a:rPr lang="en-US" altLang="en-US" dirty="0" smtClean="0"/>
              <a:t>6-1-2017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Legislative Update</a:t>
            </a:r>
          </a:p>
          <a:p>
            <a:pPr eaLnBrk="1" hangingPunct="1"/>
            <a:r>
              <a:rPr lang="en-US" altLang="en-US" dirty="0" smtClean="0"/>
              <a:t>Thursday June 1, 2017</a:t>
            </a:r>
          </a:p>
          <a:p>
            <a:pPr eaLnBrk="1" hangingPunct="1"/>
            <a:r>
              <a:rPr lang="en-US" altLang="en-US" dirty="0" smtClean="0"/>
              <a:t>12:00 noon to 1 pm</a:t>
            </a:r>
          </a:p>
          <a:p>
            <a:pPr eaLnBrk="1" hangingPunct="1"/>
            <a:r>
              <a:rPr lang="en-US" altLang="en-US" dirty="0" smtClean="0"/>
              <a:t>James R. Thompson Center Auditorium, Chicago, IL</a:t>
            </a:r>
          </a:p>
          <a:p>
            <a:pPr eaLnBrk="1" hangingPunct="1"/>
            <a:r>
              <a:rPr lang="en-US" altLang="en-US" dirty="0" smtClean="0"/>
              <a:t>1 hour general MCLE credit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17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Grand Bargain Falls Apart</a:t>
            </a:r>
            <a:br>
              <a:rPr lang="en-US" dirty="0" smtClean="0"/>
            </a:br>
            <a:r>
              <a:rPr lang="en-US" dirty="0" smtClean="0"/>
              <a:t>SB12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Traveling employee; neutral risk; intervening cause; penalty for non-authorization</a:t>
            </a:r>
          </a:p>
          <a:p>
            <a:r>
              <a:rPr lang="en-US" dirty="0" smtClean="0"/>
              <a:t>TTD waiting period extended to “5 scheduled” days</a:t>
            </a:r>
          </a:p>
          <a:p>
            <a:r>
              <a:rPr lang="en-US" dirty="0" smtClean="0"/>
              <a:t>Max PPD rate frozen at $775.18 for five years</a:t>
            </a:r>
          </a:p>
          <a:p>
            <a:r>
              <a:rPr lang="en-US" dirty="0" smtClean="0"/>
              <a:t>Wage differential for “professional athletes” for “professional athletic team that is based in Illinois” limited to age 35</a:t>
            </a:r>
          </a:p>
          <a:p>
            <a:r>
              <a:rPr lang="en-US" dirty="0" smtClean="0"/>
              <a:t>Shoulder is arm; hip is leg (Will County Forest Preserve)</a:t>
            </a:r>
          </a:p>
          <a:p>
            <a:r>
              <a:rPr lang="en-US" dirty="0" smtClean="0"/>
              <a:t>Credit for man as a whole for “spine” injuries (“same part of the spine;” upper and lower?)</a:t>
            </a:r>
          </a:p>
          <a:p>
            <a:r>
              <a:rPr lang="en-US" dirty="0" smtClean="0"/>
              <a:t>Section 8.1b ( Corn Belt, Flexible Staffing; Con-Way)?</a:t>
            </a:r>
          </a:p>
          <a:p>
            <a:r>
              <a:rPr lang="en-US" dirty="0" smtClean="0"/>
              <a:t>Medical fee schedule reductions based on Medicare </a:t>
            </a:r>
          </a:p>
          <a:p>
            <a:r>
              <a:rPr lang="en-US" dirty="0" smtClean="0"/>
              <a:t>Workers’ Compensation Transparency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6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HB 2622</a:t>
            </a:r>
            <a:br>
              <a:rPr lang="en-US" dirty="0" smtClean="0"/>
            </a:br>
            <a:r>
              <a:rPr lang="en-US" dirty="0" smtClean="0"/>
              <a:t>State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5/26/2017: Passed </a:t>
            </a:r>
            <a:r>
              <a:rPr lang="en-US" dirty="0"/>
              <a:t>Both </a:t>
            </a:r>
            <a:r>
              <a:rPr lang="en-US" dirty="0" smtClean="0"/>
              <a:t>Houses</a:t>
            </a:r>
          </a:p>
          <a:p>
            <a:r>
              <a:rPr lang="en-US" dirty="0" smtClean="0"/>
              <a:t>Creates the Illinois Employers Mutual Insurance Company (IEMIC)</a:t>
            </a:r>
          </a:p>
          <a:p>
            <a:r>
              <a:rPr lang="en-US" dirty="0" smtClean="0"/>
              <a:t>Nonprofit, independent public corporation to provide workers compensation to employers at the “highest level of service and savings”</a:t>
            </a:r>
          </a:p>
          <a:p>
            <a:r>
              <a:rPr lang="en-US" dirty="0" smtClean="0"/>
              <a:t>Board of Directors appointed by Governor with A&amp;C of Senate</a:t>
            </a:r>
          </a:p>
          <a:p>
            <a:r>
              <a:rPr lang="en-US" dirty="0" smtClean="0"/>
              <a:t>Board sets rates</a:t>
            </a:r>
          </a:p>
          <a:p>
            <a:r>
              <a:rPr lang="en-US" dirty="0" smtClean="0"/>
              <a:t>$10 million loan from IWCC Operations Fund to </a:t>
            </a:r>
            <a:r>
              <a:rPr lang="en-US" smtClean="0"/>
              <a:t>be paid off in 5 years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0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HB2525</a:t>
            </a:r>
            <a:br>
              <a:rPr lang="en-US" dirty="0" smtClean="0"/>
            </a:br>
            <a:r>
              <a:rPr lang="en-US" dirty="0" smtClean="0"/>
              <a:t>The Omnibus WC Bill (Engrossed)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 regulation  &amp; premium review (pre-filing &amp; excessive premiums)</a:t>
            </a:r>
          </a:p>
          <a:p>
            <a:r>
              <a:rPr lang="en-US" dirty="0" smtClean="0"/>
              <a:t>In the course of &amp; arising out of (</a:t>
            </a:r>
            <a:r>
              <a:rPr lang="en-US" dirty="0" err="1" smtClean="0"/>
              <a:t>Sisbro</a:t>
            </a:r>
            <a:r>
              <a:rPr lang="en-US" dirty="0" smtClean="0"/>
              <a:t>?)</a:t>
            </a:r>
          </a:p>
          <a:p>
            <a:r>
              <a:rPr lang="en-US" dirty="0" smtClean="0"/>
              <a:t>Traveling employee (Venture-Newberg?)</a:t>
            </a:r>
          </a:p>
          <a:p>
            <a:r>
              <a:rPr lang="en-US" dirty="0" smtClean="0"/>
              <a:t>Safety &amp; RTW programs</a:t>
            </a:r>
          </a:p>
          <a:p>
            <a:r>
              <a:rPr lang="en-US" dirty="0" smtClean="0"/>
              <a:t>Shoulder = Arm; Hip = Leg (Will County Forest Preserve)</a:t>
            </a:r>
          </a:p>
          <a:p>
            <a:r>
              <a:rPr lang="en-US" dirty="0" smtClean="0"/>
              <a:t>Contribution from previous employers for repetitive trauma</a:t>
            </a:r>
          </a:p>
          <a:p>
            <a:r>
              <a:rPr lang="en-US" dirty="0" smtClean="0"/>
              <a:t>Section 8.1b (</a:t>
            </a:r>
            <a:r>
              <a:rPr lang="en-US" dirty="0" err="1" smtClean="0"/>
              <a:t>Cornbelt</a:t>
            </a:r>
            <a:r>
              <a:rPr lang="en-US" dirty="0" smtClean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04863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HB2525</a:t>
            </a:r>
            <a:br>
              <a:rPr lang="en-US" dirty="0" smtClean="0"/>
            </a:br>
            <a:r>
              <a:rPr lang="en-US" dirty="0" smtClean="0"/>
              <a:t>The Omnibus WC Bill (Engrossed)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Electronic billing (administrative fine)</a:t>
            </a:r>
          </a:p>
          <a:p>
            <a:r>
              <a:rPr lang="en-US" dirty="0" smtClean="0"/>
              <a:t>Abolishes 2-year Arbitrator rotation</a:t>
            </a:r>
          </a:p>
          <a:p>
            <a:r>
              <a:rPr lang="en-US" dirty="0" smtClean="0"/>
              <a:t>No appeal bond for SOI</a:t>
            </a:r>
          </a:p>
          <a:p>
            <a:r>
              <a:rPr lang="en-US" dirty="0" smtClean="0"/>
              <a:t>Penalty for non-authorization of medical treatment (Hollywood Casino?)</a:t>
            </a:r>
          </a:p>
          <a:p>
            <a:r>
              <a:rPr lang="en-US" dirty="0" smtClean="0"/>
              <a:t>Fraud </a:t>
            </a:r>
          </a:p>
          <a:p>
            <a:r>
              <a:rPr lang="en-US" dirty="0" smtClean="0"/>
              <a:t>Self-insurance oversight </a:t>
            </a:r>
          </a:p>
          <a:p>
            <a:r>
              <a:rPr lang="en-US" dirty="0" smtClean="0"/>
              <a:t>WC Premium Rates Task Force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5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HB2525</a:t>
            </a:r>
            <a:br>
              <a:rPr lang="en-US" dirty="0" smtClean="0"/>
            </a:br>
            <a:r>
              <a:rPr lang="en-US" dirty="0" smtClean="0"/>
              <a:t>The Omnibus WC Bill (SA#2)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TTD waiting period for volunteer firefighters</a:t>
            </a:r>
          </a:p>
          <a:p>
            <a:r>
              <a:rPr lang="en-US" dirty="0" smtClean="0"/>
              <a:t>MAW credit for injuries to “same part of the spine”: 1) cervical through thoracic; 2) lumbar and the rest</a:t>
            </a:r>
          </a:p>
          <a:p>
            <a:r>
              <a:rPr lang="en-US" dirty="0" smtClean="0"/>
              <a:t>Evidence-based drug formulary</a:t>
            </a:r>
          </a:p>
          <a:p>
            <a:r>
              <a:rPr lang="en-US" dirty="0" smtClean="0"/>
              <a:t>ASTC’s</a:t>
            </a:r>
          </a:p>
          <a:p>
            <a:r>
              <a:rPr lang="en-US" dirty="0" smtClean="0"/>
              <a:t>5-28-17</a:t>
            </a:r>
            <a:r>
              <a:rPr lang="en-US" smtClean="0"/>
              <a:t>: Placed </a:t>
            </a:r>
            <a:r>
              <a:rPr lang="en-US" dirty="0" smtClean="0"/>
              <a:t>on Calendar Order of Concurrence Senate </a:t>
            </a:r>
            <a:r>
              <a:rPr lang="en-US" smtClean="0"/>
              <a:t>Amendment 2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8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353</Words>
  <Application>Microsoft Office PowerPoint</Application>
  <PresentationFormat>Widescreen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WCLA MCLE 6-1-2017</vt:lpstr>
      <vt:lpstr>The Grand Bargain Falls Apart SB12</vt:lpstr>
      <vt:lpstr>HB 2622 State Fund</vt:lpstr>
      <vt:lpstr>HB2525 The Omnibus WC Bill (Engrossed)</vt:lpstr>
      <vt:lpstr>HB2525 The Omnibus WC Bill (Engrossed)</vt:lpstr>
      <vt:lpstr>HB2525 The Omnibus WC Bill (SA#2)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WCLA MCLE 5-3-2017</dc:title>
  <dc:creator>David B. Menchetti</dc:creator>
  <cp:lastModifiedBy>David B. Menchetti</cp:lastModifiedBy>
  <cp:revision>14</cp:revision>
  <cp:lastPrinted>2017-05-31T15:26:58Z</cp:lastPrinted>
  <dcterms:created xsi:type="dcterms:W3CDTF">2017-05-31T11:33:20Z</dcterms:created>
  <dcterms:modified xsi:type="dcterms:W3CDTF">2017-05-31T15:27:04Z</dcterms:modified>
</cp:coreProperties>
</file>