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52932D-0256-4FB0-A6E4-EE784DDD651B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5E718D-0296-44DE-A612-866EF5C2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3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21141" indent="-35428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17141" indent="-28342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83997" indent="-28342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50854" indent="-28342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17709" indent="-2834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84566" indent="-2834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251425" indent="-2834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18279" indent="-2834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70DECB-C27E-4584-88A0-4A67ADD56D2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8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8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2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5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2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A5D2-F4AF-4594-8A6B-0F1E3A13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8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WCLA MCLE</a:t>
            </a:r>
            <a:br>
              <a:rPr lang="en-US" altLang="en-US" dirty="0" smtClean="0"/>
            </a:br>
            <a:r>
              <a:rPr lang="en-US" altLang="en-US" dirty="0" smtClean="0"/>
              <a:t>7-11-2017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Case Law Update: </a:t>
            </a:r>
            <a:r>
              <a:rPr lang="en-US" altLang="en-US" dirty="0" err="1" smtClean="0"/>
              <a:t>Holocker</a:t>
            </a:r>
            <a:r>
              <a:rPr lang="en-US" altLang="en-US" dirty="0" smtClean="0"/>
              <a:t> &amp; Marque Medicos</a:t>
            </a:r>
          </a:p>
          <a:p>
            <a:pPr eaLnBrk="1" hangingPunct="1"/>
            <a:r>
              <a:rPr lang="en-US" altLang="en-US" dirty="0" smtClean="0"/>
              <a:t>Tuesday July 1, 2017</a:t>
            </a:r>
          </a:p>
          <a:p>
            <a:pPr eaLnBrk="1" hangingPunct="1"/>
            <a:r>
              <a:rPr lang="en-US" altLang="en-US" dirty="0" smtClean="0"/>
              <a:t>12:00 noon to 1 pm</a:t>
            </a:r>
          </a:p>
          <a:p>
            <a:pPr eaLnBrk="1" hangingPunct="1"/>
            <a:r>
              <a:rPr lang="en-US" altLang="en-US" dirty="0" smtClean="0"/>
              <a:t>James R. Thompson Center Auditorium, Chicago, IL</a:t>
            </a:r>
          </a:p>
          <a:p>
            <a:pPr eaLnBrk="1" hangingPunct="1"/>
            <a:r>
              <a:rPr lang="en-US" altLang="en-US" dirty="0" smtClean="0"/>
              <a:t>1 hour general MCLE credit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Marque Medicos Fullerton v. Zurich American</a:t>
            </a:r>
            <a:br>
              <a:rPr lang="en-US" dirty="0" smtClean="0"/>
            </a:br>
            <a:r>
              <a:rPr lang="en-US" dirty="0" smtClean="0"/>
              <a:t>2017 IL App (1</a:t>
            </a:r>
            <a:r>
              <a:rPr lang="en-US" baseline="30000" dirty="0" smtClean="0"/>
              <a:t>st</a:t>
            </a:r>
            <a:r>
              <a:rPr lang="en-US" dirty="0" smtClean="0"/>
              <a:t>) 160756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Complaints </a:t>
            </a:r>
            <a:r>
              <a:rPr lang="en-US" dirty="0"/>
              <a:t>filed in each lawsuit generally seek redress for defendants’ alleged failure to </a:t>
            </a:r>
            <a:r>
              <a:rPr lang="en-US" dirty="0" smtClean="0"/>
              <a:t>comply with </a:t>
            </a:r>
            <a:r>
              <a:rPr lang="en-US" dirty="0"/>
              <a:t>requirements contained in the Workers’ Compensation </a:t>
            </a:r>
            <a:r>
              <a:rPr lang="en-US" dirty="0" smtClean="0"/>
              <a:t>Act.</a:t>
            </a:r>
          </a:p>
          <a:p>
            <a:r>
              <a:rPr lang="en-US" dirty="0" smtClean="0"/>
              <a:t>Plaintiffs </a:t>
            </a:r>
            <a:r>
              <a:rPr lang="en-US" dirty="0"/>
              <a:t>allege that they—and a class of similarly situated </a:t>
            </a:r>
            <a:r>
              <a:rPr lang="en-US" dirty="0" smtClean="0"/>
              <a:t>others—had </a:t>
            </a:r>
            <a:r>
              <a:rPr lang="en-US" dirty="0"/>
              <a:t>provided medical services to employees for work-related injuries. Pursuant to the Act, </a:t>
            </a:r>
            <a:r>
              <a:rPr lang="en-US" dirty="0" smtClean="0"/>
              <a:t>the employers </a:t>
            </a:r>
            <a:r>
              <a:rPr lang="en-US" dirty="0"/>
              <a:t>of those employees had the responsibility to timely pay for those medical </a:t>
            </a:r>
            <a:r>
              <a:rPr lang="en-US" dirty="0" smtClean="0"/>
              <a:t>services, with </a:t>
            </a:r>
            <a:r>
              <a:rPr lang="en-US" dirty="0"/>
              <a:t>those employers being insured for that responsibility by identical workers’ </a:t>
            </a:r>
            <a:r>
              <a:rPr lang="en-US" dirty="0" smtClean="0"/>
              <a:t>compensation insurance </a:t>
            </a:r>
            <a:r>
              <a:rPr lang="en-US" dirty="0"/>
              <a:t>policies issued by defendants. Noting that the Act requires that late payments </a:t>
            </a:r>
            <a:r>
              <a:rPr lang="en-US" dirty="0" smtClean="0"/>
              <a:t>to providers</a:t>
            </a:r>
            <a:r>
              <a:rPr lang="en-US" dirty="0"/>
              <a:t>, such as plaintiffs, “shall incur interest at a rate of 1% per month payable to </a:t>
            </a:r>
            <a:r>
              <a:rPr lang="en-US" dirty="0" smtClean="0"/>
              <a:t>the provider</a:t>
            </a:r>
            <a:r>
              <a:rPr lang="en-US" dirty="0"/>
              <a:t>” </a:t>
            </a:r>
            <a:r>
              <a:rPr lang="en-US" dirty="0" smtClean="0"/>
              <a:t>contending </a:t>
            </a:r>
            <a:r>
              <a:rPr lang="en-US" dirty="0"/>
              <a:t>that this statutory provision </a:t>
            </a:r>
            <a:r>
              <a:rPr lang="en-US" dirty="0" smtClean="0"/>
              <a:t>was incorporated </a:t>
            </a:r>
            <a:r>
              <a:rPr lang="en-US" dirty="0"/>
              <a:t>into the standard policies issued by defendants, and further contending </a:t>
            </a:r>
            <a:r>
              <a:rPr lang="en-US" dirty="0" smtClean="0"/>
              <a:t>that defendants </a:t>
            </a:r>
            <a:r>
              <a:rPr lang="en-US" dirty="0"/>
              <a:t>had in fact made “many” untimely payments for such services without also </a:t>
            </a:r>
            <a:r>
              <a:rPr lang="en-US" dirty="0" smtClean="0"/>
              <a:t>paying interest</a:t>
            </a:r>
          </a:p>
          <a:p>
            <a:r>
              <a:rPr lang="en-US" dirty="0" smtClean="0"/>
              <a:t>Circuit </a:t>
            </a:r>
            <a:r>
              <a:rPr lang="en-US" dirty="0"/>
              <a:t>court </a:t>
            </a:r>
            <a:r>
              <a:rPr lang="en-US" dirty="0" smtClean="0"/>
              <a:t>entered a </a:t>
            </a:r>
            <a:r>
              <a:rPr lang="en-US" dirty="0"/>
              <a:t>memorandum opinion and order in which it dismissed each of the plaintiffs’ lawsuits </a:t>
            </a:r>
            <a:r>
              <a:rPr lang="en-US" dirty="0" smtClean="0"/>
              <a:t>with prejudice</a:t>
            </a:r>
            <a:r>
              <a:rPr lang="en-US" dirty="0"/>
              <a:t>. In reaching that result, the circuit court concluded (1) plaintiffs were not </a:t>
            </a:r>
            <a:r>
              <a:rPr lang="en-US" dirty="0" smtClean="0"/>
              <a:t>third-party beneficiaries </a:t>
            </a:r>
            <a:r>
              <a:rPr lang="en-US" dirty="0"/>
              <a:t>of the policies, (2) plaintiffs had no implied private right of action for a violation </a:t>
            </a:r>
            <a:r>
              <a:rPr lang="en-US" dirty="0" smtClean="0"/>
              <a:t>of section </a:t>
            </a:r>
            <a:r>
              <a:rPr lang="en-US" dirty="0"/>
              <a:t>8.2(d)(3) of the Act, (3) the facts alleged in plaintiffs’ complaints did not support </a:t>
            </a:r>
            <a:r>
              <a:rPr lang="en-US" dirty="0" smtClean="0"/>
              <a:t>the imposition </a:t>
            </a:r>
            <a:r>
              <a:rPr lang="en-US" dirty="0"/>
              <a:t>of an implied-in-fact contract, and (4) the remedies contained in section 155 of </a:t>
            </a:r>
            <a:r>
              <a:rPr lang="en-US" dirty="0" smtClean="0"/>
              <a:t>the Insurance </a:t>
            </a:r>
            <a:r>
              <a:rPr lang="en-US" dirty="0"/>
              <a:t>Code do not extend to purported third parties such as plaintiffs. The circuit </a:t>
            </a:r>
            <a:r>
              <a:rPr lang="en-US" dirty="0" smtClean="0"/>
              <a:t>court’s order </a:t>
            </a:r>
            <a:r>
              <a:rPr lang="en-US" dirty="0"/>
              <a:t>did not specifically address the Travelers defendants’ challenge to the court’s </a:t>
            </a:r>
            <a:r>
              <a:rPr lang="en-US" dirty="0" smtClean="0"/>
              <a:t>subject matter jurisdiction </a:t>
            </a:r>
            <a:r>
              <a:rPr lang="en-US" dirty="0"/>
              <a:t>or the Hartford defendants’ challenge to the class allegations.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0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Marque Medicos Fullerton v. Zurich American</a:t>
            </a:r>
            <a:br>
              <a:rPr lang="en-US" dirty="0" smtClean="0"/>
            </a:br>
            <a:r>
              <a:rPr lang="en-US" dirty="0" smtClean="0"/>
              <a:t>2017 IL App (1</a:t>
            </a:r>
            <a:r>
              <a:rPr lang="en-US" baseline="30000" dirty="0" smtClean="0"/>
              <a:t>st</a:t>
            </a:r>
            <a:r>
              <a:rPr lang="en-US" dirty="0" smtClean="0"/>
              <a:t>) 160756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Subject matter jurisdiction: </a:t>
            </a:r>
            <a:r>
              <a:rPr lang="en-US" dirty="0"/>
              <a:t>whether the legislature intended to divest circuit courts </a:t>
            </a:r>
            <a:r>
              <a:rPr lang="en-US" dirty="0" smtClean="0"/>
              <a:t>of jurisdiction </a:t>
            </a:r>
            <a:r>
              <a:rPr lang="en-US" dirty="0"/>
              <a:t>and to place exclusive original jurisdiction in the Commission with respect </a:t>
            </a:r>
            <a:r>
              <a:rPr lang="en-US" dirty="0" smtClean="0"/>
              <a:t>to plaintiffs</a:t>
            </a:r>
            <a:r>
              <a:rPr lang="en-US" dirty="0"/>
              <a:t>’ claims. We discern no such intent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Scheme </a:t>
            </a:r>
            <a:r>
              <a:rPr lang="en-US" dirty="0"/>
              <a:t>is comprehensive and exclusive </a:t>
            </a:r>
            <a:r>
              <a:rPr lang="en-US" dirty="0" smtClean="0"/>
              <a:t>only with </a:t>
            </a:r>
            <a:r>
              <a:rPr lang="en-US" dirty="0"/>
              <a:t>respect to the legal relationship between an injured </a:t>
            </a:r>
            <a:r>
              <a:rPr lang="en-US" i="1" dirty="0"/>
              <a:t>employee </a:t>
            </a:r>
            <a:r>
              <a:rPr lang="en-US" dirty="0"/>
              <a:t>and an </a:t>
            </a:r>
            <a:r>
              <a:rPr lang="en-US" i="1" dirty="0" smtClean="0"/>
              <a:t>employer</a:t>
            </a:r>
          </a:p>
          <a:p>
            <a:r>
              <a:rPr lang="en-US" dirty="0" smtClean="0"/>
              <a:t>Not 3</a:t>
            </a:r>
            <a:r>
              <a:rPr lang="en-US" baseline="30000" dirty="0" smtClean="0"/>
              <a:t>rd</a:t>
            </a:r>
            <a:r>
              <a:rPr lang="en-US" dirty="0" smtClean="0"/>
              <a:t> party beneficiaries: Even </a:t>
            </a:r>
            <a:r>
              <a:rPr lang="en-US" dirty="0"/>
              <a:t>if we accepted plaintiffs’ contention that the direct payment </a:t>
            </a:r>
            <a:r>
              <a:rPr lang="en-US" dirty="0" smtClean="0"/>
              <a:t>obligations created </a:t>
            </a:r>
            <a:r>
              <a:rPr lang="en-US" dirty="0"/>
              <a:t>by the 2005 and 2011 amendments to the Act entitled them to “benefits” under the </a:t>
            </a:r>
            <a:r>
              <a:rPr lang="en-US" dirty="0" smtClean="0"/>
              <a:t>Act, we </a:t>
            </a:r>
            <a:r>
              <a:rPr lang="en-US" dirty="0"/>
              <a:t>would still reject their contention that they were intended third-party beneficiaries of </a:t>
            </a:r>
            <a:r>
              <a:rPr lang="en-US" dirty="0" smtClean="0"/>
              <a:t>the insurance </a:t>
            </a:r>
            <a:r>
              <a:rPr lang="en-US" dirty="0"/>
              <a:t>policies issued by </a:t>
            </a:r>
            <a:r>
              <a:rPr lang="en-US" dirty="0" smtClean="0"/>
              <a:t>defendants</a:t>
            </a:r>
          </a:p>
          <a:p>
            <a:r>
              <a:rPr lang="en-US" dirty="0" smtClean="0"/>
              <a:t>No private cause of action</a:t>
            </a:r>
          </a:p>
          <a:p>
            <a:r>
              <a:rPr lang="en-US" dirty="0" smtClean="0"/>
              <a:t>No </a:t>
            </a:r>
            <a:r>
              <a:rPr lang="en-US" smtClean="0"/>
              <a:t>implied contract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4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Scott </a:t>
            </a:r>
            <a:r>
              <a:rPr lang="en-US" dirty="0" err="1" smtClean="0"/>
              <a:t>Holocker</a:t>
            </a:r>
            <a:r>
              <a:rPr lang="en-US" dirty="0" smtClean="0"/>
              <a:t> v. Komatsu America</a:t>
            </a:r>
            <a:br>
              <a:rPr lang="en-US" dirty="0" smtClean="0"/>
            </a:br>
            <a:r>
              <a:rPr lang="en-US" dirty="0" smtClean="0"/>
              <a:t>12 WC 033397; 15 IWCC 0315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Arbitration Decision, 2-25-14</a:t>
            </a:r>
          </a:p>
          <a:p>
            <a:r>
              <a:rPr lang="en-US" sz="1600" dirty="0" smtClean="0"/>
              <a:t>9-11-12: Petitioner operating </a:t>
            </a:r>
            <a:r>
              <a:rPr lang="en-US" sz="1600" dirty="0"/>
              <a:t>an overhead </a:t>
            </a:r>
            <a:r>
              <a:rPr lang="en-US" sz="1600" dirty="0" smtClean="0"/>
              <a:t>crane; </a:t>
            </a:r>
            <a:r>
              <a:rPr lang="en-US" sz="1600" dirty="0"/>
              <a:t>metal chain mail </a:t>
            </a:r>
            <a:r>
              <a:rPr lang="en-US" sz="1600" dirty="0" smtClean="0"/>
              <a:t>strap snapped </a:t>
            </a:r>
            <a:r>
              <a:rPr lang="en-US" sz="1600" dirty="0"/>
              <a:t>and </a:t>
            </a:r>
            <a:r>
              <a:rPr lang="en-US" sz="1600" dirty="0" smtClean="0"/>
              <a:t>hit him </a:t>
            </a:r>
            <a:r>
              <a:rPr lang="en-US" sz="1600" dirty="0"/>
              <a:t>in the face and </a:t>
            </a:r>
            <a:r>
              <a:rPr lang="en-US" sz="1600" dirty="0" smtClean="0"/>
              <a:t>chest</a:t>
            </a:r>
          </a:p>
          <a:p>
            <a:r>
              <a:rPr lang="en-US" sz="1600" dirty="0" smtClean="0"/>
              <a:t>Underwent four </a:t>
            </a:r>
            <a:r>
              <a:rPr lang="en-US" sz="1600" dirty="0"/>
              <a:t>surgical procedures to his face and </a:t>
            </a:r>
            <a:r>
              <a:rPr lang="en-US" sz="1600" dirty="0" smtClean="0"/>
              <a:t>mouth</a:t>
            </a:r>
          </a:p>
          <a:p>
            <a:r>
              <a:rPr lang="en-US" sz="1600" dirty="0" smtClean="0"/>
              <a:t>7-3-13: Required </a:t>
            </a:r>
            <a:r>
              <a:rPr lang="en-US" sz="1600" dirty="0"/>
              <a:t>to operate a crane </a:t>
            </a:r>
            <a:r>
              <a:rPr lang="en-US" sz="1600" dirty="0" smtClean="0"/>
              <a:t>and experienced </a:t>
            </a:r>
            <a:r>
              <a:rPr lang="en-US" sz="1600" dirty="0"/>
              <a:t>a panic </a:t>
            </a:r>
            <a:r>
              <a:rPr lang="en-US" sz="1600" dirty="0" smtClean="0"/>
              <a:t>attack; immediately </a:t>
            </a:r>
            <a:r>
              <a:rPr lang="en-US" sz="1600" dirty="0"/>
              <a:t>visited the </a:t>
            </a:r>
            <a:r>
              <a:rPr lang="en-US" sz="1600" dirty="0" smtClean="0"/>
              <a:t>onsite occupational nurse</a:t>
            </a:r>
          </a:p>
          <a:p>
            <a:r>
              <a:rPr lang="en-US" sz="1600" dirty="0" smtClean="0"/>
              <a:t>7-11-13: Dr. </a:t>
            </a:r>
            <a:r>
              <a:rPr lang="en-US" sz="1600" dirty="0" err="1" smtClean="0"/>
              <a:t>Vilatte</a:t>
            </a:r>
            <a:r>
              <a:rPr lang="en-US" sz="1600" dirty="0"/>
              <a:t>, who noted that </a:t>
            </a:r>
            <a:r>
              <a:rPr lang="en-US" sz="1600" dirty="0" smtClean="0"/>
              <a:t>Petitioner was </a:t>
            </a:r>
            <a:r>
              <a:rPr lang="en-US" sz="1600" dirty="0"/>
              <a:t>experiencing panic attacks and </a:t>
            </a:r>
            <a:r>
              <a:rPr lang="en-US" sz="1600" dirty="0" smtClean="0"/>
              <a:t>anxiety doing  </a:t>
            </a:r>
            <a:r>
              <a:rPr lang="en-US" sz="1600" dirty="0"/>
              <a:t>job and prescribed </a:t>
            </a:r>
            <a:r>
              <a:rPr lang="en-US" sz="1600" dirty="0" smtClean="0"/>
              <a:t>non-sedating </a:t>
            </a:r>
            <a:r>
              <a:rPr lang="en-US" sz="1600" dirty="0"/>
              <a:t>anti-anxiety </a:t>
            </a:r>
            <a:r>
              <a:rPr lang="en-US" sz="1600" dirty="0" smtClean="0"/>
              <a:t>medication; recommended </a:t>
            </a:r>
            <a:r>
              <a:rPr lang="en-US" sz="1600" dirty="0"/>
              <a:t>that </a:t>
            </a:r>
            <a:r>
              <a:rPr lang="en-US" sz="1600" dirty="0" smtClean="0"/>
              <a:t>Petitioner be placed </a:t>
            </a:r>
            <a:r>
              <a:rPr lang="en-US" sz="1600" dirty="0"/>
              <a:t>at another job while </a:t>
            </a:r>
            <a:r>
              <a:rPr lang="en-US" sz="1600" dirty="0" smtClean="0"/>
              <a:t>adjusting </a:t>
            </a:r>
            <a:r>
              <a:rPr lang="en-US" sz="1600" dirty="0"/>
              <a:t>to </a:t>
            </a:r>
            <a:r>
              <a:rPr lang="en-US" sz="1600" dirty="0" smtClean="0"/>
              <a:t>medication</a:t>
            </a:r>
          </a:p>
          <a:p>
            <a:r>
              <a:rPr lang="en-US" sz="1600" dirty="0" smtClean="0"/>
              <a:t>7-22-13:  </a:t>
            </a:r>
            <a:r>
              <a:rPr lang="en-US" sz="1600" dirty="0"/>
              <a:t>Dr. Moody, </a:t>
            </a:r>
            <a:r>
              <a:rPr lang="en-US" sz="1600" dirty="0" smtClean="0"/>
              <a:t> Respondent's company doctor  </a:t>
            </a:r>
            <a:r>
              <a:rPr lang="en-US" sz="1600" dirty="0"/>
              <a:t>cleared </a:t>
            </a:r>
            <a:r>
              <a:rPr lang="en-US" sz="1600" dirty="0" smtClean="0"/>
              <a:t>Petitioner </a:t>
            </a:r>
            <a:r>
              <a:rPr lang="en-US" sz="1600" dirty="0"/>
              <a:t>without restrictions for </a:t>
            </a:r>
            <a:r>
              <a:rPr lang="en-US" sz="1600" dirty="0" smtClean="0"/>
              <a:t>janitorial position and </a:t>
            </a:r>
            <a:r>
              <a:rPr lang="en-US" sz="1600" dirty="0"/>
              <a:t>recommended a restriction of no crane operation for six to eight weeks if he returned </a:t>
            </a:r>
            <a:r>
              <a:rPr lang="en-US" sz="1600" dirty="0" smtClean="0"/>
              <a:t>to his </a:t>
            </a:r>
            <a:r>
              <a:rPr lang="en-US" sz="1600" dirty="0"/>
              <a:t>previous position as a transportation utility </a:t>
            </a:r>
            <a:r>
              <a:rPr lang="en-US" sz="1600" dirty="0" smtClean="0"/>
              <a:t>worker (RTW 7-23-17).</a:t>
            </a:r>
          </a:p>
          <a:p>
            <a:r>
              <a:rPr lang="en-US" sz="1600" dirty="0" smtClean="0"/>
              <a:t>8-13-13: Counseling with </a:t>
            </a:r>
            <a:r>
              <a:rPr lang="en-US" sz="1600" dirty="0"/>
              <a:t>Jennifer </a:t>
            </a:r>
            <a:r>
              <a:rPr lang="en-US" sz="1600" dirty="0" err="1"/>
              <a:t>Boehs</a:t>
            </a:r>
            <a:r>
              <a:rPr lang="en-US" sz="1600" dirty="0"/>
              <a:t>, </a:t>
            </a:r>
            <a:r>
              <a:rPr lang="en-US" sz="1600" dirty="0" smtClean="0"/>
              <a:t>LCSW,  </a:t>
            </a:r>
            <a:r>
              <a:rPr lang="en-US" sz="1600" dirty="0"/>
              <a:t>for </a:t>
            </a:r>
            <a:r>
              <a:rPr lang="en-US" sz="1600" dirty="0" smtClean="0"/>
              <a:t>crane </a:t>
            </a:r>
            <a:r>
              <a:rPr lang="en-US" sz="1600" dirty="0"/>
              <a:t>related </a:t>
            </a:r>
            <a:r>
              <a:rPr lang="en-US" sz="1600" dirty="0" smtClean="0"/>
              <a:t>anxiety; </a:t>
            </a:r>
            <a:r>
              <a:rPr lang="en-US" sz="1600" dirty="0"/>
              <a:t>diagnosed </a:t>
            </a:r>
            <a:r>
              <a:rPr lang="en-US" sz="1600" dirty="0" smtClean="0"/>
              <a:t>Petitioner </a:t>
            </a:r>
            <a:r>
              <a:rPr lang="en-US" sz="1600" dirty="0"/>
              <a:t>with </a:t>
            </a:r>
            <a:r>
              <a:rPr lang="en-US" sz="1600" dirty="0" smtClean="0"/>
              <a:t>PTSD </a:t>
            </a:r>
            <a:r>
              <a:rPr lang="en-US" sz="1600" dirty="0"/>
              <a:t>as a result of his </a:t>
            </a:r>
            <a:r>
              <a:rPr lang="en-US" sz="1600" dirty="0" smtClean="0"/>
              <a:t>work injury; Petitioner </a:t>
            </a:r>
            <a:r>
              <a:rPr lang="en-US" sz="1600" dirty="0"/>
              <a:t>avoid operating a crane for at least one </a:t>
            </a:r>
            <a:r>
              <a:rPr lang="en-US" sz="1600" dirty="0" smtClean="0"/>
              <a:t>year</a:t>
            </a:r>
          </a:p>
          <a:p>
            <a:r>
              <a:rPr lang="en-US" sz="1600" dirty="0" smtClean="0"/>
              <a:t>10-15-13: </a:t>
            </a:r>
            <a:r>
              <a:rPr lang="en-US" sz="1600" dirty="0"/>
              <a:t>Petitioner's employment with the Respondent </a:t>
            </a:r>
            <a:r>
              <a:rPr lang="en-US" sz="1600" dirty="0" smtClean="0"/>
              <a:t> terminated </a:t>
            </a:r>
            <a:r>
              <a:rPr lang="en-US" sz="1600" dirty="0"/>
              <a:t>as a result of </a:t>
            </a:r>
            <a:r>
              <a:rPr lang="en-US" sz="1600" dirty="0" smtClean="0"/>
              <a:t>failure </a:t>
            </a:r>
            <a:r>
              <a:rPr lang="en-US" sz="1600" dirty="0"/>
              <a:t>to call in or report to work for three consecutive days </a:t>
            </a:r>
            <a:r>
              <a:rPr lang="en-US" sz="1600" dirty="0" smtClean="0"/>
              <a:t>in violation </a:t>
            </a:r>
            <a:r>
              <a:rPr lang="en-US" sz="1600" dirty="0"/>
              <a:t>of the terms contained in the collective bargaining </a:t>
            </a:r>
            <a:r>
              <a:rPr lang="en-US" sz="1600" dirty="0" smtClean="0"/>
              <a:t>agreement</a:t>
            </a:r>
          </a:p>
          <a:p>
            <a:r>
              <a:rPr lang="en-US" sz="1600" dirty="0" smtClean="0"/>
              <a:t>1-9-14: Dr. </a:t>
            </a:r>
            <a:r>
              <a:rPr lang="en-US" sz="1600" dirty="0" err="1" smtClean="0"/>
              <a:t>Landre</a:t>
            </a:r>
            <a:r>
              <a:rPr lang="en-US" sz="1600" dirty="0" smtClean="0"/>
              <a:t> at request of Respondent; anxiety related to incident; RTW to all duties except crane operation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6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Scott </a:t>
            </a:r>
            <a:r>
              <a:rPr lang="en-US" dirty="0" err="1" smtClean="0"/>
              <a:t>Holocker</a:t>
            </a:r>
            <a:r>
              <a:rPr lang="en-US" dirty="0" smtClean="0"/>
              <a:t> v. Komatsu America</a:t>
            </a:r>
            <a:br>
              <a:rPr lang="en-US" dirty="0" smtClean="0"/>
            </a:br>
            <a:r>
              <a:rPr lang="en-US" dirty="0" smtClean="0"/>
              <a:t>12 WC 033397; 15 IWCC 0315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Arbitration Decision, 2-25-14</a:t>
            </a:r>
          </a:p>
          <a:p>
            <a:r>
              <a:rPr lang="en-US" sz="1600" dirty="0" smtClean="0"/>
              <a:t>Petitioner </a:t>
            </a:r>
            <a:r>
              <a:rPr lang="en-US" sz="1600" dirty="0"/>
              <a:t>claims entitlement to </a:t>
            </a:r>
            <a:r>
              <a:rPr lang="en-US" sz="1600" dirty="0" smtClean="0"/>
              <a:t>TTD based </a:t>
            </a:r>
            <a:r>
              <a:rPr lang="en-US" sz="1600" dirty="0"/>
              <a:t>upon </a:t>
            </a:r>
            <a:r>
              <a:rPr lang="en-US" sz="1600" dirty="0" smtClean="0"/>
              <a:t>the “Appellate Court” decision </a:t>
            </a:r>
            <a:r>
              <a:rPr lang="en-US" sz="1600" dirty="0"/>
              <a:t>in Interstate Scaffolding, </a:t>
            </a:r>
            <a:r>
              <a:rPr lang="en-US" sz="1600" dirty="0" smtClean="0"/>
              <a:t>Inc.</a:t>
            </a:r>
          </a:p>
          <a:p>
            <a:r>
              <a:rPr lang="en-US" sz="1600" dirty="0" smtClean="0"/>
              <a:t>When his </a:t>
            </a:r>
            <a:r>
              <a:rPr lang="en-US" sz="1600" dirty="0"/>
              <a:t>employment was terminated </a:t>
            </a:r>
            <a:r>
              <a:rPr lang="en-US" sz="1600" dirty="0" smtClean="0"/>
              <a:t>by </a:t>
            </a:r>
            <a:r>
              <a:rPr lang="en-US" sz="1600" dirty="0"/>
              <a:t>Respondent, the Petitioner was still treating for his injury and he was still subject to </a:t>
            </a:r>
            <a:r>
              <a:rPr lang="en-US" sz="1600" dirty="0" smtClean="0"/>
              <a:t>work restrictions </a:t>
            </a:r>
            <a:r>
              <a:rPr lang="en-US" sz="1600" dirty="0"/>
              <a:t>imposed by Jennifer </a:t>
            </a:r>
            <a:r>
              <a:rPr lang="en-US" sz="1600" dirty="0" err="1"/>
              <a:t>Boehs</a:t>
            </a:r>
            <a:r>
              <a:rPr lang="en-US" sz="1600" dirty="0"/>
              <a:t>, a Licensed Clinical Social Worker, as well as </a:t>
            </a:r>
            <a:r>
              <a:rPr lang="en-US" sz="1600" dirty="0" smtClean="0"/>
              <a:t>Dr. Moody</a:t>
            </a:r>
            <a:r>
              <a:rPr lang="en-US" sz="1600" dirty="0"/>
              <a:t>, the Respondent's company doctor, and Dr. Nancy </a:t>
            </a:r>
            <a:r>
              <a:rPr lang="en-US" sz="1600" dirty="0" err="1"/>
              <a:t>Landre</a:t>
            </a:r>
            <a:r>
              <a:rPr lang="en-US" sz="1600" dirty="0"/>
              <a:t>, the </a:t>
            </a:r>
            <a:r>
              <a:rPr lang="en-US" sz="1600" dirty="0" smtClean="0"/>
              <a:t>Respondent's examining </a:t>
            </a:r>
            <a:r>
              <a:rPr lang="en-US" sz="1600" dirty="0"/>
              <a:t>psychologist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Respondent </a:t>
            </a:r>
            <a:r>
              <a:rPr lang="en-US" sz="1600" dirty="0"/>
              <a:t>asserts that the Petitioner is not entitled </a:t>
            </a:r>
            <a:r>
              <a:rPr lang="en-US" sz="1600" dirty="0" smtClean="0"/>
              <a:t>to TTD because Petitioner's </a:t>
            </a:r>
            <a:r>
              <a:rPr lang="en-US" sz="1600" dirty="0"/>
              <a:t>condition of ill being had </a:t>
            </a:r>
            <a:r>
              <a:rPr lang="en-US" sz="1600" dirty="0" smtClean="0"/>
              <a:t>stabilized and </a:t>
            </a:r>
            <a:r>
              <a:rPr lang="en-US" sz="1600" dirty="0"/>
              <a:t>his restriction does not preclude him from re-entering the work </a:t>
            </a:r>
            <a:r>
              <a:rPr lang="en-US" sz="1600" dirty="0" smtClean="0"/>
              <a:t>force</a:t>
            </a:r>
          </a:p>
          <a:p>
            <a:r>
              <a:rPr lang="en-US" sz="1600" dirty="0" smtClean="0"/>
              <a:t>Arbitrator </a:t>
            </a:r>
            <a:r>
              <a:rPr lang="en-US" sz="1600" dirty="0"/>
              <a:t>notes that a review of the record demonstrates that, as of </a:t>
            </a:r>
            <a:r>
              <a:rPr lang="en-US" sz="1600" dirty="0" smtClean="0"/>
              <a:t>date employment </a:t>
            </a:r>
            <a:r>
              <a:rPr lang="en-US" sz="1600" dirty="0"/>
              <a:t>was terminated by </a:t>
            </a:r>
            <a:r>
              <a:rPr lang="en-US" sz="1600" dirty="0" smtClean="0"/>
              <a:t>Respondent</a:t>
            </a:r>
            <a:r>
              <a:rPr lang="en-US" sz="1600" dirty="0"/>
              <a:t>, </a:t>
            </a:r>
            <a:r>
              <a:rPr lang="en-US" sz="1600" dirty="0" smtClean="0"/>
              <a:t>Petitioner </a:t>
            </a:r>
            <a:r>
              <a:rPr lang="en-US" sz="1600" dirty="0"/>
              <a:t>had not been released </a:t>
            </a:r>
            <a:r>
              <a:rPr lang="en-US" sz="1600" dirty="0" smtClean="0"/>
              <a:t>to unrestricted </a:t>
            </a:r>
            <a:r>
              <a:rPr lang="en-US" sz="1600" dirty="0"/>
              <a:t>full duty work. </a:t>
            </a:r>
            <a:r>
              <a:rPr lang="en-US" sz="1600" dirty="0" smtClean="0"/>
              <a:t>Although </a:t>
            </a:r>
            <a:r>
              <a:rPr lang="en-US" sz="1600" dirty="0"/>
              <a:t>Petitioner had been released to return to work </a:t>
            </a:r>
            <a:r>
              <a:rPr lang="en-US" sz="1600" dirty="0" smtClean="0"/>
              <a:t>with restrictions </a:t>
            </a:r>
            <a:r>
              <a:rPr lang="en-US" sz="1600" dirty="0"/>
              <a:t>and he was able to perform that work, none of the physicians who examined </a:t>
            </a:r>
            <a:r>
              <a:rPr lang="en-US" sz="1600" dirty="0" smtClean="0"/>
              <a:t>or treated </a:t>
            </a:r>
            <a:r>
              <a:rPr lang="en-US" sz="1600" dirty="0"/>
              <a:t>the Petitioner indicated that the Petitioner had reached maximum </a:t>
            </a:r>
            <a:r>
              <a:rPr lang="en-US" sz="1600" dirty="0" smtClean="0"/>
              <a:t>medical improvement</a:t>
            </a:r>
            <a:r>
              <a:rPr lang="en-US" sz="1600" dirty="0"/>
              <a:t>. The medical evidence establishes that the Petitioner continues to be treated </a:t>
            </a:r>
            <a:r>
              <a:rPr lang="en-US" sz="1600" dirty="0" smtClean="0"/>
              <a:t>for his </a:t>
            </a:r>
            <a:r>
              <a:rPr lang="en-US" sz="1600" dirty="0"/>
              <a:t>injuries and that he continues to experience symptoms connected with his work </a:t>
            </a:r>
            <a:r>
              <a:rPr lang="en-US" sz="1600" dirty="0" smtClean="0"/>
              <a:t>related injury</a:t>
            </a:r>
            <a:r>
              <a:rPr lang="en-US" sz="1600" dirty="0"/>
              <a:t>. </a:t>
            </a:r>
            <a:r>
              <a:rPr lang="en-US" sz="1600" dirty="0" smtClean="0"/>
              <a:t>Arbitrator </a:t>
            </a:r>
            <a:r>
              <a:rPr lang="en-US" sz="1600" dirty="0"/>
              <a:t>concludes that the Petitioner's condition had not stabilized as of </a:t>
            </a:r>
            <a:r>
              <a:rPr lang="en-US" sz="1600" dirty="0" smtClean="0"/>
              <a:t>date </a:t>
            </a:r>
            <a:r>
              <a:rPr lang="en-US" sz="1600" dirty="0"/>
              <a:t>his employment was terminated </a:t>
            </a:r>
            <a:endParaRPr lang="en-US" sz="1600" dirty="0" smtClean="0"/>
          </a:p>
          <a:p>
            <a:r>
              <a:rPr lang="en-US" sz="1600" dirty="0" smtClean="0"/>
              <a:t>Entitled </a:t>
            </a:r>
            <a:r>
              <a:rPr lang="en-US" sz="1600" dirty="0"/>
              <a:t>to </a:t>
            </a:r>
            <a:r>
              <a:rPr lang="en-US" sz="1600" dirty="0" smtClean="0"/>
              <a:t>TTD benefits from October </a:t>
            </a:r>
            <a:r>
              <a:rPr lang="en-US" sz="1600" dirty="0"/>
              <a:t>15, 2013, the date the Petitioner's employment with the Respondent was </a:t>
            </a:r>
            <a:r>
              <a:rPr lang="en-US" sz="1600" dirty="0" smtClean="0"/>
              <a:t>terminated, through </a:t>
            </a:r>
            <a:r>
              <a:rPr lang="en-US" sz="1600" dirty="0"/>
              <a:t>January 29, 2014, the date of </a:t>
            </a:r>
            <a:r>
              <a:rPr lang="en-US" sz="1600" dirty="0" smtClean="0"/>
              <a:t>Arbitration</a:t>
            </a:r>
          </a:p>
          <a:p>
            <a:r>
              <a:rPr lang="en-US" sz="1600" dirty="0" smtClean="0"/>
              <a:t>Penalties denied: “not unreasonable and vexatious”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6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Scott </a:t>
            </a:r>
            <a:r>
              <a:rPr lang="en-US" dirty="0" err="1" smtClean="0"/>
              <a:t>Holocker</a:t>
            </a:r>
            <a:r>
              <a:rPr lang="en-US" dirty="0" smtClean="0"/>
              <a:t> v. Komatsu America</a:t>
            </a:r>
            <a:br>
              <a:rPr lang="en-US" dirty="0" smtClean="0"/>
            </a:br>
            <a:r>
              <a:rPr lang="en-US" dirty="0" smtClean="0"/>
              <a:t>12 WC 033397; 15 IWCC 0315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IWCC Decision, 5-4-15; TTD award “vacated”</a:t>
            </a:r>
          </a:p>
          <a:p>
            <a:r>
              <a:rPr lang="en-US" sz="1600" dirty="0"/>
              <a:t>Petitioner was discharged from his employment on October 15, 2013 for </a:t>
            </a:r>
            <a:r>
              <a:rPr lang="en-US" sz="1600" dirty="0" smtClean="0"/>
              <a:t>reasons unrelated </a:t>
            </a:r>
            <a:r>
              <a:rPr lang="en-US" sz="1600" dirty="0"/>
              <a:t>to his </a:t>
            </a:r>
            <a:r>
              <a:rPr lang="en-US" sz="1600" dirty="0" smtClean="0"/>
              <a:t>claim</a:t>
            </a:r>
          </a:p>
          <a:p>
            <a:r>
              <a:rPr lang="en-US" sz="1600" dirty="0"/>
              <a:t>Petitioner claimed that he had not reached maximum medical improvement for his </a:t>
            </a:r>
            <a:r>
              <a:rPr lang="en-US" sz="1600" dirty="0" smtClean="0"/>
              <a:t>dental injuries </a:t>
            </a:r>
            <a:r>
              <a:rPr lang="en-US" sz="1600" dirty="0"/>
              <a:t>and post traumatic anxiety and he remained under temporary restrictions at the time </a:t>
            </a:r>
            <a:r>
              <a:rPr lang="en-US" sz="1600" dirty="0" smtClean="0"/>
              <a:t>of his </a:t>
            </a:r>
            <a:r>
              <a:rPr lang="en-US" sz="1600" dirty="0"/>
              <a:t>termination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Respondent indicated </a:t>
            </a:r>
            <a:r>
              <a:rPr lang="en-US" sz="1600" dirty="0" smtClean="0"/>
              <a:t>Petitioner </a:t>
            </a:r>
            <a:r>
              <a:rPr lang="en-US" sz="1600" dirty="0"/>
              <a:t>was not temporarily totally disabled from work and his restrictions </a:t>
            </a:r>
            <a:r>
              <a:rPr lang="en-US" sz="1600" dirty="0" smtClean="0"/>
              <a:t>regarding crane </a:t>
            </a:r>
            <a:r>
              <a:rPr lang="en-US" sz="1600" dirty="0"/>
              <a:t>usage did not prevent him from obtaining employment </a:t>
            </a:r>
            <a:r>
              <a:rPr lang="en-US" sz="1600" dirty="0" smtClean="0"/>
              <a:t>elsewhere. When terminated </a:t>
            </a:r>
            <a:r>
              <a:rPr lang="en-US" sz="1600" dirty="0"/>
              <a:t>Petitioner was performing full duty work </a:t>
            </a:r>
            <a:r>
              <a:rPr lang="en-US" sz="1600" dirty="0" smtClean="0"/>
              <a:t>within </a:t>
            </a:r>
            <a:r>
              <a:rPr lang="en-US" sz="1600" dirty="0"/>
              <a:t>his regular </a:t>
            </a:r>
            <a:r>
              <a:rPr lang="en-US" sz="1600" dirty="0" smtClean="0"/>
              <a:t>job classification</a:t>
            </a:r>
          </a:p>
          <a:p>
            <a:r>
              <a:rPr lang="en-US" sz="1600" dirty="0" smtClean="0"/>
              <a:t>Interstate Scaffolding: Petitioner’s ability </a:t>
            </a:r>
            <a:r>
              <a:rPr lang="en-US" sz="1600" dirty="0"/>
              <a:t>to find work in the </a:t>
            </a:r>
            <a:r>
              <a:rPr lang="en-US" sz="1600" dirty="0" smtClean="0"/>
              <a:t>open labor </a:t>
            </a:r>
            <a:r>
              <a:rPr lang="en-US" sz="1600" dirty="0"/>
              <a:t>market was significantly </a:t>
            </a:r>
            <a:r>
              <a:rPr lang="en-US" sz="1600" dirty="0" smtClean="0"/>
              <a:t>limited/precluded </a:t>
            </a:r>
            <a:r>
              <a:rPr lang="en-US" sz="1600" dirty="0"/>
              <a:t>by </a:t>
            </a:r>
            <a:r>
              <a:rPr lang="en-US" sz="1600" dirty="0" smtClean="0"/>
              <a:t>work-related condition</a:t>
            </a:r>
          </a:p>
          <a:p>
            <a:r>
              <a:rPr lang="en-US" sz="1600" dirty="0" smtClean="0"/>
              <a:t>Working </a:t>
            </a:r>
            <a:r>
              <a:rPr lang="en-US" sz="1600" dirty="0"/>
              <a:t>full duty within his job classification </a:t>
            </a:r>
            <a:r>
              <a:rPr lang="en-US" sz="1600" dirty="0" smtClean="0"/>
              <a:t>of "transportation </a:t>
            </a:r>
            <a:r>
              <a:rPr lang="en-US" sz="1600" dirty="0"/>
              <a:t>operator" </a:t>
            </a:r>
            <a:r>
              <a:rPr lang="en-US" sz="1600" dirty="0" smtClean="0"/>
              <a:t>until termination;  </a:t>
            </a:r>
            <a:r>
              <a:rPr lang="en-US" sz="1600" dirty="0"/>
              <a:t>performed one of the numerous jobs </a:t>
            </a:r>
            <a:r>
              <a:rPr lang="en-US" sz="1600" dirty="0" smtClean="0"/>
              <a:t>that did </a:t>
            </a:r>
            <a:r>
              <a:rPr lang="en-US" sz="1600" dirty="0"/>
              <a:t>not involve </a:t>
            </a:r>
            <a:r>
              <a:rPr lang="en-US" sz="1600" dirty="0" smtClean="0"/>
              <a:t>crane usage…it </a:t>
            </a:r>
            <a:r>
              <a:rPr lang="en-US" sz="1600" dirty="0"/>
              <a:t>was not necessary for Respondent </a:t>
            </a:r>
            <a:r>
              <a:rPr lang="en-US" sz="1600" dirty="0" smtClean="0"/>
              <a:t>to either </a:t>
            </a:r>
            <a:r>
              <a:rPr lang="en-US" sz="1600" dirty="0"/>
              <a:t>modify an existing job or create an accommodating </a:t>
            </a:r>
            <a:r>
              <a:rPr lang="en-US" sz="1600" dirty="0" smtClean="0"/>
              <a:t>job…could have </a:t>
            </a:r>
            <a:r>
              <a:rPr lang="en-US" sz="1600" dirty="0"/>
              <a:t>continued to work </a:t>
            </a:r>
            <a:r>
              <a:rPr lang="en-US" sz="1600" dirty="0" smtClean="0"/>
              <a:t>indefinitely </a:t>
            </a:r>
            <a:r>
              <a:rPr lang="en-US" sz="1600" dirty="0"/>
              <a:t>without </a:t>
            </a:r>
            <a:r>
              <a:rPr lang="en-US" sz="1600" dirty="0" smtClean="0"/>
              <a:t>any </a:t>
            </a:r>
            <a:r>
              <a:rPr lang="en-US" sz="1600" dirty="0"/>
              <a:t>crane </a:t>
            </a:r>
            <a:r>
              <a:rPr lang="en-US" sz="1600" dirty="0" smtClean="0"/>
              <a:t>exposure</a:t>
            </a:r>
          </a:p>
          <a:p>
            <a:r>
              <a:rPr lang="en-US" sz="1600" dirty="0" smtClean="0"/>
              <a:t>Petitioner </a:t>
            </a:r>
            <a:r>
              <a:rPr lang="en-US" sz="1600" dirty="0"/>
              <a:t>offered no evidence </a:t>
            </a:r>
            <a:r>
              <a:rPr lang="en-US" sz="1600" dirty="0" smtClean="0"/>
              <a:t>of significantly </a:t>
            </a:r>
            <a:r>
              <a:rPr lang="en-US" sz="1600" dirty="0"/>
              <a:t>limited or </a:t>
            </a:r>
            <a:r>
              <a:rPr lang="en-US" sz="1600" dirty="0" smtClean="0"/>
              <a:t>precluded from </a:t>
            </a:r>
            <a:r>
              <a:rPr lang="en-US" sz="1600" dirty="0"/>
              <a:t>reentering the labor market because he needed to temporarily avoid </a:t>
            </a:r>
            <a:r>
              <a:rPr lang="en-US" sz="1600" dirty="0" smtClean="0"/>
              <a:t>cranes. Petitioner </a:t>
            </a:r>
            <a:r>
              <a:rPr lang="en-US" sz="1600" dirty="0"/>
              <a:t>offered no explanation </a:t>
            </a:r>
            <a:r>
              <a:rPr lang="en-US" sz="1600" dirty="0" smtClean="0"/>
              <a:t>why </a:t>
            </a:r>
            <a:r>
              <a:rPr lang="en-US" sz="1600" dirty="0"/>
              <a:t>he had been unable to secure </a:t>
            </a:r>
            <a:r>
              <a:rPr lang="en-US" sz="1600" dirty="0" smtClean="0"/>
              <a:t>employment</a:t>
            </a:r>
          </a:p>
          <a:p>
            <a:r>
              <a:rPr lang="en-US" sz="1600" dirty="0" smtClean="0"/>
              <a:t>Petitioner's </a:t>
            </a:r>
            <a:r>
              <a:rPr lang="en-US" sz="1600" dirty="0"/>
              <a:t>work related injuries had stabilized and had no impact on </a:t>
            </a:r>
            <a:r>
              <a:rPr lang="en-US" sz="1600" dirty="0" smtClean="0"/>
              <a:t>his employment.</a:t>
            </a:r>
            <a:endParaRPr lang="en-US" sz="1600" dirty="0"/>
          </a:p>
          <a:p>
            <a:r>
              <a:rPr lang="en-US" sz="1600" dirty="0" smtClean="0"/>
              <a:t>AWW/OT issue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8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Holocker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(3d) 160363WC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Petitioner sought </a:t>
            </a:r>
            <a:r>
              <a:rPr lang="en-US" dirty="0"/>
              <a:t>judicial review of the Commission’s decision before the </a:t>
            </a:r>
            <a:r>
              <a:rPr lang="en-US" dirty="0" smtClean="0"/>
              <a:t>circuit court </a:t>
            </a:r>
            <a:r>
              <a:rPr lang="en-US" dirty="0"/>
              <a:t>of Peoria County. The circuit court reversed the Commission’s denial of TTD benefits </a:t>
            </a:r>
            <a:r>
              <a:rPr lang="en-US" dirty="0" smtClean="0"/>
              <a:t>and adopted </a:t>
            </a:r>
            <a:r>
              <a:rPr lang="en-US" dirty="0"/>
              <a:t>the arbitrator’s award of TTD benefits. The court also reversed </a:t>
            </a:r>
            <a:r>
              <a:rPr lang="en-US" dirty="0" smtClean="0"/>
              <a:t>the Commission’s calculation </a:t>
            </a:r>
            <a:r>
              <a:rPr lang="en-US" dirty="0"/>
              <a:t>of the claimant’s average weekly wage and affirmed the Commission’s denial </a:t>
            </a:r>
            <a:r>
              <a:rPr lang="en-US" dirty="0" smtClean="0"/>
              <a:t>of penalties </a:t>
            </a:r>
            <a:r>
              <a:rPr lang="en-US" dirty="0"/>
              <a:t>and attorney fees</a:t>
            </a:r>
            <a:r>
              <a:rPr lang="en-US" dirty="0" smtClean="0"/>
              <a:t>.</a:t>
            </a:r>
          </a:p>
          <a:p>
            <a:r>
              <a:rPr lang="en-US" dirty="0"/>
              <a:t>This appeal followed</a:t>
            </a:r>
            <a:r>
              <a:rPr lang="en-US" dirty="0" smtClean="0"/>
              <a:t>.(Reverses </a:t>
            </a:r>
            <a:r>
              <a:rPr lang="en-US" dirty="0"/>
              <a:t>the judgment of the circuit court, which reversed</a:t>
            </a:r>
          </a:p>
          <a:p>
            <a:r>
              <a:rPr lang="en-US" dirty="0"/>
              <a:t>the decision of Commission, and </a:t>
            </a:r>
            <a:r>
              <a:rPr lang="en-US" dirty="0" smtClean="0"/>
              <a:t>reinstates </a:t>
            </a:r>
            <a:r>
              <a:rPr lang="en-US" dirty="0"/>
              <a:t>the Commission’s </a:t>
            </a:r>
            <a:r>
              <a:rPr lang="en-US" dirty="0" smtClean="0"/>
              <a:t>decision)</a:t>
            </a:r>
          </a:p>
          <a:p>
            <a:r>
              <a:rPr lang="en-US" dirty="0"/>
              <a:t>In early October 2013, the claimant took a scheduled vacation to Mexico. When </a:t>
            </a:r>
            <a:r>
              <a:rPr lang="en-US" dirty="0" smtClean="0"/>
              <a:t>he returned</a:t>
            </a:r>
            <a:r>
              <a:rPr lang="en-US" dirty="0"/>
              <a:t>, he was ill with severe nausea and diarrhea. He missed work from Tuesday, October </a:t>
            </a:r>
            <a:r>
              <a:rPr lang="en-US" dirty="0" smtClean="0"/>
              <a:t>8,2013</a:t>
            </a:r>
            <a:r>
              <a:rPr lang="en-US" dirty="0"/>
              <a:t>, through Friday, October 11, 2013. He also missed the first four hours of his shift </a:t>
            </a:r>
            <a:r>
              <a:rPr lang="en-US" dirty="0" smtClean="0"/>
              <a:t>on Monday</a:t>
            </a:r>
            <a:r>
              <a:rPr lang="en-US" dirty="0"/>
              <a:t>, October 14, 2013. Although he called in sick on October 8, he failed to notify </a:t>
            </a:r>
            <a:r>
              <a:rPr lang="en-US" dirty="0" smtClean="0"/>
              <a:t>the employer </a:t>
            </a:r>
            <a:r>
              <a:rPr lang="en-US" dirty="0"/>
              <a:t>that he was unable to work his scheduled shifts from October 9 through October 11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Holocker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(3d) 160363WC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Commission found </a:t>
            </a:r>
            <a:r>
              <a:rPr lang="en-US" i="1" dirty="0"/>
              <a:t>Interstate Scaffolding </a:t>
            </a:r>
            <a:r>
              <a:rPr lang="en-US" dirty="0"/>
              <a:t>to be distinguishable from the </a:t>
            </a:r>
            <a:r>
              <a:rPr lang="en-US" dirty="0" smtClean="0"/>
              <a:t>claimant’s case </a:t>
            </a:r>
            <a:r>
              <a:rPr lang="en-US" dirty="0"/>
              <a:t>in several material respects. In </a:t>
            </a:r>
            <a:r>
              <a:rPr lang="en-US" i="1" dirty="0"/>
              <a:t>Interstate Scaffolding</a:t>
            </a:r>
            <a:r>
              <a:rPr lang="en-US" dirty="0"/>
              <a:t>, “the claimant's ability to find work </a:t>
            </a:r>
            <a:r>
              <a:rPr lang="en-US" dirty="0" smtClean="0"/>
              <a:t>in the </a:t>
            </a:r>
            <a:r>
              <a:rPr lang="en-US" dirty="0"/>
              <a:t>open labor market was significantly limited or precluded by his work-related condition</a:t>
            </a:r>
            <a:r>
              <a:rPr lang="en-US" dirty="0" smtClean="0"/>
              <a:t>.” Here</a:t>
            </a:r>
            <a:r>
              <a:rPr lang="en-US" dirty="0"/>
              <a:t>, by contrast, the Commission noted that the claimant had “offered no evidence that he </a:t>
            </a:r>
            <a:r>
              <a:rPr lang="en-US" dirty="0" smtClean="0"/>
              <a:t>was significantly </a:t>
            </a:r>
            <a:r>
              <a:rPr lang="en-US" dirty="0"/>
              <a:t>limited or precluded from reentering the labor market because he needed </a:t>
            </a:r>
            <a:r>
              <a:rPr lang="en-US" dirty="0" smtClean="0"/>
              <a:t>to temporarily </a:t>
            </a:r>
            <a:r>
              <a:rPr lang="en-US" dirty="0"/>
              <a:t>avoid cranes.”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9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Holocker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(3d) 160363WC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“Fundamental purpose </a:t>
            </a:r>
            <a:r>
              <a:rPr lang="en-US" dirty="0"/>
              <a:t>of the Act is to provide injured workers with financial protection until they can return </a:t>
            </a:r>
            <a:r>
              <a:rPr lang="en-US" dirty="0" smtClean="0"/>
              <a:t>to the </a:t>
            </a:r>
            <a:r>
              <a:rPr lang="en-US" dirty="0"/>
              <a:t>work </a:t>
            </a:r>
            <a:r>
              <a:rPr lang="en-US" dirty="0" smtClean="0"/>
              <a:t>force. Therefore</a:t>
            </a:r>
            <a:r>
              <a:rPr lang="en-US" dirty="0"/>
              <a:t>, when determining whether an employee is entitled to </a:t>
            </a:r>
            <a:r>
              <a:rPr lang="en-US" dirty="0" smtClean="0"/>
              <a:t>TTD benefits</a:t>
            </a:r>
            <a:r>
              <a:rPr lang="en-US" dirty="0"/>
              <a:t>, the test is whether the employee remains temporarily totally disabled as a result of </a:t>
            </a:r>
            <a:r>
              <a:rPr lang="en-US" dirty="0" smtClean="0"/>
              <a:t>a work-related </a:t>
            </a:r>
            <a:r>
              <a:rPr lang="en-US" dirty="0"/>
              <a:t>injury and whether the employee is capable of returning to the work force</a:t>
            </a:r>
            <a:r>
              <a:rPr lang="en-US" dirty="0" smtClean="0"/>
              <a:t>.”</a:t>
            </a:r>
          </a:p>
          <a:p>
            <a:r>
              <a:rPr lang="en-US" dirty="0"/>
              <a:t>Applying these standards, we cannot say that the Commission’s decision to deny </a:t>
            </a:r>
            <a:r>
              <a:rPr lang="en-US" dirty="0" smtClean="0"/>
              <a:t>TTD benefits </a:t>
            </a:r>
            <a:r>
              <a:rPr lang="en-US" dirty="0"/>
              <a:t>after the claimant’s termination on October 15, 2013, was against the manifest weight </a:t>
            </a:r>
            <a:r>
              <a:rPr lang="en-US" dirty="0" smtClean="0"/>
              <a:t>of the </a:t>
            </a:r>
            <a:r>
              <a:rPr lang="en-US" dirty="0"/>
              <a:t>evidence</a:t>
            </a:r>
            <a:r>
              <a:rPr lang="en-US" dirty="0" smtClean="0"/>
              <a:t>.</a:t>
            </a:r>
          </a:p>
          <a:p>
            <a:r>
              <a:rPr lang="en-US" dirty="0"/>
              <a:t>It is undisputed that, at the time of his termination, the claimant had not </a:t>
            </a:r>
            <a:r>
              <a:rPr lang="en-US" dirty="0" smtClean="0"/>
              <a:t>reached MMI </a:t>
            </a:r>
            <a:r>
              <a:rPr lang="en-US" dirty="0"/>
              <a:t>and he was still undergoing dental treatments and attending counseling sessions for </a:t>
            </a:r>
            <a:r>
              <a:rPr lang="en-US" dirty="0" smtClean="0"/>
              <a:t>his crane-related </a:t>
            </a:r>
            <a:r>
              <a:rPr lang="en-US" dirty="0"/>
              <a:t>anxiety.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it is also undisputed that, from the time </a:t>
            </a:r>
            <a:r>
              <a:rPr lang="en-US" dirty="0" smtClean="0"/>
              <a:t>he returned </a:t>
            </a:r>
            <a:r>
              <a:rPr lang="en-US" dirty="0"/>
              <a:t>to work for the employer after his panic attack in July 2013 until his termination </a:t>
            </a:r>
            <a:r>
              <a:rPr lang="en-US" dirty="0" smtClean="0"/>
              <a:t>on October </a:t>
            </a:r>
            <a:r>
              <a:rPr lang="en-US" dirty="0"/>
              <a:t>15, 2013: (1) the claimant had been released to work fully duty with only one </a:t>
            </a:r>
            <a:r>
              <a:rPr lang="en-US" dirty="0" smtClean="0"/>
              <a:t>work restriction</a:t>
            </a:r>
            <a:r>
              <a:rPr lang="en-US" dirty="0"/>
              <a:t>, </a:t>
            </a:r>
            <a:r>
              <a:rPr lang="en-US" i="1" dirty="0"/>
              <a:t>i.e., </a:t>
            </a:r>
            <a:r>
              <a:rPr lang="en-US" dirty="0"/>
              <a:t>that he not operate a crane; (2) the claimant continued to work full duty as </a:t>
            </a:r>
            <a:r>
              <a:rPr lang="en-US" dirty="0" smtClean="0"/>
              <a:t>a “transportation </a:t>
            </a:r>
            <a:r>
              <a:rPr lang="en-US" dirty="0"/>
              <a:t>operator” within his original job classification without being required to operate </a:t>
            </a:r>
            <a:r>
              <a:rPr lang="en-US" dirty="0" smtClean="0"/>
              <a:t>a crane</a:t>
            </a:r>
            <a:r>
              <a:rPr lang="en-US" dirty="0"/>
              <a:t>; and (3) it was not necessary for the employer to either modify an existing job or create </a:t>
            </a:r>
            <a:r>
              <a:rPr lang="en-US" dirty="0" smtClean="0"/>
              <a:t>a “light </a:t>
            </a:r>
            <a:r>
              <a:rPr lang="en-US" dirty="0"/>
              <a:t>duty” job to accommodate the claimant's work restrictions. Moreover, DuBois, </a:t>
            </a:r>
            <a:r>
              <a:rPr lang="en-US" dirty="0" smtClean="0"/>
              <a:t>the employer’s </a:t>
            </a:r>
            <a:r>
              <a:rPr lang="en-US" dirty="0"/>
              <a:t>Human Resources Manager, testified that the claimant could have continued to </a:t>
            </a:r>
            <a:r>
              <a:rPr lang="en-US" dirty="0" smtClean="0"/>
              <a:t>work for </a:t>
            </a:r>
            <a:r>
              <a:rPr lang="en-US" dirty="0"/>
              <a:t>the employer in his current position without being required to operate a crane.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Holocker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(3d) 160363WC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Accordingly, there was ample evidence to support the Commission finding that, at </a:t>
            </a:r>
            <a:r>
              <a:rPr lang="en-US" dirty="0" smtClean="0"/>
              <a:t>the time </a:t>
            </a:r>
            <a:r>
              <a:rPr lang="en-US" dirty="0"/>
              <a:t>of his termination, the claimant's work-related injuries had stabilized to the extent that </a:t>
            </a:r>
            <a:r>
              <a:rPr lang="en-US" dirty="0" smtClean="0"/>
              <a:t>he was </a:t>
            </a:r>
            <a:r>
              <a:rPr lang="en-US" dirty="0"/>
              <a:t>able to reenter the workforce and his injuries had no impact on his employment</a:t>
            </a:r>
            <a:r>
              <a:rPr lang="en-US" dirty="0" smtClean="0"/>
              <a:t>.</a:t>
            </a:r>
          </a:p>
          <a:p>
            <a:r>
              <a:rPr lang="en-US" dirty="0"/>
              <a:t>Relying on </a:t>
            </a:r>
            <a:r>
              <a:rPr lang="en-US" i="1" dirty="0"/>
              <a:t>Interstate Scaffolding </a:t>
            </a:r>
            <a:r>
              <a:rPr lang="en-US" dirty="0"/>
              <a:t>and </a:t>
            </a:r>
            <a:r>
              <a:rPr lang="en-US" i="1" dirty="0" err="1" smtClean="0"/>
              <a:t>Matuszczak</a:t>
            </a:r>
            <a:r>
              <a:rPr lang="en-US" i="1" dirty="0" smtClean="0"/>
              <a:t>,</a:t>
            </a:r>
            <a:r>
              <a:rPr lang="en-US" dirty="0" smtClean="0"/>
              <a:t> Petitioner argues </a:t>
            </a:r>
            <a:r>
              <a:rPr lang="en-US" dirty="0"/>
              <a:t>that: (1) the only </a:t>
            </a:r>
            <a:r>
              <a:rPr lang="en-US" dirty="0" smtClean="0"/>
              <a:t>dispositive question </a:t>
            </a:r>
            <a:r>
              <a:rPr lang="en-US" dirty="0"/>
              <a:t>is whether the claimant had reached MMI prior to </a:t>
            </a:r>
            <a:r>
              <a:rPr lang="en-US" dirty="0" smtClean="0"/>
              <a:t>his termination</a:t>
            </a:r>
            <a:r>
              <a:rPr lang="en-US" dirty="0"/>
              <a:t>; and (2) because </a:t>
            </a:r>
            <a:r>
              <a:rPr lang="en-US" dirty="0" smtClean="0"/>
              <a:t>he had </a:t>
            </a:r>
            <a:r>
              <a:rPr lang="en-US" dirty="0"/>
              <a:t>not, the Commission erred as a matter of law in denying him TTD benefits after </a:t>
            </a:r>
            <a:r>
              <a:rPr lang="en-US" dirty="0" smtClean="0"/>
              <a:t>his termination</a:t>
            </a:r>
            <a:r>
              <a:rPr lang="en-US" dirty="0"/>
              <a:t>. We disagree. It is true that </a:t>
            </a:r>
            <a:r>
              <a:rPr lang="en-US" i="1" dirty="0"/>
              <a:t>Interstate Scaffolding </a:t>
            </a:r>
            <a:r>
              <a:rPr lang="en-US" dirty="0"/>
              <a:t>and </a:t>
            </a:r>
            <a:r>
              <a:rPr lang="en-US" i="1" dirty="0" err="1"/>
              <a:t>Matuszczak</a:t>
            </a:r>
            <a:r>
              <a:rPr lang="en-US" i="1" dirty="0"/>
              <a:t> </a:t>
            </a:r>
            <a:r>
              <a:rPr lang="en-US" dirty="0"/>
              <a:t>each state </a:t>
            </a:r>
            <a:r>
              <a:rPr lang="en-US" dirty="0" smtClean="0"/>
              <a:t>that “when </a:t>
            </a:r>
            <a:r>
              <a:rPr lang="en-US" dirty="0"/>
              <a:t>a claimant seeks TTD benefits, the dispositive inquiry is whether the claimant's </a:t>
            </a:r>
            <a:r>
              <a:rPr lang="en-US" dirty="0" smtClean="0"/>
              <a:t>condition has </a:t>
            </a:r>
            <a:r>
              <a:rPr lang="en-US" dirty="0"/>
              <a:t>stabilized, </a:t>
            </a:r>
            <a:r>
              <a:rPr lang="en-US" i="1" dirty="0"/>
              <a:t>i.e.</a:t>
            </a:r>
            <a:r>
              <a:rPr lang="en-US" dirty="0"/>
              <a:t>, whether the claimant has reached maximum medical improvement</a:t>
            </a:r>
            <a:r>
              <a:rPr lang="en-US" dirty="0" smtClean="0"/>
              <a:t>.”</a:t>
            </a:r>
          </a:p>
          <a:p>
            <a:r>
              <a:rPr lang="en-US" i="1" dirty="0" smtClean="0"/>
              <a:t>Interstate </a:t>
            </a:r>
            <a:r>
              <a:rPr lang="en-US" i="1" dirty="0"/>
              <a:t>Scaffolding </a:t>
            </a:r>
            <a:r>
              <a:rPr lang="en-US" dirty="0"/>
              <a:t>and </a:t>
            </a:r>
            <a:r>
              <a:rPr lang="en-US" i="1" dirty="0" err="1"/>
              <a:t>Matuszczak</a:t>
            </a:r>
            <a:r>
              <a:rPr lang="en-US" i="1" dirty="0"/>
              <a:t> </a:t>
            </a:r>
            <a:r>
              <a:rPr lang="en-US" dirty="0"/>
              <a:t>are each distinguishable from the </a:t>
            </a:r>
            <a:r>
              <a:rPr lang="en-US" dirty="0" smtClean="0"/>
              <a:t>instant case </a:t>
            </a:r>
            <a:r>
              <a:rPr lang="en-US" dirty="0"/>
              <a:t>in material respects. In both </a:t>
            </a:r>
            <a:r>
              <a:rPr lang="en-US" i="1" dirty="0"/>
              <a:t>Interstate Scaffolding </a:t>
            </a:r>
            <a:r>
              <a:rPr lang="en-US" dirty="0"/>
              <a:t>and </a:t>
            </a:r>
            <a:r>
              <a:rPr lang="en-US" i="1" dirty="0" err="1"/>
              <a:t>Matuszczak</a:t>
            </a:r>
            <a:r>
              <a:rPr lang="en-US" i="1" dirty="0"/>
              <a:t>, </a:t>
            </a:r>
            <a:r>
              <a:rPr lang="en-US" dirty="0"/>
              <a:t>the question </a:t>
            </a:r>
            <a:r>
              <a:rPr lang="en-US" dirty="0" smtClean="0"/>
              <a:t>was whether </a:t>
            </a:r>
            <a:r>
              <a:rPr lang="en-US" dirty="0"/>
              <a:t>the claimant’s termination for conduct unrelated to the claimant’s injury cut off </a:t>
            </a:r>
            <a:r>
              <a:rPr lang="en-US" dirty="0" smtClean="0"/>
              <a:t>claimant’s </a:t>
            </a:r>
            <a:r>
              <a:rPr lang="en-US" dirty="0"/>
              <a:t>preexisting entitlement to TTD benefits. In each of those cases, it was </a:t>
            </a:r>
            <a:r>
              <a:rPr lang="en-US" dirty="0" smtClean="0"/>
              <a:t>undisputed that</a:t>
            </a:r>
            <a:r>
              <a:rPr lang="en-US" dirty="0"/>
              <a:t>, at the time of termination, the claimant’s condition had not stabilized, that the claimant </a:t>
            </a:r>
            <a:r>
              <a:rPr lang="en-US" dirty="0" smtClean="0"/>
              <a:t>was unable </a:t>
            </a:r>
            <a:r>
              <a:rPr lang="en-US" dirty="0"/>
              <a:t>to perform the job he had been performing for the employer prior to the work </a:t>
            </a:r>
            <a:r>
              <a:rPr lang="en-US" dirty="0" smtClean="0"/>
              <a:t>accident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Holocker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(3d) 160363WC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smtClean="0"/>
              <a:t>Interstate Scaffolding </a:t>
            </a:r>
            <a:r>
              <a:rPr lang="en-US" dirty="0" smtClean="0"/>
              <a:t>does not support the claimant’s argument that an injured employee is entitled to TTD as a matter of law unless he had reached MMI. Near the beginning of its analysis in </a:t>
            </a:r>
            <a:r>
              <a:rPr lang="en-US" i="1" dirty="0" smtClean="0"/>
              <a:t>Interstate Scaffolding</a:t>
            </a:r>
            <a:r>
              <a:rPr lang="en-US" dirty="0" smtClean="0"/>
              <a:t>, the supreme court states that, when a claimant seeks TTD benefits, the “dispositive inquiry is whether the claimant’s condition has stabilized,” </a:t>
            </a:r>
            <a:r>
              <a:rPr lang="en-US" i="1" dirty="0" smtClean="0"/>
              <a:t>i.e.</a:t>
            </a:r>
            <a:r>
              <a:rPr lang="en-US" dirty="0" smtClean="0"/>
              <a:t>, whether the claimant has reached [MMI].” However, later in its analysis, the supreme court clarified that an injured employee is entitled to TTD benefits “if [he]is able to show that he continues to be temporarily totally disabled as a result of his work-related injury” (</a:t>
            </a:r>
            <a:r>
              <a:rPr lang="en-US" i="1" dirty="0" smtClean="0"/>
              <a:t>id. </a:t>
            </a:r>
            <a:r>
              <a:rPr lang="en-US" dirty="0" smtClean="0"/>
              <a:t>at 149), and that “when determining whether an employee is entitled to TTD benefits, the test is whether the employee remains temporarily totally disabled as a result of a work-related injury </a:t>
            </a:r>
            <a:r>
              <a:rPr lang="en-US" i="1" dirty="0" smtClean="0"/>
              <a:t>and whether the employee is capable of returning to the work force</a:t>
            </a:r>
          </a:p>
          <a:p>
            <a:r>
              <a:rPr lang="en-US" dirty="0"/>
              <a:t>One final point bears mentioning. The claimant argues that we should review </a:t>
            </a:r>
            <a:r>
              <a:rPr lang="en-US" dirty="0" smtClean="0"/>
              <a:t>the Commission’s </a:t>
            </a:r>
            <a:r>
              <a:rPr lang="en-US" dirty="0"/>
              <a:t>decision </a:t>
            </a:r>
            <a:r>
              <a:rPr lang="en-US" i="1" dirty="0"/>
              <a:t>de novo </a:t>
            </a:r>
            <a:r>
              <a:rPr lang="en-US" dirty="0"/>
              <a:t>because the facts are undisputed and no conflicting </a:t>
            </a:r>
            <a:r>
              <a:rPr lang="en-US" dirty="0" smtClean="0"/>
              <a:t>inferences may </a:t>
            </a:r>
            <a:r>
              <a:rPr lang="en-US" dirty="0"/>
              <a:t>be drawn from the facts. We disagree. Although the claimant was able to work within </a:t>
            </a:r>
            <a:r>
              <a:rPr lang="en-US" dirty="0" smtClean="0"/>
              <a:t>his original </a:t>
            </a:r>
            <a:r>
              <a:rPr lang="en-US" dirty="0"/>
              <a:t>job classification without operating cranes when he returned to work in July 2013, </a:t>
            </a:r>
            <a:r>
              <a:rPr lang="en-US" dirty="0" smtClean="0"/>
              <a:t>he had </a:t>
            </a:r>
            <a:r>
              <a:rPr lang="en-US" dirty="0"/>
              <a:t>not yet reached MMI and he continued to undergo dental treatments thereafter, including </a:t>
            </a:r>
            <a:r>
              <a:rPr lang="en-US" dirty="0" smtClean="0"/>
              <a:t>at least </a:t>
            </a:r>
            <a:r>
              <a:rPr lang="en-US" dirty="0"/>
              <a:t>one dental surgery in November 2013 that kept him off work entirely for one </a:t>
            </a:r>
            <a:r>
              <a:rPr lang="en-US" dirty="0" smtClean="0"/>
              <a:t>week. Moreover</a:t>
            </a:r>
            <a:r>
              <a:rPr lang="en-US" dirty="0"/>
              <a:t>, although the operation of overhead cranes was no longer part of the claimant’s </a:t>
            </a:r>
            <a:r>
              <a:rPr lang="en-US" dirty="0" smtClean="0"/>
              <a:t>regular job </a:t>
            </a:r>
            <a:r>
              <a:rPr lang="en-US" dirty="0"/>
              <a:t>duties after July 2013, and it was undisputed that the claimant was not required to operate </a:t>
            </a:r>
            <a:r>
              <a:rPr lang="en-US" dirty="0" smtClean="0"/>
              <a:t>a crane </a:t>
            </a:r>
            <a:r>
              <a:rPr lang="en-US" dirty="0"/>
              <a:t>between July 23, 2013, and his termination, it was not undisputed that the claimant </a:t>
            </a:r>
            <a:r>
              <a:rPr lang="en-US" dirty="0" smtClean="0"/>
              <a:t>would </a:t>
            </a:r>
            <a:r>
              <a:rPr lang="en-US" i="1" dirty="0" smtClean="0"/>
              <a:t>never </a:t>
            </a:r>
            <a:r>
              <a:rPr lang="en-US" dirty="0"/>
              <a:t>have had to operate a crane in his capacity as a transportation operator. Accordingly, </a:t>
            </a:r>
            <a:r>
              <a:rPr lang="en-US" dirty="0" smtClean="0"/>
              <a:t>the record </a:t>
            </a:r>
            <a:r>
              <a:rPr lang="en-US" dirty="0"/>
              <a:t>supported conflicting inferences as to whether the claimant’s injuries had stabilized to </a:t>
            </a:r>
            <a:r>
              <a:rPr lang="en-US" dirty="0" smtClean="0"/>
              <a:t>the extent </a:t>
            </a:r>
            <a:r>
              <a:rPr lang="en-US" dirty="0"/>
              <a:t>that he was no longer entitled to TTD benefits. We have therefore reviewed </a:t>
            </a:r>
            <a:r>
              <a:rPr lang="en-US" dirty="0" smtClean="0"/>
              <a:t>the Commission’s </a:t>
            </a:r>
            <a:r>
              <a:rPr lang="en-US" dirty="0"/>
              <a:t>decision under the manifest weight of the evidence standard.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0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2365</Words>
  <Application>Microsoft Office PowerPoint</Application>
  <PresentationFormat>Widescreen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WCLA MCLE 7-11-2017</vt:lpstr>
      <vt:lpstr>Scott Holocker v. Komatsu America 12 WC 033397; 15 IWCC 0315</vt:lpstr>
      <vt:lpstr>Scott Holocker v. Komatsu America 12 WC 033397; 15 IWCC 0315</vt:lpstr>
      <vt:lpstr>Scott Holocker v. Komatsu America 12 WC 033397; 15 IWCC 0315</vt:lpstr>
      <vt:lpstr>Holocker v. IWCC 2017 IL App (3d) 160363WC</vt:lpstr>
      <vt:lpstr>Holocker v. IWCC 2017 IL App (3d) 160363WC</vt:lpstr>
      <vt:lpstr>Holocker v. IWCC 2017 IL App (3d) 160363WC</vt:lpstr>
      <vt:lpstr>Holocker v. IWCC 2017 IL App (3d) 160363WC</vt:lpstr>
      <vt:lpstr>Holocker v. IWCC 2017 IL App (3d) 160363WC</vt:lpstr>
      <vt:lpstr>Marque Medicos Fullerton v. Zurich American 2017 IL App (1st) 160756</vt:lpstr>
      <vt:lpstr>Marque Medicos Fullerton v. Zurich American 2017 IL App (1st) 160756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WCLA MCLE 7-11-2017</dc:title>
  <dc:creator>David B. Menchetti</dc:creator>
  <cp:lastModifiedBy>David B. Menchetti</cp:lastModifiedBy>
  <cp:revision>16</cp:revision>
  <cp:lastPrinted>2017-07-09T14:24:14Z</cp:lastPrinted>
  <dcterms:created xsi:type="dcterms:W3CDTF">2017-07-07T12:46:44Z</dcterms:created>
  <dcterms:modified xsi:type="dcterms:W3CDTF">2017-07-09T14:24:16Z</dcterms:modified>
</cp:coreProperties>
</file>