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824A5C-6DAF-41F7-B901-F576E0E29B60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82F923-33D5-4D39-A29B-4AC6ED661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3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38643" indent="-3610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44067" indent="-28881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21693" indent="-28881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99320" indent="-28881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76945" indent="-288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754573" indent="-288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32202" indent="-288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909826" indent="-288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70DECB-C27E-4584-88A0-4A67ADD56D29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2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1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3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6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2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0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2448-2CA8-4F5E-907E-4A3CFC889A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E629-2F8F-4E35-958D-EF8E9DD35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WCLA MCLE</a:t>
            </a:r>
            <a:br>
              <a:rPr lang="en-US" altLang="en-US" dirty="0" smtClean="0"/>
            </a:br>
            <a:r>
              <a:rPr lang="en-US" altLang="en-US" dirty="0" smtClean="0"/>
              <a:t>8-9-2017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Review of WCLA Newsletter: Commission Decisions Update</a:t>
            </a:r>
          </a:p>
          <a:p>
            <a:pPr eaLnBrk="1" hangingPunct="1"/>
            <a:r>
              <a:rPr lang="en-US" altLang="en-US" dirty="0" smtClean="0"/>
              <a:t>Wednesday August 9, 2017</a:t>
            </a:r>
          </a:p>
          <a:p>
            <a:pPr eaLnBrk="1" hangingPunct="1"/>
            <a:r>
              <a:rPr lang="en-US" altLang="en-US" dirty="0" smtClean="0"/>
              <a:t>12:00 noon to 1 pm</a:t>
            </a:r>
          </a:p>
          <a:p>
            <a:pPr eaLnBrk="1" hangingPunct="1"/>
            <a:r>
              <a:rPr lang="en-US" altLang="en-US" dirty="0" smtClean="0"/>
              <a:t>James R. Thompson Center Auditorium, Chicago, IL</a:t>
            </a:r>
          </a:p>
          <a:p>
            <a:pPr eaLnBrk="1" hangingPunct="1"/>
            <a:r>
              <a:rPr lang="en-US" altLang="en-US" dirty="0" smtClean="0"/>
              <a:t>1 hour general MCLE credit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Creed </a:t>
            </a:r>
            <a:r>
              <a:rPr lang="en-US" dirty="0" err="1" smtClean="0"/>
              <a:t>Bevolo</a:t>
            </a:r>
            <a:r>
              <a:rPr lang="en-US" dirty="0" smtClean="0"/>
              <a:t> v. Continental General Tire</a:t>
            </a:r>
            <a:br>
              <a:rPr lang="en-US" dirty="0" smtClean="0"/>
            </a:br>
            <a:r>
              <a:rPr lang="en-US" dirty="0" smtClean="0"/>
              <a:t>15WC002506; 16 IWCC 0669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IWCCC vacates award of mileage/travel expenses (2-1 with dissent)</a:t>
            </a:r>
          </a:p>
          <a:p>
            <a:r>
              <a:rPr lang="en-US" dirty="0"/>
              <a:t>The Arbitrator allowed Petitioner's request for travel expenses </a:t>
            </a:r>
            <a:r>
              <a:rPr lang="en-US" dirty="0" smtClean="0"/>
              <a:t>and ordered </a:t>
            </a:r>
            <a:r>
              <a:rPr lang="en-US" dirty="0"/>
              <a:t>Respondent to reimburse Petitioner for mileage of$609.50 for 5 round trips to </a:t>
            </a:r>
            <a:r>
              <a:rPr lang="en-US" dirty="0" smtClean="0"/>
              <a:t>Dr. </a:t>
            </a:r>
            <a:r>
              <a:rPr lang="en-US" dirty="0" err="1" smtClean="0"/>
              <a:t>Paletta</a:t>
            </a:r>
            <a:r>
              <a:rPr lang="en-US" dirty="0"/>
              <a:t>, a total of 1,060 miles at 57.5 cents per mile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Petitioner acknowledged </a:t>
            </a:r>
            <a:r>
              <a:rPr lang="en-US" dirty="0"/>
              <a:t>he could have found a physician in the Mt. Vernon area should he have </a:t>
            </a:r>
            <a:r>
              <a:rPr lang="en-US" dirty="0" smtClean="0"/>
              <a:t>chosen not </a:t>
            </a:r>
            <a:r>
              <a:rPr lang="en-US" dirty="0"/>
              <a:t>to </a:t>
            </a:r>
            <a:r>
              <a:rPr lang="en-US" dirty="0" smtClean="0"/>
              <a:t>travel</a:t>
            </a:r>
          </a:p>
          <a:p>
            <a:r>
              <a:rPr lang="en-US" dirty="0" smtClean="0"/>
              <a:t>WCA  does not </a:t>
            </a:r>
            <a:r>
              <a:rPr lang="en-US" dirty="0"/>
              <a:t>specifically provide </a:t>
            </a:r>
            <a:r>
              <a:rPr lang="en-US" dirty="0" smtClean="0"/>
              <a:t>for reimbursement </a:t>
            </a:r>
            <a:r>
              <a:rPr lang="en-US" dirty="0"/>
              <a:t>to injured workers for travel expenses related to medical treatment. </a:t>
            </a:r>
            <a:r>
              <a:rPr lang="en-US" dirty="0" smtClean="0"/>
              <a:t>Illinois courts </a:t>
            </a:r>
            <a:r>
              <a:rPr lang="en-US" dirty="0"/>
              <a:t>have held that an injured worker may receive reimbursement for medically related </a:t>
            </a:r>
            <a:r>
              <a:rPr lang="en-US" dirty="0" smtClean="0"/>
              <a:t>travel expenses </a:t>
            </a:r>
            <a:r>
              <a:rPr lang="en-US" dirty="0"/>
              <a:t>if the Petitioner can show that the trip was necessary because the type of </a:t>
            </a:r>
            <a:r>
              <a:rPr lang="en-US" dirty="0" smtClean="0"/>
              <a:t>medical treatment </a:t>
            </a:r>
            <a:r>
              <a:rPr lang="en-US" dirty="0"/>
              <a:t>sought was not available in their </a:t>
            </a:r>
            <a:r>
              <a:rPr lang="en-US" dirty="0" smtClean="0"/>
              <a:t>local </a:t>
            </a:r>
            <a:r>
              <a:rPr lang="en-US" dirty="0"/>
              <a:t>area." See Schmidt v. Salem Bowl, 10 </a:t>
            </a:r>
            <a:r>
              <a:rPr lang="en-US" dirty="0" smtClean="0"/>
              <a:t>IWCC 1059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6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Anthony </a:t>
            </a:r>
            <a:r>
              <a:rPr lang="en-US" dirty="0" err="1" smtClean="0"/>
              <a:t>Bulvan</a:t>
            </a:r>
            <a:r>
              <a:rPr lang="en-US" dirty="0" smtClean="0"/>
              <a:t> v. Pepsi</a:t>
            </a:r>
            <a:br>
              <a:rPr lang="en-US" dirty="0" smtClean="0"/>
            </a:br>
            <a:r>
              <a:rPr lang="en-US" dirty="0" smtClean="0"/>
              <a:t>12 WC 028080; 16 IWCC 0665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Considering </a:t>
            </a:r>
            <a:r>
              <a:rPr lang="en-US" dirty="0"/>
              <a:t>the issue of </a:t>
            </a:r>
            <a:r>
              <a:rPr lang="en-US" dirty="0" smtClean="0"/>
              <a:t>"Petition </a:t>
            </a:r>
            <a:r>
              <a:rPr lang="en-US" dirty="0"/>
              <a:t>to Rescind </a:t>
            </a:r>
            <a:r>
              <a:rPr lang="en-US" dirty="0" smtClean="0"/>
              <a:t>Settlement Agreement” and  being </a:t>
            </a:r>
            <a:r>
              <a:rPr lang="en-US" dirty="0"/>
              <a:t>advised of the facts and law, denies </a:t>
            </a:r>
            <a:r>
              <a:rPr lang="en-US" dirty="0" smtClean="0"/>
              <a:t>Respondent's Petition </a:t>
            </a:r>
            <a:r>
              <a:rPr lang="en-US" dirty="0"/>
              <a:t>to Rescind Settlement </a:t>
            </a:r>
            <a:r>
              <a:rPr lang="en-US" dirty="0" smtClean="0"/>
              <a:t>Agreement</a:t>
            </a:r>
          </a:p>
          <a:p>
            <a:r>
              <a:rPr lang="en-US" dirty="0"/>
              <a:t>Respondent asks that the </a:t>
            </a:r>
            <a:r>
              <a:rPr lang="en-US" dirty="0" smtClean="0"/>
              <a:t>settlement </a:t>
            </a:r>
            <a:r>
              <a:rPr lang="en-US" dirty="0"/>
              <a:t>agreement be rescinded based on an </a:t>
            </a:r>
            <a:r>
              <a:rPr lang="en-US" dirty="0" smtClean="0"/>
              <a:t>additional document </a:t>
            </a:r>
            <a:r>
              <a:rPr lang="en-US" dirty="0"/>
              <a:t>or agreement that is not in evidence. Respondent does not cite any </a:t>
            </a:r>
            <a:r>
              <a:rPr lang="en-US" dirty="0" smtClean="0"/>
              <a:t>Commission precedent or </a:t>
            </a:r>
            <a:r>
              <a:rPr lang="en-US" dirty="0"/>
              <a:t>case law that would allow it to rescind a contract under these circumstances. It </a:t>
            </a:r>
            <a:r>
              <a:rPr lang="en-US" dirty="0" smtClean="0"/>
              <a:t>is not </a:t>
            </a:r>
            <a:r>
              <a:rPr lang="en-US" dirty="0"/>
              <a:t>alleging that there was a clerical or typographical error. Nor is Respondent arguing that </a:t>
            </a:r>
            <a:r>
              <a:rPr lang="en-US" dirty="0" smtClean="0"/>
              <a:t>there was </a:t>
            </a:r>
            <a:r>
              <a:rPr lang="en-US" dirty="0"/>
              <a:t>a mutual mistake. Rather, </a:t>
            </a:r>
            <a:r>
              <a:rPr lang="en-US" dirty="0" smtClean="0"/>
              <a:t>Respondent </a:t>
            </a:r>
            <a:r>
              <a:rPr lang="en-US" dirty="0"/>
              <a:t>argues that the contract, which it prepared, </a:t>
            </a:r>
            <a:r>
              <a:rPr lang="en-US" dirty="0" smtClean="0"/>
              <a:t>is incomplete </a:t>
            </a:r>
            <a:r>
              <a:rPr lang="en-US" dirty="0"/>
              <a:t>and </a:t>
            </a:r>
            <a:r>
              <a:rPr lang="en-US" dirty="0" smtClean="0"/>
              <a:t>missing </a:t>
            </a:r>
            <a:r>
              <a:rPr lang="en-US" dirty="0"/>
              <a:t>some terms. However, this is due to Respondent's choice to write </a:t>
            </a:r>
            <a:r>
              <a:rPr lang="en-US" dirty="0" smtClean="0"/>
              <a:t>the contract </a:t>
            </a:r>
            <a:r>
              <a:rPr lang="en-US" dirty="0"/>
              <a:t>without referencing this other side agreement and remaining </a:t>
            </a:r>
            <a:r>
              <a:rPr lang="en-US" dirty="0" smtClean="0"/>
              <a:t>silent </a:t>
            </a:r>
            <a:r>
              <a:rPr lang="en-US" dirty="0"/>
              <a:t>about that </a:t>
            </a:r>
            <a:r>
              <a:rPr lang="en-US" dirty="0" smtClean="0"/>
              <a:t>issue.</a:t>
            </a:r>
          </a:p>
          <a:p>
            <a:r>
              <a:rPr lang="en-US" dirty="0" smtClean="0"/>
              <a:t>Commission </a:t>
            </a:r>
            <a:r>
              <a:rPr lang="en-US" dirty="0"/>
              <a:t>has discretion over the approval of </a:t>
            </a:r>
            <a:r>
              <a:rPr lang="en-US" dirty="0" smtClean="0"/>
              <a:t>settlement </a:t>
            </a:r>
            <a:r>
              <a:rPr lang="en-US" dirty="0"/>
              <a:t>agreements and this presumes that </a:t>
            </a:r>
            <a:r>
              <a:rPr lang="en-US" dirty="0" smtClean="0"/>
              <a:t>all of </a:t>
            </a:r>
            <a:r>
              <a:rPr lang="en-US" dirty="0"/>
              <a:t>the terms of the settlement are included in the contract. Whether it is appropriate for </a:t>
            </a:r>
            <a:r>
              <a:rPr lang="en-US" dirty="0" smtClean="0"/>
              <a:t>a respondent </a:t>
            </a:r>
            <a:r>
              <a:rPr lang="en-US" dirty="0"/>
              <a:t>to include such ancillary agreements in a workers' compensation settlement does </a:t>
            </a:r>
            <a:r>
              <a:rPr lang="en-US" dirty="0" smtClean="0"/>
              <a:t>not need </a:t>
            </a:r>
            <a:r>
              <a:rPr lang="en-US" dirty="0"/>
              <a:t>to be decided here. However, we find that it is inappropriate for Respondent to now </a:t>
            </a:r>
            <a:r>
              <a:rPr lang="en-US" dirty="0" smtClean="0"/>
              <a:t>claim that </a:t>
            </a:r>
            <a:r>
              <a:rPr lang="en-US" dirty="0"/>
              <a:t>it </a:t>
            </a:r>
            <a:r>
              <a:rPr lang="en-US"/>
              <a:t>really </a:t>
            </a:r>
            <a:r>
              <a:rPr lang="en-US" smtClean="0"/>
              <a:t>didn't </a:t>
            </a:r>
            <a:r>
              <a:rPr lang="en-US" dirty="0"/>
              <a:t>agree to what it </a:t>
            </a:r>
            <a:r>
              <a:rPr lang="en-US"/>
              <a:t>agreed </a:t>
            </a:r>
            <a:r>
              <a:rPr lang="en-US" smtClean="0"/>
              <a:t>to, </a:t>
            </a:r>
            <a:r>
              <a:rPr lang="en-US" dirty="0"/>
              <a:t>as evidenced by the contract, because of </a:t>
            </a:r>
            <a:r>
              <a:rPr lang="en-US"/>
              <a:t>terms </a:t>
            </a:r>
            <a:r>
              <a:rPr lang="en-US" smtClean="0"/>
              <a:t>and conditions </a:t>
            </a:r>
            <a:r>
              <a:rPr lang="en-US" dirty="0"/>
              <a:t>that it chose not to include in the contract.</a:t>
            </a:r>
          </a:p>
        </p:txBody>
      </p:sp>
    </p:spTree>
    <p:extLst>
      <p:ext uri="{BB962C8B-B14F-4D97-AF65-F5344CB8AC3E}">
        <p14:creationId xmlns:p14="http://schemas.microsoft.com/office/powerpoint/2010/main" val="14013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Melanie Martin v. AT&amp;T</a:t>
            </a:r>
            <a:br>
              <a:rPr lang="en-US" dirty="0" smtClean="0"/>
            </a:br>
            <a:r>
              <a:rPr lang="en-US" dirty="0" smtClean="0"/>
              <a:t>15 WC 029983; 16 IWCC 0609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Petitioner falls on stairs going to get personal cell phone at end of shift </a:t>
            </a:r>
          </a:p>
          <a:p>
            <a:r>
              <a:rPr lang="en-US" sz="2900" dirty="0" smtClean="0"/>
              <a:t>IWCC affirms and adopts Arbitrator’s denial of benefits</a:t>
            </a:r>
          </a:p>
          <a:p>
            <a:r>
              <a:rPr lang="en-US" sz="2900" dirty="0" smtClean="0"/>
              <a:t>Petitioner </a:t>
            </a:r>
            <a:r>
              <a:rPr lang="en-US" sz="2900" dirty="0"/>
              <a:t>had already signed out of work, had </a:t>
            </a:r>
            <a:r>
              <a:rPr lang="en-US" sz="2900" dirty="0" smtClean="0"/>
              <a:t>already walked </a:t>
            </a:r>
            <a:r>
              <a:rPr lang="en-US" sz="2900" dirty="0"/>
              <a:t>down the </a:t>
            </a:r>
            <a:r>
              <a:rPr lang="en-US" sz="2900" dirty="0" smtClean="0"/>
              <a:t>final  </a:t>
            </a:r>
            <a:r>
              <a:rPr lang="en-US" sz="2900" dirty="0"/>
              <a:t>stairway and was just about out the door when she </a:t>
            </a:r>
            <a:r>
              <a:rPr lang="en-US" sz="2900" dirty="0" smtClean="0"/>
              <a:t>realized </a:t>
            </a:r>
            <a:r>
              <a:rPr lang="en-US" sz="2900" dirty="0"/>
              <a:t>she had forgotten </a:t>
            </a:r>
            <a:r>
              <a:rPr lang="en-US" sz="2900" dirty="0" smtClean="0"/>
              <a:t>her personal </a:t>
            </a:r>
            <a:r>
              <a:rPr lang="en-US" sz="2900" dirty="0"/>
              <a:t>cell </a:t>
            </a:r>
            <a:r>
              <a:rPr lang="en-US" sz="2900" dirty="0" smtClean="0"/>
              <a:t>phone</a:t>
            </a:r>
          </a:p>
          <a:p>
            <a:r>
              <a:rPr lang="en-US" sz="2900" dirty="0" smtClean="0"/>
              <a:t>Petitioner </a:t>
            </a:r>
            <a:r>
              <a:rPr lang="en-US" sz="2900" dirty="0"/>
              <a:t>was not carrying </a:t>
            </a:r>
            <a:r>
              <a:rPr lang="en-US" sz="2900" dirty="0" smtClean="0"/>
              <a:t>anything </a:t>
            </a:r>
            <a:r>
              <a:rPr lang="en-US" sz="2900" dirty="0"/>
              <a:t>other than her </a:t>
            </a:r>
            <a:r>
              <a:rPr lang="en-US" sz="2900" dirty="0" smtClean="0"/>
              <a:t>purse</a:t>
            </a:r>
          </a:p>
          <a:p>
            <a:r>
              <a:rPr lang="en-US" sz="2900" dirty="0" smtClean="0"/>
              <a:t>Petitioner's </a:t>
            </a:r>
            <a:r>
              <a:rPr lang="en-US" sz="2900" dirty="0"/>
              <a:t>decision to walk back up the stairs was solely for her own personal </a:t>
            </a:r>
            <a:r>
              <a:rPr lang="en-US" sz="2900" dirty="0" smtClean="0"/>
              <a:t>benefit</a:t>
            </a:r>
          </a:p>
          <a:p>
            <a:r>
              <a:rPr lang="en-US" sz="2900" dirty="0" smtClean="0"/>
              <a:t>Significant </a:t>
            </a:r>
            <a:r>
              <a:rPr lang="en-US" sz="2900" dirty="0"/>
              <a:t>that petitioner never testified that the stairwell was not accessible to the </a:t>
            </a:r>
            <a:r>
              <a:rPr lang="en-US" sz="2900" dirty="0" smtClean="0"/>
              <a:t>general public</a:t>
            </a:r>
            <a:r>
              <a:rPr lang="en-US" sz="2900" dirty="0"/>
              <a:t>. She also clearly testified that she had other access to and from the ground floor and the </a:t>
            </a:r>
            <a:r>
              <a:rPr lang="en-US" sz="2900" dirty="0" smtClean="0"/>
              <a:t>second floor </a:t>
            </a:r>
            <a:r>
              <a:rPr lang="en-US" sz="2900" dirty="0"/>
              <a:t>where she worked, that being an elevator. </a:t>
            </a:r>
            <a:r>
              <a:rPr lang="en-US" sz="2900" dirty="0" smtClean="0"/>
              <a:t>Petitioner </a:t>
            </a:r>
            <a:r>
              <a:rPr lang="en-US" sz="2900" dirty="0"/>
              <a:t>was not instructed by her employer to use </a:t>
            </a:r>
            <a:r>
              <a:rPr lang="en-US" sz="2900" dirty="0" smtClean="0"/>
              <a:t>the elevator </a:t>
            </a:r>
            <a:r>
              <a:rPr lang="en-US" sz="2900" dirty="0"/>
              <a:t>or the stairwell. The choice was hers.</a:t>
            </a:r>
          </a:p>
          <a:p>
            <a:r>
              <a:rPr lang="en-US" sz="2900" dirty="0" smtClean="0"/>
              <a:t>Arbitrator </a:t>
            </a:r>
            <a:r>
              <a:rPr lang="en-US" sz="2900" dirty="0"/>
              <a:t>notes that the step on which petitioner alleged she fell did have a </a:t>
            </a:r>
            <a:r>
              <a:rPr lang="en-US" sz="2900" dirty="0" smtClean="0"/>
              <a:t>small section </a:t>
            </a:r>
            <a:r>
              <a:rPr lang="en-US" sz="2900" dirty="0"/>
              <a:t>of the nonslip strip missing. However , the picture shows that the strip was not raised or </a:t>
            </a:r>
            <a:r>
              <a:rPr lang="en-US" sz="2900" dirty="0" smtClean="0"/>
              <a:t>buckled and </a:t>
            </a:r>
            <a:r>
              <a:rPr lang="en-US" sz="2900" dirty="0"/>
              <a:t>in fact even where the piece was </a:t>
            </a:r>
            <a:r>
              <a:rPr lang="en-US" sz="2900" dirty="0" smtClean="0"/>
              <a:t>missing</a:t>
            </a:r>
            <a:r>
              <a:rPr lang="en-US" sz="2900" dirty="0"/>
              <a:t>, the height of the strip was </a:t>
            </a:r>
            <a:r>
              <a:rPr lang="en-US" sz="2900" dirty="0" smtClean="0"/>
              <a:t>exactly </a:t>
            </a:r>
            <a:r>
              <a:rPr lang="en-US" sz="2900" dirty="0"/>
              <a:t>the same as that </a:t>
            </a:r>
            <a:r>
              <a:rPr lang="en-US" sz="2900" dirty="0" smtClean="0"/>
              <a:t>around the </a:t>
            </a:r>
            <a:r>
              <a:rPr lang="en-US" sz="2900" dirty="0"/>
              <a:t>perimeter of the strip, namely 1/ 8".</a:t>
            </a:r>
          </a:p>
          <a:p>
            <a:r>
              <a:rPr lang="en-US" sz="2900" dirty="0"/>
              <a:t>Based on the above, as well as the credible </a:t>
            </a:r>
            <a:r>
              <a:rPr lang="en-US" sz="2900" dirty="0" smtClean="0"/>
              <a:t>evidence</a:t>
            </a:r>
            <a:r>
              <a:rPr lang="en-US" sz="2900" dirty="0"/>
              <a:t>, the arbitrator finds the petitioner has </a:t>
            </a:r>
            <a:r>
              <a:rPr lang="en-US" sz="2900" dirty="0" smtClean="0"/>
              <a:t>failed to prove </a:t>
            </a:r>
            <a:r>
              <a:rPr lang="en-US" sz="2900" dirty="0"/>
              <a:t>by a </a:t>
            </a:r>
            <a:r>
              <a:rPr lang="en-US" sz="2900" dirty="0" smtClean="0"/>
              <a:t>preponderance </a:t>
            </a:r>
            <a:r>
              <a:rPr lang="en-US" sz="2900" dirty="0"/>
              <a:t>of the credible evidence that she sustained an accidental injury that arose out </a:t>
            </a:r>
            <a:r>
              <a:rPr lang="en-US" sz="2900" dirty="0" smtClean="0"/>
              <a:t>of and </a:t>
            </a:r>
            <a:r>
              <a:rPr lang="en-US" sz="2900" dirty="0"/>
              <a:t>in the course of her employment </a:t>
            </a:r>
          </a:p>
        </p:txBody>
      </p:sp>
    </p:spTree>
    <p:extLst>
      <p:ext uri="{BB962C8B-B14F-4D97-AF65-F5344CB8AC3E}">
        <p14:creationId xmlns:p14="http://schemas.microsoft.com/office/powerpoint/2010/main" val="106615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Marsh v. G&amp;D Integrated</a:t>
            </a:r>
            <a:br>
              <a:rPr lang="en-US" dirty="0" smtClean="0"/>
            </a:br>
            <a:r>
              <a:rPr lang="en-US" dirty="0" smtClean="0"/>
              <a:t>14 WC 018122; 16 IWCC 05093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IWCC affirms and adopts Arbitrator’s award of benefits based on “chain of events” analysis</a:t>
            </a:r>
          </a:p>
          <a:p>
            <a:r>
              <a:rPr lang="en-US" dirty="0" smtClean="0"/>
              <a:t> </a:t>
            </a:r>
            <a:r>
              <a:rPr lang="en-US" dirty="0"/>
              <a:t>In the case at bar, it is true that Petitioner did not present any expert opinion </a:t>
            </a:r>
            <a:r>
              <a:rPr lang="en-US" dirty="0" smtClean="0"/>
              <a:t>that his </a:t>
            </a:r>
            <a:r>
              <a:rPr lang="en-US" dirty="0"/>
              <a:t>current condition of ill-being of his left knee, which was symptomatic as many as </a:t>
            </a:r>
            <a:r>
              <a:rPr lang="en-US" dirty="0" smtClean="0"/>
              <a:t>7-10 </a:t>
            </a:r>
            <a:r>
              <a:rPr lang="en-US" dirty="0"/>
              <a:t>days prior to the </a:t>
            </a:r>
            <a:r>
              <a:rPr lang="en-US" dirty="0" smtClean="0"/>
              <a:t>April 2</a:t>
            </a:r>
            <a:r>
              <a:rPr lang="en-US" dirty="0"/>
              <a:t>, 2014 accident, is causally related to such accident</a:t>
            </a:r>
            <a:r>
              <a:rPr lang="en-US" dirty="0" smtClean="0"/>
              <a:t>.</a:t>
            </a:r>
          </a:p>
          <a:p>
            <a:r>
              <a:rPr lang="en-US" dirty="0"/>
              <a:t>A chain of events which demonstrates a previous condition of good health, </a:t>
            </a:r>
            <a:r>
              <a:rPr lang="en-US" dirty="0" smtClean="0"/>
              <a:t>an accident</a:t>
            </a:r>
            <a:r>
              <a:rPr lang="en-US" dirty="0"/>
              <a:t>, and a subsequent injury resulting in </a:t>
            </a:r>
            <a:r>
              <a:rPr lang="en-US" dirty="0" smtClean="0"/>
              <a:t>disability </a:t>
            </a:r>
            <a:r>
              <a:rPr lang="en-US" dirty="0"/>
              <a:t>may be </a:t>
            </a:r>
            <a:r>
              <a:rPr lang="en-US" dirty="0" smtClean="0"/>
              <a:t>sufficient circumstantial evidence </a:t>
            </a:r>
            <a:r>
              <a:rPr lang="en-US" dirty="0"/>
              <a:t>to prove a causal nexus between the accident and the employee's </a:t>
            </a:r>
            <a:r>
              <a:rPr lang="en-US" dirty="0" smtClean="0"/>
              <a:t>injury. </a:t>
            </a:r>
            <a:r>
              <a:rPr lang="en-US" u="sng" dirty="0" smtClean="0"/>
              <a:t>International Harvester</a:t>
            </a:r>
          </a:p>
          <a:p>
            <a:r>
              <a:rPr lang="en-US" dirty="0" smtClean="0"/>
              <a:t>The </a:t>
            </a:r>
            <a:r>
              <a:rPr lang="en-US" dirty="0"/>
              <a:t>Arbitrator finds the treating records , particularly R.X 5, and the testimony </a:t>
            </a:r>
            <a:r>
              <a:rPr lang="en-US" dirty="0" smtClean="0"/>
              <a:t>of Petitioner </a:t>
            </a:r>
            <a:r>
              <a:rPr lang="en-US" dirty="0"/>
              <a:t>to be more persuasive than the opinions of </a:t>
            </a:r>
            <a:r>
              <a:rPr lang="en-US" dirty="0" smtClean="0"/>
              <a:t>Dr</a:t>
            </a:r>
            <a:r>
              <a:rPr lang="en-US" dirty="0"/>
              <a:t>. Walsh. The Arbitrator </a:t>
            </a:r>
            <a:r>
              <a:rPr lang="en-US" dirty="0" smtClean="0"/>
              <a:t>finds that </a:t>
            </a:r>
            <a:r>
              <a:rPr lang="en-US" dirty="0"/>
              <a:t>on April 2, 2014, Petitioner sustained an accident to his left leg that aggravated </a:t>
            </a:r>
            <a:r>
              <a:rPr lang="en-US" dirty="0" smtClean="0"/>
              <a:t>his pre-existing </a:t>
            </a:r>
            <a:r>
              <a:rPr lang="en-US" dirty="0"/>
              <a:t>condition of ill-b </a:t>
            </a:r>
            <a:r>
              <a:rPr lang="en-US" dirty="0" err="1"/>
              <a:t>eing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69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Johnson v. City of Chicago</a:t>
            </a:r>
            <a:br>
              <a:rPr lang="en-US" dirty="0" smtClean="0"/>
            </a:br>
            <a:r>
              <a:rPr lang="en-US" dirty="0" smtClean="0"/>
              <a:t>13 WC 009875; 17 IWCC 0035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IWCC affirms Arbitrator award of credit for “overpaid TTD or maintenance”</a:t>
            </a:r>
          </a:p>
          <a:p>
            <a:r>
              <a:rPr lang="en-US" dirty="0"/>
              <a:t>The Respondent seeks a </a:t>
            </a:r>
            <a:r>
              <a:rPr lang="en-US"/>
              <a:t>credit </a:t>
            </a:r>
            <a:r>
              <a:rPr lang="en-US" smtClean="0"/>
              <a:t>for </a:t>
            </a:r>
            <a:r>
              <a:rPr lang="en-US" dirty="0"/>
              <a:t>all maintenance paid as it perceives the </a:t>
            </a:r>
            <a:r>
              <a:rPr lang="en-US" dirty="0" smtClean="0"/>
              <a:t>Petitioner's efforts </a:t>
            </a:r>
            <a:r>
              <a:rPr lang="en-US" dirty="0"/>
              <a:t>with regard to vocational rehabilitation to be less than </a:t>
            </a:r>
            <a:r>
              <a:rPr lang="en-US" dirty="0" smtClean="0"/>
              <a:t>diligent. The </a:t>
            </a:r>
            <a:r>
              <a:rPr lang="en-US" dirty="0"/>
              <a:t>petitioner failed to participate in a diligent and good </a:t>
            </a:r>
            <a:r>
              <a:rPr lang="en-US" dirty="0" smtClean="0"/>
              <a:t>faith job </a:t>
            </a:r>
            <a:r>
              <a:rPr lang="en-US" dirty="0"/>
              <a:t>search. Therefore, </a:t>
            </a:r>
            <a:r>
              <a:rPr lang="en-US" dirty="0" smtClean="0"/>
              <a:t>his claim </a:t>
            </a:r>
            <a:r>
              <a:rPr lang="en-US" dirty="0"/>
              <a:t>for maintenance benefits after August 3, 2015 must be denied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/>
              <a:t>there is a </a:t>
            </a:r>
            <a:r>
              <a:rPr lang="en-US" dirty="0" smtClean="0"/>
              <a:t>lack of good-faith</a:t>
            </a:r>
            <a:r>
              <a:rPr lang="en-US" dirty="0"/>
              <a:t>" cooperation with vocational rehabilitation </a:t>
            </a:r>
            <a:r>
              <a:rPr lang="en-US" dirty="0" smtClean="0"/>
              <a:t>efforts, the </a:t>
            </a:r>
            <a:r>
              <a:rPr lang="en-US" dirty="0"/>
              <a:t>termination </a:t>
            </a:r>
            <a:r>
              <a:rPr lang="en-US" dirty="0" smtClean="0"/>
              <a:t>of benefits is justified. </a:t>
            </a:r>
            <a:r>
              <a:rPr lang="en-US" u="sng" dirty="0" smtClean="0"/>
              <a:t>Hayden</a:t>
            </a:r>
            <a:r>
              <a:rPr lang="en-US" dirty="0" smtClean="0"/>
              <a:t>, 214 Ill.App.3d 749 (1991).  </a:t>
            </a:r>
            <a:r>
              <a:rPr lang="en-US" dirty="0"/>
              <a:t>It is </a:t>
            </a:r>
            <a:r>
              <a:rPr lang="en-US" dirty="0" smtClean="0"/>
              <a:t>the petitioner’s obligation to make “good-faith efforts to cooperate in the rehabilitation effort.” </a:t>
            </a:r>
            <a:r>
              <a:rPr lang="en-US" u="sng" dirty="0" smtClean="0"/>
              <a:t>ADM</a:t>
            </a:r>
            <a:r>
              <a:rPr lang="en-US" dirty="0" smtClean="0"/>
              <a:t>, 138 Ill.2d 107 (1990).</a:t>
            </a:r>
          </a:p>
          <a:p>
            <a:r>
              <a:rPr lang="en-US" dirty="0"/>
              <a:t>The Arbitrator finds that the Respondent's termination </a:t>
            </a:r>
            <a:r>
              <a:rPr lang="en-US" dirty="0" smtClean="0"/>
              <a:t>of maintenance </a:t>
            </a:r>
            <a:r>
              <a:rPr lang="en-US" dirty="0"/>
              <a:t>benefits </a:t>
            </a:r>
            <a:r>
              <a:rPr lang="en-US" dirty="0" smtClean="0"/>
              <a:t>as of </a:t>
            </a:r>
            <a:r>
              <a:rPr lang="en-US" dirty="0"/>
              <a:t>August 3, 2015 was long overdue. It is difficult to state the specific moment in </a:t>
            </a:r>
            <a:r>
              <a:rPr lang="en-US" dirty="0" smtClean="0"/>
              <a:t>time when </a:t>
            </a:r>
            <a:r>
              <a:rPr lang="en-US" dirty="0"/>
              <a:t>the Petitioner was noncompliant with vocational </a:t>
            </a:r>
            <a:r>
              <a:rPr lang="en-US" dirty="0" smtClean="0"/>
              <a:t>rehabilitation</a:t>
            </a:r>
          </a:p>
          <a:p>
            <a:r>
              <a:rPr lang="en-US" dirty="0" smtClean="0"/>
              <a:t>No </a:t>
            </a:r>
            <a:r>
              <a:rPr lang="en-US" dirty="0"/>
              <a:t>maintenance </a:t>
            </a:r>
            <a:r>
              <a:rPr lang="en-US" dirty="0" smtClean="0"/>
              <a:t>is awarded </a:t>
            </a:r>
            <a:r>
              <a:rPr lang="en-US" dirty="0"/>
              <a:t>and Respondent is allowed a credit </a:t>
            </a:r>
            <a:r>
              <a:rPr lang="en-US" dirty="0" smtClean="0"/>
              <a:t>for </a:t>
            </a:r>
            <a:r>
              <a:rPr lang="en-US" dirty="0"/>
              <a:t>all maintenance paid from September </a:t>
            </a:r>
            <a:r>
              <a:rPr lang="en-US" dirty="0" smtClean="0"/>
              <a:t>30, 2013 </a:t>
            </a:r>
            <a:r>
              <a:rPr lang="en-US" dirty="0"/>
              <a:t>until August 3, </a:t>
            </a:r>
            <a:r>
              <a:rPr lang="en-US" dirty="0" smtClean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5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Andrzej </a:t>
            </a:r>
            <a:r>
              <a:rPr lang="en-US" dirty="0" err="1" smtClean="0"/>
              <a:t>Pawinski</a:t>
            </a:r>
            <a:r>
              <a:rPr lang="en-US" dirty="0" smtClean="0"/>
              <a:t> v. AT&amp;T</a:t>
            </a:r>
            <a:br>
              <a:rPr lang="en-US" dirty="0" smtClean="0"/>
            </a:br>
            <a:r>
              <a:rPr lang="en-US" dirty="0" smtClean="0"/>
              <a:t>13 WC 041281; 16 IWCC 0623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IWCC modifies Arbitrator’s PPD award DOWN using 8.1b analysis: from 35% leg to 22.5%; and from 18% MAW to 12.5%</a:t>
            </a:r>
          </a:p>
          <a:p>
            <a:r>
              <a:rPr lang="en-US" dirty="0" smtClean="0"/>
              <a:t>Respondent </a:t>
            </a:r>
            <a:r>
              <a:rPr lang="en-US" dirty="0"/>
              <a:t>sent Petitioner for an AMA </a:t>
            </a:r>
            <a:r>
              <a:rPr lang="en-US" dirty="0" err="1"/>
              <a:t>impainnent</a:t>
            </a:r>
            <a:r>
              <a:rPr lang="en-US" dirty="0"/>
              <a:t> rating. The physician, Dr. </a:t>
            </a:r>
            <a:r>
              <a:rPr lang="en-US" dirty="0" err="1" smtClean="0"/>
              <a:t>Karlsson,found</a:t>
            </a:r>
            <a:r>
              <a:rPr lang="en-US" dirty="0" smtClean="0"/>
              <a:t> </a:t>
            </a:r>
            <a:r>
              <a:rPr lang="en-US" dirty="0"/>
              <a:t>a C lass 0 impairment regarding Petitioner's leg, and found a Class 1 impairment of </a:t>
            </a:r>
            <a:r>
              <a:rPr lang="en-US" dirty="0" err="1" smtClean="0"/>
              <a:t>theright</a:t>
            </a:r>
            <a:r>
              <a:rPr lang="en-US" dirty="0" smtClean="0"/>
              <a:t> </a:t>
            </a:r>
            <a:r>
              <a:rPr lang="en-US" dirty="0"/>
              <a:t>should </a:t>
            </a:r>
            <a:r>
              <a:rPr lang="en-US" dirty="0" err="1"/>
              <a:t>er</a:t>
            </a:r>
            <a:r>
              <a:rPr lang="en-US" dirty="0"/>
              <a:t> and gave Petitioner a corresponding impairment rating of 4% loss of man as </a:t>
            </a:r>
            <a:r>
              <a:rPr lang="en-US" dirty="0" err="1" smtClean="0"/>
              <a:t>awhole</a:t>
            </a:r>
            <a:r>
              <a:rPr lang="en-US" dirty="0"/>
              <a:t>. (Respondent Exhibit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</a:t>
            </a:r>
            <a:r>
              <a:rPr lang="en-US" dirty="0"/>
              <a:t>considering the remaining factors, Petitioner was only 30 </a:t>
            </a:r>
            <a:r>
              <a:rPr lang="en-US" dirty="0" smtClean="0"/>
              <a:t>years old </a:t>
            </a:r>
            <a:r>
              <a:rPr lang="en-US" dirty="0"/>
              <a:t>at the time of the accident, with several more working years ahead </a:t>
            </a:r>
            <a:r>
              <a:rPr lang="en-US" dirty="0" smtClean="0"/>
              <a:t>of him.</a:t>
            </a:r>
          </a:p>
          <a:p>
            <a:r>
              <a:rPr lang="en-US" dirty="0" smtClean="0"/>
              <a:t>He </a:t>
            </a:r>
            <a:r>
              <a:rPr lang="en-US" dirty="0"/>
              <a:t>was </a:t>
            </a:r>
            <a:r>
              <a:rPr lang="en-US" dirty="0" smtClean="0"/>
              <a:t>working in </a:t>
            </a:r>
            <a:r>
              <a:rPr lang="en-US" dirty="0"/>
              <a:t>a physically demanding </a:t>
            </a:r>
            <a:r>
              <a:rPr lang="en-US" dirty="0" smtClean="0"/>
              <a:t>job </a:t>
            </a:r>
            <a:r>
              <a:rPr lang="en-US" dirty="0"/>
              <a:t>as a cable splicer when he was assaulted and </a:t>
            </a:r>
            <a:r>
              <a:rPr lang="en-US" dirty="0" smtClean="0"/>
              <a:t>knocked unconscious</a:t>
            </a:r>
            <a:r>
              <a:rPr lang="en-US" dirty="0"/>
              <a:t>. </a:t>
            </a:r>
            <a:r>
              <a:rPr lang="en-US" dirty="0" smtClean="0"/>
              <a:t> He </a:t>
            </a:r>
            <a:r>
              <a:rPr lang="en-US" dirty="0"/>
              <a:t>is currently working as a line man, which per Petitioner's testimony, may </a:t>
            </a:r>
            <a:r>
              <a:rPr lang="en-US" dirty="0" smtClean="0"/>
              <a:t>be even </a:t>
            </a:r>
            <a:r>
              <a:rPr lang="en-US" dirty="0"/>
              <a:t>more physically demanding. </a:t>
            </a:r>
            <a:endParaRPr lang="en-US" dirty="0" smtClean="0"/>
          </a:p>
          <a:p>
            <a:r>
              <a:rPr lang="en-US" dirty="0" smtClean="0"/>
              <a:t>Petitioner's </a:t>
            </a:r>
            <a:r>
              <a:rPr lang="en-US" dirty="0"/>
              <a:t>medical records </a:t>
            </a:r>
            <a:r>
              <a:rPr lang="en-US" dirty="0" smtClean="0"/>
              <a:t>corroborated his </a:t>
            </a:r>
            <a:r>
              <a:rPr lang="en-US" dirty="0"/>
              <a:t>injuries and he was consistent with his complaints throughout his treatment. </a:t>
            </a:r>
            <a:r>
              <a:rPr lang="en-US" dirty="0" smtClean="0"/>
              <a:t>Additionally, Petitioner </a:t>
            </a:r>
            <a:r>
              <a:rPr lang="en-US" dirty="0"/>
              <a:t>appeared to be a compliant patient. Although Petitioner was released MMI to </a:t>
            </a:r>
            <a:r>
              <a:rPr lang="en-US" dirty="0" smtClean="0"/>
              <a:t>full duty, he </a:t>
            </a:r>
            <a:r>
              <a:rPr lang="en-US" dirty="0"/>
              <a:t>complains of some residual issues to his shoulder and knee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6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Rachel Allen v. Atlas Staffing</a:t>
            </a:r>
            <a:br>
              <a:rPr lang="en-US" dirty="0" smtClean="0"/>
            </a:br>
            <a:r>
              <a:rPr lang="en-US" dirty="0" smtClean="0"/>
              <a:t>15 WC 039401; 16 IWCC 0701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IWCC affirms Arbitrator’s award of benefits to Petitioner who was victim of horseplay</a:t>
            </a:r>
          </a:p>
          <a:p>
            <a:r>
              <a:rPr lang="en-US" dirty="0" smtClean="0"/>
              <a:t>Petitioner, denied this was consensual horseplay, and the written statement, admitted as Respondent' s exhibit, supports Petitioner's testimony that the incident occurred without warning. No evidence was introduced to contradict Petitioner' s testimony as to what occurred.</a:t>
            </a:r>
          </a:p>
          <a:p>
            <a:r>
              <a:rPr lang="en-US" dirty="0" smtClean="0"/>
              <a:t>The Arbitrator notes that Illinois permits the nonparticipating victim of horseplay to recover worker' s compensation benefits if the horseplay occurs within the course of employment. </a:t>
            </a:r>
            <a:r>
              <a:rPr lang="en-US" u="sng" dirty="0" smtClean="0"/>
              <a:t>Murray</a:t>
            </a:r>
            <a:r>
              <a:rPr lang="en-US" dirty="0" smtClean="0"/>
              <a:t>, 163 </a:t>
            </a:r>
            <a:r>
              <a:rPr lang="en-US" dirty="0" err="1" smtClean="0"/>
              <a:t>Ill.App</a:t>
            </a:r>
            <a:r>
              <a:rPr lang="en-US" dirty="0" smtClean="0"/>
              <a:t>. 3d 841 (1987)</a:t>
            </a:r>
          </a:p>
          <a:p>
            <a:r>
              <a:rPr lang="en-US" dirty="0" smtClean="0"/>
              <a:t>Petitioner was injured by an act of uninvited horseplay while in the course of her employment and therefore the injury arose out of and in the course of </a:t>
            </a:r>
            <a:r>
              <a:rPr lang="en-US" smtClean="0"/>
              <a:t>her employment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9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Lori Crowder v. City of Springfield</a:t>
            </a:r>
            <a:br>
              <a:rPr lang="en-US" dirty="0" smtClean="0"/>
            </a:br>
            <a:r>
              <a:rPr lang="en-US" dirty="0" smtClean="0"/>
              <a:t>14 WC 015569; 16 IWCC 0656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IWCC affirms and adopts Arbitrator’s denial of benefits to Petitioner who was leaving building to get coffee (2-1 decision with dissent)</a:t>
            </a:r>
          </a:p>
          <a:p>
            <a:r>
              <a:rPr lang="en-US" dirty="0"/>
              <a:t>The arbitrator finds the petitioner's injury resulted from </a:t>
            </a:r>
            <a:r>
              <a:rPr lang="en-US" dirty="0" smtClean="0"/>
              <a:t>a personal </a:t>
            </a:r>
            <a:r>
              <a:rPr lang="en-US" dirty="0"/>
              <a:t>risk, and that the general public was exposed to the identical risk</a:t>
            </a:r>
            <a:r>
              <a:rPr lang="en-US" dirty="0" smtClean="0"/>
              <a:t>.</a:t>
            </a:r>
          </a:p>
          <a:p>
            <a:r>
              <a:rPr lang="en-US" dirty="0"/>
              <a:t>Although petitioner had access </a:t>
            </a:r>
            <a:r>
              <a:rPr lang="en-US" dirty="0" smtClean="0"/>
              <a:t>to coffee </a:t>
            </a:r>
            <a:r>
              <a:rPr lang="en-US" dirty="0"/>
              <a:t>in the Municipal Center West, and could use either the east or west exit to get to Starbucks </a:t>
            </a:r>
            <a:r>
              <a:rPr lang="en-US" dirty="0" smtClean="0"/>
              <a:t>in approximately </a:t>
            </a:r>
            <a:r>
              <a:rPr lang="en-US" dirty="0"/>
              <a:t>the same amount </a:t>
            </a:r>
            <a:r>
              <a:rPr lang="en-US" dirty="0" smtClean="0"/>
              <a:t>of time</a:t>
            </a:r>
            <a:r>
              <a:rPr lang="en-US" dirty="0"/>
              <a:t>, the petitioner decided to go to Starbucks via the entrance </a:t>
            </a:r>
            <a:r>
              <a:rPr lang="en-US" dirty="0" smtClean="0"/>
              <a:t>accessed equally </a:t>
            </a:r>
            <a:r>
              <a:rPr lang="en-US" dirty="0"/>
              <a:t>by the general public and slipped on a snow covered </a:t>
            </a:r>
            <a:r>
              <a:rPr lang="en-US" dirty="0" smtClean="0"/>
              <a:t>walkway</a:t>
            </a:r>
          </a:p>
          <a:p>
            <a:r>
              <a:rPr lang="en-US" dirty="0"/>
              <a:t>Given the fact that going for a latte at Starbucks within one hour of beginning her work day </a:t>
            </a:r>
            <a:r>
              <a:rPr lang="en-US" dirty="0" smtClean="0"/>
              <a:t>was personal </a:t>
            </a:r>
            <a:r>
              <a:rPr lang="en-US" dirty="0"/>
              <a:t>to the petitioner since coffee was available in the Municipal Center West, the arbitrator finds </a:t>
            </a:r>
            <a:r>
              <a:rPr lang="en-US" dirty="0" smtClean="0"/>
              <a:t>the petitioner's </a:t>
            </a:r>
            <a:r>
              <a:rPr lang="en-US" dirty="0"/>
              <a:t>risk of injury was not a neutral risk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Dissent: </a:t>
            </a:r>
            <a:r>
              <a:rPr lang="en-US" dirty="0"/>
              <a:t>Petitioner was exposed to a greater risk than the general public because she </a:t>
            </a:r>
            <a:r>
              <a:rPr lang="en-US" dirty="0" smtClean="0"/>
              <a:t>regularly used </a:t>
            </a:r>
            <a:r>
              <a:rPr lang="en-US" dirty="0"/>
              <a:t>the entry and walkway where she fell while on break.</a:t>
            </a:r>
            <a:r>
              <a:rPr lang="en-US" dirty="0" smtClean="0"/>
              <a:t> </a:t>
            </a:r>
            <a:r>
              <a:rPr lang="en-US" dirty="0"/>
              <a:t>Petitioner's injuries also arose </a:t>
            </a:r>
            <a:r>
              <a:rPr lang="en-US"/>
              <a:t>out </a:t>
            </a:r>
            <a:r>
              <a:rPr lang="en-US" smtClean="0"/>
              <a:t>of her </a:t>
            </a:r>
            <a:r>
              <a:rPr lang="en-US" dirty="0"/>
              <a:t>employment under the personal </a:t>
            </a:r>
            <a:r>
              <a:rPr lang="en-US" dirty="0" smtClean="0"/>
              <a:t>comfort doctrine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6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Lisa Eller v. Parkland College</a:t>
            </a:r>
            <a:br>
              <a:rPr lang="en-US" dirty="0" smtClean="0"/>
            </a:br>
            <a:r>
              <a:rPr lang="en-US" dirty="0" smtClean="0"/>
              <a:t>14 WC 033344; 16 IWCC 0654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IWCC affirms Arbitrator’s award of benefits in parking lot case</a:t>
            </a:r>
          </a:p>
          <a:p>
            <a:r>
              <a:rPr lang="en-US" dirty="0" smtClean="0"/>
              <a:t>Petitioner was permitted to park in any of the outlying parking lots, including the one in which she fell which is closest to office</a:t>
            </a:r>
          </a:p>
          <a:p>
            <a:r>
              <a:rPr lang="en-US" dirty="0" smtClean="0"/>
              <a:t>Key question is “whether parking lot is maintained by Respondent and provides the lot for its employees use</a:t>
            </a:r>
          </a:p>
          <a:p>
            <a:r>
              <a:rPr lang="en-US" dirty="0" smtClean="0"/>
              <a:t>Treated the same as if it were the employer’s premises and a “hazardous condition” such as the ice encountered by Petitioner supports the finding of a compensable claim</a:t>
            </a:r>
          </a:p>
          <a:p>
            <a:r>
              <a:rPr lang="en-US" dirty="0" smtClean="0"/>
              <a:t>Relies on Mores-Harvey, 345 Ill.App.3d 1034 (2004)</a:t>
            </a:r>
          </a:p>
        </p:txBody>
      </p:sp>
    </p:spTree>
    <p:extLst>
      <p:ext uri="{BB962C8B-B14F-4D97-AF65-F5344CB8AC3E}">
        <p14:creationId xmlns:p14="http://schemas.microsoft.com/office/powerpoint/2010/main" val="25938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Maricruz</a:t>
            </a:r>
            <a:r>
              <a:rPr lang="en-US" sz="3600" dirty="0" smtClean="0"/>
              <a:t> Lopez v. Debbie’s Customized Staffing</a:t>
            </a:r>
            <a:br>
              <a:rPr lang="en-US" sz="3600" dirty="0" smtClean="0"/>
            </a:br>
            <a:r>
              <a:rPr lang="en-US" sz="3600" dirty="0" smtClean="0"/>
              <a:t>12 WC 011027; 16 IWCC 0647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IWCC modifies Arbitrator’s award of TTD DOWN</a:t>
            </a:r>
          </a:p>
          <a:p>
            <a:r>
              <a:rPr lang="en-US" dirty="0"/>
              <a:t>Upon </a:t>
            </a:r>
            <a:r>
              <a:rPr lang="en-US" dirty="0" smtClean="0"/>
              <a:t>reviewing </a:t>
            </a:r>
            <a:r>
              <a:rPr lang="en-US" dirty="0"/>
              <a:t>the evidence in the record </a:t>
            </a:r>
            <a:r>
              <a:rPr lang="en-US" dirty="0" smtClean="0"/>
              <a:t>the Commission </a:t>
            </a:r>
            <a:r>
              <a:rPr lang="en-US" dirty="0"/>
              <a:t>finds that there is clear evidence that Petitioner was not complying with </a:t>
            </a:r>
            <a:r>
              <a:rPr lang="en-US" dirty="0" smtClean="0"/>
              <a:t>the treatment </a:t>
            </a:r>
            <a:r>
              <a:rPr lang="en-US" dirty="0"/>
              <a:t>plan set forth by Dr. Fernandez </a:t>
            </a:r>
            <a:r>
              <a:rPr lang="en-US" dirty="0" smtClean="0"/>
              <a:t>.</a:t>
            </a:r>
          </a:p>
          <a:p>
            <a:r>
              <a:rPr lang="en-US" dirty="0"/>
              <a:t>She voluntarily </a:t>
            </a:r>
            <a:r>
              <a:rPr lang="en-US" dirty="0" smtClean="0"/>
              <a:t>removed </a:t>
            </a:r>
            <a:r>
              <a:rPr lang="en-US" dirty="0"/>
              <a:t>herself from Respondent </a:t>
            </a:r>
            <a:r>
              <a:rPr lang="en-US" dirty="0" smtClean="0"/>
              <a:t>'s employment </a:t>
            </a:r>
            <a:r>
              <a:rPr lang="en-US" dirty="0"/>
              <a:t>and </a:t>
            </a:r>
            <a:r>
              <a:rPr lang="en-US" dirty="0" smtClean="0"/>
              <a:t>she </a:t>
            </a:r>
            <a:r>
              <a:rPr lang="en-US" dirty="0"/>
              <a:t>did not look for work on her own</a:t>
            </a:r>
            <a:r>
              <a:rPr lang="en-US" dirty="0" smtClean="0"/>
              <a:t>.</a:t>
            </a:r>
          </a:p>
          <a:p>
            <a:r>
              <a:rPr lang="en-US" dirty="0"/>
              <a:t>On March 19</a:t>
            </a:r>
            <a:r>
              <a:rPr lang="en-US" dirty="0" smtClean="0"/>
              <a:t>, 2013</a:t>
            </a:r>
            <a:r>
              <a:rPr lang="en-US" dirty="0"/>
              <a:t>, Dr. Fernandez sent a note </a:t>
            </a:r>
            <a:r>
              <a:rPr lang="en-US" dirty="0" smtClean="0"/>
              <a:t>indicating that </a:t>
            </a:r>
            <a:r>
              <a:rPr lang="en-US" dirty="0"/>
              <a:t>Petitioner has missed her last appointment and indicating that s he should set a </a:t>
            </a:r>
            <a:r>
              <a:rPr lang="en-US" dirty="0" smtClean="0"/>
              <a:t>new appointment. (TTD terminated March 20, 2013).</a:t>
            </a:r>
          </a:p>
          <a:p>
            <a:r>
              <a:rPr lang="en-US" dirty="0"/>
              <a:t>Respondent shall </a:t>
            </a:r>
            <a:r>
              <a:rPr lang="en-US" dirty="0" smtClean="0"/>
              <a:t>authorize, approve </a:t>
            </a:r>
            <a:r>
              <a:rPr lang="en-US" dirty="0"/>
              <a:t>and pay for the MRI arthrogram as ordered by Dr. Fernandez and any such </a:t>
            </a:r>
            <a:r>
              <a:rPr lang="en-US" dirty="0" smtClean="0"/>
              <a:t>related medical </a:t>
            </a:r>
            <a:r>
              <a:rPr lang="en-US" dirty="0"/>
              <a:t>care under §8 (a) and § 8.2 of the Act.</a:t>
            </a:r>
          </a:p>
        </p:txBody>
      </p:sp>
    </p:spTree>
    <p:extLst>
      <p:ext uri="{BB962C8B-B14F-4D97-AF65-F5344CB8AC3E}">
        <p14:creationId xmlns:p14="http://schemas.microsoft.com/office/powerpoint/2010/main" val="260270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1818</Words>
  <Application>Microsoft Office PowerPoint</Application>
  <PresentationFormat>Widescreen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WCLA MCLE 8-9-2017</vt:lpstr>
      <vt:lpstr>Melanie Martin v. AT&amp;T 15 WC 029983; 16 IWCC 0609</vt:lpstr>
      <vt:lpstr>John Marsh v. G&amp;D Integrated 14 WC 018122; 16 IWCC 05093</vt:lpstr>
      <vt:lpstr>John Johnson v. City of Chicago 13 WC 009875; 17 IWCC 0035</vt:lpstr>
      <vt:lpstr>Andrzej Pawinski v. AT&amp;T 13 WC 041281; 16 IWCC 0623 </vt:lpstr>
      <vt:lpstr>Rachel Allen v. Atlas Staffing 15 WC 039401; 16 IWCC 0701</vt:lpstr>
      <vt:lpstr>Lori Crowder v. City of Springfield 14 WC 015569; 16 IWCC 0656</vt:lpstr>
      <vt:lpstr>Lisa Eller v. Parkland College 14 WC 033344; 16 IWCC 0654</vt:lpstr>
      <vt:lpstr>Maricruz Lopez v. Debbie’s Customized Staffing 12 WC 011027; 16 IWCC 0647</vt:lpstr>
      <vt:lpstr>Creed Bevolo v. Continental General Tire 15WC002506; 16 IWCC 0669</vt:lpstr>
      <vt:lpstr>Anthony Bulvan v. Pepsi 12 WC 028080; 16 IWCC 0665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WCLA MCLE 8-9-2017</dc:title>
  <dc:creator>David B. Menchetti</dc:creator>
  <cp:lastModifiedBy>David B. Menchetti</cp:lastModifiedBy>
  <cp:revision>20</cp:revision>
  <cp:lastPrinted>2017-08-08T16:21:17Z</cp:lastPrinted>
  <dcterms:created xsi:type="dcterms:W3CDTF">2017-08-07T11:49:13Z</dcterms:created>
  <dcterms:modified xsi:type="dcterms:W3CDTF">2017-08-08T16:21:55Z</dcterms:modified>
</cp:coreProperties>
</file>