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1" r:id="rId4"/>
    <p:sldId id="262" r:id="rId5"/>
    <p:sldId id="259" r:id="rId6"/>
    <p:sldId id="263" r:id="rId7"/>
    <p:sldId id="260" r:id="rId8"/>
    <p:sldId id="264"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C49B78C-687C-4225-A33A-54C655B1DD8D}" type="slidenum">
              <a:rPr lang="en-US" smtClean="0"/>
              <a:t>‹#›</a:t>
            </a:fld>
            <a:endParaRPr lang="en-US"/>
          </a:p>
        </p:txBody>
      </p:sp>
    </p:spTree>
    <p:extLst>
      <p:ext uri="{BB962C8B-B14F-4D97-AF65-F5344CB8AC3E}">
        <p14:creationId xmlns:p14="http://schemas.microsoft.com/office/powerpoint/2010/main" val="177294721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A7B112B-9158-4B73-AFF4-3CCB8F827F4F}" type="slidenum">
              <a:rPr lang="en-US" smtClean="0"/>
              <a:t>‹#›</a:t>
            </a:fld>
            <a:endParaRPr lang="en-US"/>
          </a:p>
        </p:txBody>
      </p:sp>
    </p:spTree>
    <p:extLst>
      <p:ext uri="{BB962C8B-B14F-4D97-AF65-F5344CB8AC3E}">
        <p14:creationId xmlns:p14="http://schemas.microsoft.com/office/powerpoint/2010/main" val="384515103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838408" indent="-322464">
              <a:defRPr>
                <a:solidFill>
                  <a:schemeClr val="tx1"/>
                </a:solidFill>
                <a:latin typeface="Arial" panose="020B0604020202020204" pitchFamily="34" charset="0"/>
                <a:cs typeface="Arial" panose="020B0604020202020204" pitchFamily="34" charset="0"/>
              </a:defRPr>
            </a:lvl2pPr>
            <a:lvl3pPr marL="1289859" indent="-257970">
              <a:defRPr>
                <a:solidFill>
                  <a:schemeClr val="tx1"/>
                </a:solidFill>
                <a:latin typeface="Arial" panose="020B0604020202020204" pitchFamily="34" charset="0"/>
                <a:cs typeface="Arial" panose="020B0604020202020204" pitchFamily="34" charset="0"/>
              </a:defRPr>
            </a:lvl3pPr>
            <a:lvl4pPr marL="1805803" indent="-257970">
              <a:defRPr>
                <a:solidFill>
                  <a:schemeClr val="tx1"/>
                </a:solidFill>
                <a:latin typeface="Arial" panose="020B0604020202020204" pitchFamily="34" charset="0"/>
                <a:cs typeface="Arial" panose="020B0604020202020204" pitchFamily="34" charset="0"/>
              </a:defRPr>
            </a:lvl4pPr>
            <a:lvl5pPr marL="2321746" indent="-257970">
              <a:defRPr>
                <a:solidFill>
                  <a:schemeClr val="tx1"/>
                </a:solidFill>
                <a:latin typeface="Arial" panose="020B0604020202020204" pitchFamily="34" charset="0"/>
                <a:cs typeface="Arial" panose="020B0604020202020204" pitchFamily="34" charset="0"/>
              </a:defRPr>
            </a:lvl5pPr>
            <a:lvl6pPr marL="2837689" indent="-2579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353633" indent="-2579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869578" indent="-2579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385520" indent="-25797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70DECB-C27E-4584-88A0-4A67ADD56D29}"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3058437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7C466-F7C1-462E-9591-467982D7EAE9}" type="slidenum">
              <a:rPr lang="en-US" smtClean="0"/>
              <a:t>‹#›</a:t>
            </a:fld>
            <a:endParaRPr lang="en-US"/>
          </a:p>
        </p:txBody>
      </p:sp>
    </p:spTree>
    <p:extLst>
      <p:ext uri="{BB962C8B-B14F-4D97-AF65-F5344CB8AC3E}">
        <p14:creationId xmlns:p14="http://schemas.microsoft.com/office/powerpoint/2010/main" val="304046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7C466-F7C1-462E-9591-467982D7EAE9}" type="slidenum">
              <a:rPr lang="en-US" smtClean="0"/>
              <a:t>‹#›</a:t>
            </a:fld>
            <a:endParaRPr lang="en-US"/>
          </a:p>
        </p:txBody>
      </p:sp>
    </p:spTree>
    <p:extLst>
      <p:ext uri="{BB962C8B-B14F-4D97-AF65-F5344CB8AC3E}">
        <p14:creationId xmlns:p14="http://schemas.microsoft.com/office/powerpoint/2010/main" val="215047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7C466-F7C1-462E-9591-467982D7EAE9}" type="slidenum">
              <a:rPr lang="en-US" smtClean="0"/>
              <a:t>‹#›</a:t>
            </a:fld>
            <a:endParaRPr lang="en-US"/>
          </a:p>
        </p:txBody>
      </p:sp>
    </p:spTree>
    <p:extLst>
      <p:ext uri="{BB962C8B-B14F-4D97-AF65-F5344CB8AC3E}">
        <p14:creationId xmlns:p14="http://schemas.microsoft.com/office/powerpoint/2010/main" val="214936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7C466-F7C1-462E-9591-467982D7EAE9}" type="slidenum">
              <a:rPr lang="en-US" smtClean="0"/>
              <a:t>‹#›</a:t>
            </a:fld>
            <a:endParaRPr lang="en-US"/>
          </a:p>
        </p:txBody>
      </p:sp>
    </p:spTree>
    <p:extLst>
      <p:ext uri="{BB962C8B-B14F-4D97-AF65-F5344CB8AC3E}">
        <p14:creationId xmlns:p14="http://schemas.microsoft.com/office/powerpoint/2010/main" val="217320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7C466-F7C1-462E-9591-467982D7EAE9}" type="slidenum">
              <a:rPr lang="en-US" smtClean="0"/>
              <a:t>‹#›</a:t>
            </a:fld>
            <a:endParaRPr lang="en-US"/>
          </a:p>
        </p:txBody>
      </p:sp>
    </p:spTree>
    <p:extLst>
      <p:ext uri="{BB962C8B-B14F-4D97-AF65-F5344CB8AC3E}">
        <p14:creationId xmlns:p14="http://schemas.microsoft.com/office/powerpoint/2010/main" val="312113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7C466-F7C1-462E-9591-467982D7EAE9}" type="slidenum">
              <a:rPr lang="en-US" smtClean="0"/>
              <a:t>‹#›</a:t>
            </a:fld>
            <a:endParaRPr lang="en-US"/>
          </a:p>
        </p:txBody>
      </p:sp>
    </p:spTree>
    <p:extLst>
      <p:ext uri="{BB962C8B-B14F-4D97-AF65-F5344CB8AC3E}">
        <p14:creationId xmlns:p14="http://schemas.microsoft.com/office/powerpoint/2010/main" val="21327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A7C466-F7C1-462E-9591-467982D7EAE9}" type="slidenum">
              <a:rPr lang="en-US" smtClean="0"/>
              <a:t>‹#›</a:t>
            </a:fld>
            <a:endParaRPr lang="en-US"/>
          </a:p>
        </p:txBody>
      </p:sp>
    </p:spTree>
    <p:extLst>
      <p:ext uri="{BB962C8B-B14F-4D97-AF65-F5344CB8AC3E}">
        <p14:creationId xmlns:p14="http://schemas.microsoft.com/office/powerpoint/2010/main" val="219719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A7C466-F7C1-462E-9591-467982D7EAE9}" type="slidenum">
              <a:rPr lang="en-US" smtClean="0"/>
              <a:t>‹#›</a:t>
            </a:fld>
            <a:endParaRPr lang="en-US"/>
          </a:p>
        </p:txBody>
      </p:sp>
    </p:spTree>
    <p:extLst>
      <p:ext uri="{BB962C8B-B14F-4D97-AF65-F5344CB8AC3E}">
        <p14:creationId xmlns:p14="http://schemas.microsoft.com/office/powerpoint/2010/main" val="3052362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A7C466-F7C1-462E-9591-467982D7EAE9}" type="slidenum">
              <a:rPr lang="en-US" smtClean="0"/>
              <a:t>‹#›</a:t>
            </a:fld>
            <a:endParaRPr lang="en-US"/>
          </a:p>
        </p:txBody>
      </p:sp>
    </p:spTree>
    <p:extLst>
      <p:ext uri="{BB962C8B-B14F-4D97-AF65-F5344CB8AC3E}">
        <p14:creationId xmlns:p14="http://schemas.microsoft.com/office/powerpoint/2010/main" val="94485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7C466-F7C1-462E-9591-467982D7EAE9}" type="slidenum">
              <a:rPr lang="en-US" smtClean="0"/>
              <a:t>‹#›</a:t>
            </a:fld>
            <a:endParaRPr lang="en-US"/>
          </a:p>
        </p:txBody>
      </p:sp>
    </p:spTree>
    <p:extLst>
      <p:ext uri="{BB962C8B-B14F-4D97-AF65-F5344CB8AC3E}">
        <p14:creationId xmlns:p14="http://schemas.microsoft.com/office/powerpoint/2010/main" val="1223340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7C466-F7C1-462E-9591-467982D7EAE9}" type="slidenum">
              <a:rPr lang="en-US" smtClean="0"/>
              <a:t>‹#›</a:t>
            </a:fld>
            <a:endParaRPr lang="en-US"/>
          </a:p>
        </p:txBody>
      </p:sp>
    </p:spTree>
    <p:extLst>
      <p:ext uri="{BB962C8B-B14F-4D97-AF65-F5344CB8AC3E}">
        <p14:creationId xmlns:p14="http://schemas.microsoft.com/office/powerpoint/2010/main" val="2847111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7C466-F7C1-462E-9591-467982D7EAE9}" type="slidenum">
              <a:rPr lang="en-US" smtClean="0"/>
              <a:t>‹#›</a:t>
            </a:fld>
            <a:endParaRPr lang="en-US"/>
          </a:p>
        </p:txBody>
      </p:sp>
    </p:spTree>
    <p:extLst>
      <p:ext uri="{BB962C8B-B14F-4D97-AF65-F5344CB8AC3E}">
        <p14:creationId xmlns:p14="http://schemas.microsoft.com/office/powerpoint/2010/main" val="2963182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pPr algn="ctr" eaLnBrk="1" hangingPunct="1"/>
            <a:r>
              <a:rPr lang="en-US" altLang="en-US" dirty="0" smtClean="0"/>
              <a:t>WCLA MCLE</a:t>
            </a:r>
            <a:br>
              <a:rPr lang="en-US" altLang="en-US" dirty="0" smtClean="0"/>
            </a:br>
            <a:r>
              <a:rPr lang="en-US" altLang="en-US" dirty="0" smtClean="0"/>
              <a:t>9-8-2016</a:t>
            </a:r>
          </a:p>
        </p:txBody>
      </p:sp>
      <p:sp>
        <p:nvSpPr>
          <p:cNvPr id="4099" name="Content Placeholder 4"/>
          <p:cNvSpPr>
            <a:spLocks noGrp="1"/>
          </p:cNvSpPr>
          <p:nvPr>
            <p:ph idx="1"/>
          </p:nvPr>
        </p:nvSpPr>
        <p:spPr/>
        <p:txBody>
          <a:bodyPr/>
          <a:lstStyle/>
          <a:p>
            <a:pPr eaLnBrk="1" hangingPunct="1"/>
            <a:r>
              <a:rPr lang="en-US" altLang="en-US" dirty="0" smtClean="0"/>
              <a:t>Case Law Update: </a:t>
            </a:r>
            <a:r>
              <a:rPr lang="en-US" altLang="en-US" dirty="0" err="1" smtClean="0"/>
              <a:t>Allenbaugh</a:t>
            </a:r>
            <a:r>
              <a:rPr lang="en-US" altLang="en-US" dirty="0" smtClean="0"/>
              <a:t>, Durbin, Moran </a:t>
            </a:r>
          </a:p>
          <a:p>
            <a:pPr eaLnBrk="1" hangingPunct="1"/>
            <a:r>
              <a:rPr lang="en-US" altLang="en-US" dirty="0" smtClean="0"/>
              <a:t>Thursday September 8, 2016</a:t>
            </a:r>
          </a:p>
          <a:p>
            <a:pPr eaLnBrk="1" hangingPunct="1"/>
            <a:r>
              <a:rPr lang="en-US" altLang="en-US" dirty="0" smtClean="0"/>
              <a:t>12:00 noon to 1 pm</a:t>
            </a:r>
          </a:p>
          <a:p>
            <a:pPr eaLnBrk="1" hangingPunct="1"/>
            <a:r>
              <a:rPr lang="en-US" altLang="en-US" dirty="0" smtClean="0"/>
              <a:t>James R. Thompson Center Auditorium, Chicago, IL</a:t>
            </a:r>
          </a:p>
          <a:p>
            <a:pPr eaLnBrk="1" hangingPunct="1"/>
            <a:r>
              <a:rPr lang="en-US" altLang="en-US" dirty="0" smtClean="0"/>
              <a:t>1 hour general MCLE credit</a:t>
            </a:r>
          </a:p>
          <a:p>
            <a:pPr eaLnBrk="1" hangingPunct="1"/>
            <a:endParaRPr lang="en-US" altLang="en-US" dirty="0" smtClean="0"/>
          </a:p>
        </p:txBody>
      </p:sp>
      <p:sp>
        <p:nvSpPr>
          <p:cNvPr id="2" name="Date Placeholder 1"/>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17062327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Allenbaugh</a:t>
            </a:r>
            <a:r>
              <a:rPr lang="en-US" dirty="0" smtClean="0"/>
              <a:t> v. IWCC</a:t>
            </a:r>
            <a:br>
              <a:rPr lang="en-US" dirty="0" smtClean="0"/>
            </a:br>
            <a:r>
              <a:rPr lang="en-US" dirty="0" smtClean="0"/>
              <a:t>2016 Il App (3d) 150284WC</a:t>
            </a:r>
            <a:endParaRPr lang="en-US" dirty="0"/>
          </a:p>
        </p:txBody>
      </p:sp>
      <p:sp>
        <p:nvSpPr>
          <p:cNvPr id="3" name="Content Placeholder 2"/>
          <p:cNvSpPr>
            <a:spLocks noGrp="1"/>
          </p:cNvSpPr>
          <p:nvPr>
            <p:ph idx="1"/>
          </p:nvPr>
        </p:nvSpPr>
        <p:spPr/>
        <p:txBody>
          <a:bodyPr>
            <a:normAutofit lnSpcReduction="10000"/>
          </a:bodyPr>
          <a:lstStyle/>
          <a:p>
            <a:r>
              <a:rPr lang="en-US" dirty="0"/>
              <a:t>Joshua </a:t>
            </a:r>
            <a:r>
              <a:rPr lang="en-US" dirty="0" err="1"/>
              <a:t>Allenbaugh</a:t>
            </a:r>
            <a:r>
              <a:rPr lang="en-US" dirty="0"/>
              <a:t> v. City of Peoria Police Dept., 13WC018975</a:t>
            </a:r>
          </a:p>
          <a:p>
            <a:r>
              <a:rPr lang="en-US" dirty="0" smtClean="0"/>
              <a:t>DA 3-5-13</a:t>
            </a:r>
          </a:p>
          <a:p>
            <a:r>
              <a:rPr lang="en-US" dirty="0" smtClean="0"/>
              <a:t>2</a:t>
            </a:r>
            <a:r>
              <a:rPr lang="en-US" baseline="30000" dirty="0" smtClean="0"/>
              <a:t>nd</a:t>
            </a:r>
            <a:r>
              <a:rPr lang="en-US" dirty="0" smtClean="0"/>
              <a:t> shift officer required to report for mandatory training at 8 am</a:t>
            </a:r>
          </a:p>
          <a:p>
            <a:r>
              <a:rPr lang="en-US" dirty="0" err="1" smtClean="0"/>
              <a:t>En</a:t>
            </a:r>
            <a:r>
              <a:rPr lang="en-US" dirty="0" smtClean="0"/>
              <a:t> route to HQ, in his own truck, bringing gear to training</a:t>
            </a:r>
          </a:p>
          <a:p>
            <a:r>
              <a:rPr lang="en-US" dirty="0" smtClean="0"/>
              <a:t>Hazardous roads cause another vehicle to strike him</a:t>
            </a:r>
          </a:p>
          <a:p>
            <a:r>
              <a:rPr lang="en-US" dirty="0" smtClean="0"/>
              <a:t>On duty 24 hours per day</a:t>
            </a:r>
          </a:p>
          <a:p>
            <a:r>
              <a:rPr lang="en-US" dirty="0" smtClean="0"/>
              <a:t>Arbitrator awards TTD &amp; medical on 19(b) (10-28-13)</a:t>
            </a:r>
          </a:p>
          <a:p>
            <a:r>
              <a:rPr lang="en-US" dirty="0" smtClean="0"/>
              <a:t>“Based on these facts (and without explaining the legal basis for his ruling)”</a:t>
            </a:r>
            <a:endParaRPr lang="en-US" dirty="0"/>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68148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Allenbaugh</a:t>
            </a:r>
            <a:r>
              <a:rPr lang="en-US" dirty="0" smtClean="0"/>
              <a:t> v. IWCC</a:t>
            </a:r>
            <a:br>
              <a:rPr lang="en-US" dirty="0" smtClean="0"/>
            </a:br>
            <a:r>
              <a:rPr lang="en-US" dirty="0" smtClean="0"/>
              <a:t>2016 Il App (3d) 150284WC</a:t>
            </a:r>
            <a:endParaRPr lang="en-US" dirty="0"/>
          </a:p>
        </p:txBody>
      </p:sp>
      <p:sp>
        <p:nvSpPr>
          <p:cNvPr id="3" name="Content Placeholder 2"/>
          <p:cNvSpPr>
            <a:spLocks noGrp="1"/>
          </p:cNvSpPr>
          <p:nvPr>
            <p:ph idx="1"/>
          </p:nvPr>
        </p:nvSpPr>
        <p:spPr/>
        <p:txBody>
          <a:bodyPr>
            <a:normAutofit fontScale="55000" lnSpcReduction="20000"/>
          </a:bodyPr>
          <a:lstStyle/>
          <a:p>
            <a:r>
              <a:rPr lang="en-US" dirty="0"/>
              <a:t>Joshua </a:t>
            </a:r>
            <a:r>
              <a:rPr lang="en-US" dirty="0" err="1"/>
              <a:t>Allenbaugh</a:t>
            </a:r>
            <a:r>
              <a:rPr lang="en-US" dirty="0"/>
              <a:t> v. City of Peoria Police Dept., </a:t>
            </a:r>
            <a:r>
              <a:rPr lang="en-US" dirty="0" smtClean="0"/>
              <a:t>14 IWCC 0889, IWCC reverses 2-1 and denies Petitioner’s claim for benefits</a:t>
            </a:r>
          </a:p>
          <a:p>
            <a:r>
              <a:rPr lang="en-US" dirty="0"/>
              <a:t>Respondent argues that the accident did not occur in the course of or arise out of Petitioner's employment and furthermore that </a:t>
            </a:r>
            <a:r>
              <a:rPr lang="en-US" dirty="0" smtClean="0"/>
              <a:t>Petitioner </a:t>
            </a:r>
            <a:r>
              <a:rPr lang="en-US" dirty="0"/>
              <a:t>failed to provide timely notice to Respondent of his alleged work injury. The Arbitrator found that the order requiring the Petitioner to appear at his mandatory training in the morning of March 5, 2013 was sufficient evidence to find a compensable accident. We do not agree</a:t>
            </a:r>
            <a:r>
              <a:rPr lang="en-US" dirty="0" smtClean="0"/>
              <a:t>.</a:t>
            </a:r>
          </a:p>
          <a:p>
            <a:r>
              <a:rPr lang="en-US" dirty="0"/>
              <a:t>Under the circumstances of the case at hand, we do not find that Petitioner's accident was incidental to his employment by Respondent where he was merely commuting from his home to his usual work location in his personal vehicle. The only factor that could support compensability is that Petitioner was directed to attend training at a different time than his normal work shift. We do not find this to be a sufficient basis for compensability. We do not believe that </a:t>
            </a:r>
            <a:r>
              <a:rPr lang="en-US" dirty="0" smtClean="0"/>
              <a:t>the </a:t>
            </a:r>
            <a:r>
              <a:rPr lang="en-US" dirty="0"/>
              <a:t>travelling employee doctrine should be extended to include any claimant who is involved in an accident on their way to their normal workplace, driving their personal</a:t>
            </a:r>
            <a:r>
              <a:rPr lang="en-US" b="1" dirty="0"/>
              <a:t> </a:t>
            </a:r>
            <a:r>
              <a:rPr lang="en-US" dirty="0" smtClean="0"/>
              <a:t>vehicle </a:t>
            </a:r>
            <a:r>
              <a:rPr lang="en-US" dirty="0"/>
              <a:t>without any additional compensation and not performing any duties incidental to their employment when the only basis for finding so is a department order that the claimant's regular work shift was different for that particular day</a:t>
            </a:r>
            <a:r>
              <a:rPr lang="en-US" dirty="0" smtClean="0"/>
              <a:t>.</a:t>
            </a:r>
          </a:p>
          <a:p>
            <a:r>
              <a:rPr lang="en-US" dirty="0"/>
              <a:t>Petitioner's notice would not be defective for failure to specifically notify Respondent that the accident was allegedly work-related. Whether Petitioner's accident arose out and in the course of his employment is a legal question ultimately to be decided by the finder of fact. </a:t>
            </a:r>
            <a:endParaRPr lang="en-US" dirty="0" smtClean="0"/>
          </a:p>
          <a:p>
            <a:r>
              <a:rPr lang="en-US" dirty="0" smtClean="0"/>
              <a:t>Dissent: </a:t>
            </a:r>
            <a:r>
              <a:rPr lang="en-US" dirty="0"/>
              <a:t>The Petitioner was doing more than merely commuting to and from his place of work. He was commuting at the request of his employer and doing so at a time which he normally wasn't required to report to work. The Petitioner became a "travelling employee" and was subject to the street risks that he encountered. The employer placed the Petitioner in a hazardous condition since the weather </a:t>
            </a:r>
            <a:r>
              <a:rPr lang="en-US" dirty="0" smtClean="0"/>
              <a:t> </a:t>
            </a:r>
            <a:r>
              <a:rPr lang="en-US" dirty="0"/>
              <a:t>that day was snowy and slushy. Because of the weather, Petitioner was involved in a motor vehicle accident. </a:t>
            </a:r>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4202074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Allenbaugh</a:t>
            </a:r>
            <a:r>
              <a:rPr lang="en-US" dirty="0" smtClean="0"/>
              <a:t> v. IWCC</a:t>
            </a:r>
            <a:br>
              <a:rPr lang="en-US" dirty="0" smtClean="0"/>
            </a:br>
            <a:r>
              <a:rPr lang="en-US" dirty="0" smtClean="0"/>
              <a:t>2016 Il App (3d) 150284WC</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Where, as here, the material facts are undisputed and susceptible to but a single inference, review is </a:t>
            </a:r>
            <a:r>
              <a:rPr lang="en-US" i="1" dirty="0" smtClean="0"/>
              <a:t>de novo</a:t>
            </a:r>
            <a:r>
              <a:rPr lang="en-US" dirty="0" smtClean="0"/>
              <a:t>.</a:t>
            </a:r>
          </a:p>
          <a:p>
            <a:r>
              <a:rPr lang="en-US" dirty="0" smtClean="0"/>
              <a:t>Petitioner first argues respondent maintained sufficient control over him that he was within the scope of his employment at the time of the accident</a:t>
            </a:r>
          </a:p>
          <a:p>
            <a:r>
              <a:rPr lang="en-US" dirty="0" smtClean="0"/>
              <a:t>Petitioner relies heavily on </a:t>
            </a:r>
            <a:r>
              <a:rPr lang="en-US" i="1" dirty="0" smtClean="0"/>
              <a:t>City of Springfield</a:t>
            </a:r>
            <a:r>
              <a:rPr lang="en-US" dirty="0" smtClean="0"/>
              <a:t>. In that case, a police officer was injured in an automobile accident while returning to the police station from lunch</a:t>
            </a:r>
          </a:p>
          <a:p>
            <a:r>
              <a:rPr lang="en-US" dirty="0" smtClean="0"/>
              <a:t>Nothing to support the proposition that one’s obligation to go to the place where one works supports an inference that one is within the scope of employment while commuting</a:t>
            </a:r>
          </a:p>
          <a:p>
            <a:r>
              <a:rPr lang="en-US" dirty="0" smtClean="0"/>
              <a:t>Traveling employee? IWCC observed</a:t>
            </a:r>
            <a:r>
              <a:rPr lang="en-US" dirty="0"/>
              <a:t>, “We do not believe that </a:t>
            </a:r>
            <a:r>
              <a:rPr lang="en-US" dirty="0" smtClean="0"/>
              <a:t>the traveling </a:t>
            </a:r>
            <a:r>
              <a:rPr lang="en-US" dirty="0"/>
              <a:t>employee doctrine should be extended to include any claimant who is involved in </a:t>
            </a:r>
            <a:r>
              <a:rPr lang="en-US" dirty="0" smtClean="0"/>
              <a:t>an accident </a:t>
            </a:r>
            <a:r>
              <a:rPr lang="en-US" dirty="0"/>
              <a:t>on the way to their normal workplace, driving their personal vehicle without </a:t>
            </a:r>
            <a:r>
              <a:rPr lang="en-US" dirty="0" smtClean="0"/>
              <a:t>any additional compensation </a:t>
            </a:r>
            <a:r>
              <a:rPr lang="en-US" dirty="0"/>
              <a:t>and not performing any duties incidental to their employment when </a:t>
            </a:r>
            <a:r>
              <a:rPr lang="en-US" dirty="0" smtClean="0"/>
              <a:t>the only </a:t>
            </a:r>
            <a:r>
              <a:rPr lang="en-US" dirty="0"/>
              <a:t>basis for finding so is a department order that the claimant’s regular work shift was </a:t>
            </a:r>
            <a:r>
              <a:rPr lang="en-US" dirty="0" smtClean="0"/>
              <a:t>different for </a:t>
            </a:r>
            <a:r>
              <a:rPr lang="en-US" dirty="0"/>
              <a:t>that particular day.” We agree with the Commission.</a:t>
            </a:r>
            <a:endParaRPr lang="en-US" dirty="0" smtClean="0"/>
          </a:p>
          <a:p>
            <a:endParaRPr lang="en-US" dirty="0"/>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945646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Durbin v. IWCC</a:t>
            </a:r>
            <a:br>
              <a:rPr lang="en-US" dirty="0" smtClean="0"/>
            </a:br>
            <a:r>
              <a:rPr lang="en-US" dirty="0" smtClean="0"/>
              <a:t>2016 Il App (4</a:t>
            </a:r>
            <a:r>
              <a:rPr lang="en-US" baseline="30000" dirty="0" smtClean="0"/>
              <a:t>th</a:t>
            </a:r>
            <a:r>
              <a:rPr lang="en-US" dirty="0" smtClean="0"/>
              <a:t>) 150088WC</a:t>
            </a:r>
            <a:endParaRPr lang="en-US" dirty="0"/>
          </a:p>
        </p:txBody>
      </p:sp>
      <p:sp>
        <p:nvSpPr>
          <p:cNvPr id="3" name="Content Placeholder 2"/>
          <p:cNvSpPr>
            <a:spLocks noGrp="1"/>
          </p:cNvSpPr>
          <p:nvPr>
            <p:ph idx="1"/>
          </p:nvPr>
        </p:nvSpPr>
        <p:spPr/>
        <p:txBody>
          <a:bodyPr>
            <a:normAutofit fontScale="92500" lnSpcReduction="20000"/>
          </a:bodyPr>
          <a:lstStyle/>
          <a:p>
            <a:r>
              <a:rPr lang="en-US" sz="1800" dirty="0" smtClean="0"/>
              <a:t>Michael Durbin v. Archer Daniels Midland, 04WC049564</a:t>
            </a:r>
          </a:p>
          <a:p>
            <a:r>
              <a:rPr lang="en-US" sz="1800" dirty="0" smtClean="0"/>
              <a:t>Arbitrator denies benefits based on no accident</a:t>
            </a:r>
          </a:p>
          <a:p>
            <a:r>
              <a:rPr lang="en-US" sz="1800" dirty="0"/>
              <a:t>As a pumper/ loader, Petitioner alleges exposure to butter flavorings containing the compound identified as Diacetyl. </a:t>
            </a:r>
            <a:r>
              <a:rPr lang="en-US" sz="1800" dirty="0" smtClean="0"/>
              <a:t>Petitioner</a:t>
            </a:r>
            <a:r>
              <a:rPr lang="en-US" sz="1800" b="1" dirty="0"/>
              <a:t> </a:t>
            </a:r>
            <a:r>
              <a:rPr lang="en-US" sz="1800" dirty="0" smtClean="0"/>
              <a:t>claims </a:t>
            </a:r>
            <a:r>
              <a:rPr lang="en-US" sz="1800" dirty="0"/>
              <a:t>diminished lung function and shortness of breath as a result of his exposure to butter flavors containing Diacetyl to which he was exposed during his employment as a pumper/ loader</a:t>
            </a:r>
            <a:r>
              <a:rPr lang="en-US" sz="1800" dirty="0" smtClean="0"/>
              <a:t>.</a:t>
            </a:r>
          </a:p>
          <a:p>
            <a:r>
              <a:rPr lang="en-US" sz="1800" dirty="0"/>
              <a:t>Petitioner proffered the testimony of Dr. Donald </a:t>
            </a:r>
            <a:r>
              <a:rPr lang="en-US" sz="1800" dirty="0" err="1"/>
              <a:t>Gumprecht</a:t>
            </a:r>
            <a:r>
              <a:rPr lang="en-US" sz="1800" dirty="0"/>
              <a:t> </a:t>
            </a:r>
            <a:r>
              <a:rPr lang="en-US" sz="1800" dirty="0" smtClean="0"/>
              <a:t>…is </a:t>
            </a:r>
            <a:r>
              <a:rPr lang="en-US" sz="1800" dirty="0"/>
              <a:t>a medical doctor whose practice concentrates in </a:t>
            </a:r>
            <a:r>
              <a:rPr lang="en-US" sz="1800" dirty="0" smtClean="0"/>
              <a:t>pulmonology…is </a:t>
            </a:r>
            <a:r>
              <a:rPr lang="en-US" sz="1800" dirty="0"/>
              <a:t>not an expert in industrial </a:t>
            </a:r>
            <a:r>
              <a:rPr lang="en-US" sz="1800" dirty="0" smtClean="0"/>
              <a:t>hygiene…was </a:t>
            </a:r>
            <a:r>
              <a:rPr lang="en-US" sz="1800" dirty="0"/>
              <a:t>the physician treating Petitioner's respiratory symptoms since approximately May </a:t>
            </a:r>
            <a:r>
              <a:rPr lang="en-US" sz="1800" dirty="0" smtClean="0"/>
              <a:t>2003…offered </a:t>
            </a:r>
            <a:r>
              <a:rPr lang="en-US" sz="1800" dirty="0"/>
              <a:t>the opinion that Petitioner suffered from a fixed obstructive lung disease, non-specific, specifically caused by workplace exposure to butter flavorings containing Diacetyl</a:t>
            </a:r>
            <a:r>
              <a:rPr lang="en-US" sz="1800" dirty="0" smtClean="0"/>
              <a:t>.</a:t>
            </a:r>
          </a:p>
          <a:p>
            <a:r>
              <a:rPr lang="en-US" sz="1800" dirty="0"/>
              <a:t>Respondent objected to the admissibility of Dr. </a:t>
            </a:r>
            <a:r>
              <a:rPr lang="en-US" sz="1800" dirty="0" err="1"/>
              <a:t>Gumprecht's</a:t>
            </a:r>
            <a:r>
              <a:rPr lang="en-US" sz="1800" dirty="0"/>
              <a:t> </a:t>
            </a:r>
            <a:r>
              <a:rPr lang="en-US" sz="1800" dirty="0" smtClean="0"/>
              <a:t>opinions on the basis that the opinions were speculative, failed to satisfy the generally accepted methodology requirements of Frye, and failure to meet threshold requirements for admissibility pursuant to rule of evidence 702.</a:t>
            </a:r>
          </a:p>
          <a:p>
            <a:r>
              <a:rPr lang="en-US" sz="1800" dirty="0" smtClean="0"/>
              <a:t>After </a:t>
            </a:r>
            <a:r>
              <a:rPr lang="en-US" sz="1800" dirty="0"/>
              <a:t>evaluating the admissibility of opinion testimony, the weight to be accorded to the testimony of competing experts, the credibility of Petitioner and the totality of legal and factual circumstances presented in the record, the Arbitrator finds that Petitioner has failed to meet his burden to prove an occupational disease that arose out of and in the course of employment</a:t>
            </a:r>
            <a:r>
              <a:rPr lang="en-US" sz="1800" dirty="0" smtClean="0"/>
              <a:t>.</a:t>
            </a:r>
          </a:p>
          <a:p>
            <a:r>
              <a:rPr lang="en-US" sz="1800" dirty="0" smtClean="0"/>
              <a:t>IWCC  affirms &amp; adopts, 14 IWCC 522</a:t>
            </a:r>
            <a:endParaRPr lang="en-US" sz="1800" dirty="0"/>
          </a:p>
          <a:p>
            <a:endParaRPr lang="en-US" dirty="0"/>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03936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Durbin v. IWCC</a:t>
            </a:r>
            <a:br>
              <a:rPr lang="en-US" dirty="0" smtClean="0"/>
            </a:br>
            <a:r>
              <a:rPr lang="en-US" dirty="0" smtClean="0"/>
              <a:t>2016 Il App (4</a:t>
            </a:r>
            <a:r>
              <a:rPr lang="en-US" baseline="30000" dirty="0" smtClean="0"/>
              <a:t>th</a:t>
            </a:r>
            <a:r>
              <a:rPr lang="en-US" dirty="0" smtClean="0"/>
              <a:t>) 150088WC</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Initially, we note the record is unclear regarding whether the arbitrator ruled </a:t>
            </a:r>
            <a:r>
              <a:rPr lang="en-US" dirty="0" smtClean="0"/>
              <a:t>Dr. </a:t>
            </a:r>
            <a:r>
              <a:rPr lang="en-US" dirty="0" err="1" smtClean="0"/>
              <a:t>Gumprecht’s</a:t>
            </a:r>
            <a:r>
              <a:rPr lang="en-US" dirty="0" smtClean="0"/>
              <a:t> </a:t>
            </a:r>
            <a:r>
              <a:rPr lang="en-US" dirty="0"/>
              <a:t>causation opinion was inadmissible. Because the record is unclear, we </a:t>
            </a:r>
            <a:r>
              <a:rPr lang="en-US" dirty="0" smtClean="0"/>
              <a:t>will address </a:t>
            </a:r>
            <a:r>
              <a:rPr lang="en-US" dirty="0"/>
              <a:t>claimant’s argument that Dr. </a:t>
            </a:r>
            <a:r>
              <a:rPr lang="en-US" dirty="0" err="1"/>
              <a:t>Gumprecht’s</a:t>
            </a:r>
            <a:r>
              <a:rPr lang="en-US" dirty="0"/>
              <a:t> causation opinion withstood the </a:t>
            </a:r>
            <a:r>
              <a:rPr lang="en-US" dirty="0" smtClean="0"/>
              <a:t>employer’s Rule </a:t>
            </a:r>
            <a:r>
              <a:rPr lang="en-US" dirty="0"/>
              <a:t>702 challenge</a:t>
            </a:r>
            <a:r>
              <a:rPr lang="en-US" dirty="0" smtClean="0"/>
              <a:t>.</a:t>
            </a:r>
          </a:p>
          <a:p>
            <a:r>
              <a:rPr lang="en-US" dirty="0"/>
              <a:t>In Illinois, the admission of scientific evidence is governed by the </a:t>
            </a:r>
            <a:r>
              <a:rPr lang="en-US" i="1" dirty="0"/>
              <a:t>Frye </a:t>
            </a:r>
            <a:r>
              <a:rPr lang="en-US" dirty="0"/>
              <a:t>standard </a:t>
            </a:r>
            <a:r>
              <a:rPr lang="en-US" dirty="0" smtClean="0"/>
              <a:t>which </a:t>
            </a:r>
            <a:r>
              <a:rPr lang="en-US" dirty="0"/>
              <a:t>has now been codified by the Illinois Rules of </a:t>
            </a:r>
            <a:r>
              <a:rPr lang="en-US" dirty="0" smtClean="0"/>
              <a:t>Evidence 702</a:t>
            </a:r>
          </a:p>
          <a:p>
            <a:r>
              <a:rPr lang="en-US" dirty="0" smtClean="0"/>
              <a:t>Underlying </a:t>
            </a:r>
            <a:r>
              <a:rPr lang="en-US" dirty="0"/>
              <a:t>method used to generate an expert’s opinion is reasonably relied upon by </a:t>
            </a:r>
            <a:r>
              <a:rPr lang="en-US" dirty="0" smtClean="0"/>
              <a:t>the experts </a:t>
            </a:r>
            <a:r>
              <a:rPr lang="en-US" dirty="0"/>
              <a:t>in the field, the fact finder may consider the </a:t>
            </a:r>
            <a:r>
              <a:rPr lang="en-US" dirty="0" smtClean="0"/>
              <a:t>opinion</a:t>
            </a:r>
          </a:p>
          <a:p>
            <a:r>
              <a:rPr lang="en-US" dirty="0"/>
              <a:t>After reviewing the record, we conclude Dr. </a:t>
            </a:r>
            <a:r>
              <a:rPr lang="en-US" dirty="0" err="1"/>
              <a:t>Gumprecht’s</a:t>
            </a:r>
            <a:r>
              <a:rPr lang="en-US" dirty="0"/>
              <a:t> causation opinion is not </a:t>
            </a:r>
            <a:r>
              <a:rPr lang="en-US" dirty="0" smtClean="0"/>
              <a:t>based on </a:t>
            </a:r>
            <a:r>
              <a:rPr lang="en-US" dirty="0"/>
              <a:t>a scientific methodology or principle that has gained general acceptance in the </a:t>
            </a:r>
            <a:r>
              <a:rPr lang="en-US" dirty="0" smtClean="0"/>
              <a:t>relevant scientific </a:t>
            </a:r>
            <a:r>
              <a:rPr lang="en-US" dirty="0"/>
              <a:t>community, and it was therefore inadmissible under </a:t>
            </a:r>
            <a:r>
              <a:rPr lang="en-US" i="1" dirty="0"/>
              <a:t>Frye </a:t>
            </a:r>
            <a:r>
              <a:rPr lang="en-US" dirty="0"/>
              <a:t>and Rule 702</a:t>
            </a:r>
            <a:r>
              <a:rPr lang="en-US" dirty="0" smtClean="0"/>
              <a:t>.</a:t>
            </a:r>
          </a:p>
          <a:p>
            <a:r>
              <a:rPr lang="en-US" dirty="0"/>
              <a:t>We find claimant failed to establish Dr. </a:t>
            </a:r>
            <a:r>
              <a:rPr lang="en-US" dirty="0" err="1"/>
              <a:t>Gumprecht’s</a:t>
            </a:r>
            <a:r>
              <a:rPr lang="en-US" dirty="0"/>
              <a:t> causation </a:t>
            </a:r>
            <a:r>
              <a:rPr lang="en-US" dirty="0" smtClean="0"/>
              <a:t>opinion was </a:t>
            </a:r>
            <a:r>
              <a:rPr lang="en-US" dirty="0"/>
              <a:t>based on a scientific methodology or principle which has gained acceptance in the </a:t>
            </a:r>
            <a:r>
              <a:rPr lang="en-US" dirty="0" smtClean="0"/>
              <a:t>relevant scientific </a:t>
            </a:r>
            <a:r>
              <a:rPr lang="en-US" dirty="0"/>
              <a:t>community. Accordingly, if indeed the arbitrator ruled Dr. </a:t>
            </a:r>
            <a:r>
              <a:rPr lang="en-US" dirty="0" err="1"/>
              <a:t>Gumprecht’s</a:t>
            </a:r>
            <a:r>
              <a:rPr lang="en-US" dirty="0"/>
              <a:t> </a:t>
            </a:r>
            <a:r>
              <a:rPr lang="en-US" dirty="0" smtClean="0"/>
              <a:t>causation opinion </a:t>
            </a:r>
            <a:r>
              <a:rPr lang="en-US" dirty="0"/>
              <a:t>was inadmissible, we would agree with the ruling.</a:t>
            </a:r>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4235090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Moran v. </a:t>
            </a:r>
            <a:r>
              <a:rPr lang="en-US" smtClean="0"/>
              <a:t>IWCC</a:t>
            </a:r>
            <a:br>
              <a:rPr lang="en-US" smtClean="0"/>
            </a:br>
            <a:r>
              <a:rPr lang="en-US" smtClean="0"/>
              <a:t>2016 </a:t>
            </a:r>
            <a:r>
              <a:rPr lang="en-US" dirty="0" smtClean="0"/>
              <a:t>Il App (1</a:t>
            </a:r>
            <a:r>
              <a:rPr lang="en-US" baseline="30000" dirty="0" smtClean="0"/>
              <a:t>st</a:t>
            </a:r>
            <a:r>
              <a:rPr lang="en-US" dirty="0" smtClean="0"/>
              <a:t>) 151366WC</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Scott Moran v. Village of Homewood, 10 WC 20287, Arbitrator denies</a:t>
            </a:r>
          </a:p>
          <a:p>
            <a:r>
              <a:rPr lang="en-US" dirty="0" smtClean="0"/>
              <a:t>DA 3-30-10</a:t>
            </a:r>
          </a:p>
          <a:p>
            <a:r>
              <a:rPr lang="en-US" dirty="0" smtClean="0"/>
              <a:t>Petitioner was incident commander when one firefighter died and one seriously burned</a:t>
            </a:r>
          </a:p>
          <a:p>
            <a:r>
              <a:rPr lang="en-US" dirty="0"/>
              <a:t>The petitioner remained in charge of the fire scene until Chief Kasper assumed responsibility. After the fire was out, the petitioner and the other firefighters were taken to the training room for a debriefing and counseling by support staff and clergy. The firefighters from the other towns were also taken to the training room for a debriefing. A Critical Incident Stress Debriefing </a:t>
            </a:r>
            <a:r>
              <a:rPr lang="en-US" dirty="0" smtClean="0"/>
              <a:t>team </a:t>
            </a:r>
            <a:r>
              <a:rPr lang="en-US" dirty="0"/>
              <a:t>was brought in that evening to assist all persons regarding the loss of a co-worker. For approximately </a:t>
            </a:r>
            <a:r>
              <a:rPr lang="en-US" dirty="0" smtClean="0"/>
              <a:t>two weeks </a:t>
            </a:r>
            <a:r>
              <a:rPr lang="en-US" dirty="0"/>
              <a:t>after the incident, the Homewood </a:t>
            </a:r>
            <a:r>
              <a:rPr lang="en-US" dirty="0" smtClean="0"/>
              <a:t>Fire </a:t>
            </a:r>
            <a:r>
              <a:rPr lang="en-US" dirty="0"/>
              <a:t>Department referred all of its calls to neighboring fire departments and took no calls. Petitioner and all of the other firefighters, who had experienced the death of firefighter Carey, were ordered, by Deputy Chief Johnson, to present to Dr. Timothy McManus; a psychologist, who treated them on an individual basis</a:t>
            </a:r>
            <a:r>
              <a:rPr lang="en-US" dirty="0" smtClean="0"/>
              <a:t>.</a:t>
            </a:r>
          </a:p>
          <a:p>
            <a:r>
              <a:rPr lang="en-US" dirty="0"/>
              <a:t>Comparing the facts and holdings in the cases cited above with the instant case, the Arbitrator specifically notes that the petitioner did not sustain a physical injury on March 30, 2010 or any time thereafter. He was also not inside of the house, did not witness the actual death of his co-worker or the burns sustained by his other co-worker; and was not involved in the rescue efforts of either of them. The Arbitrator also notes that cases are employment specific and, in the context of firefighters and police officers, establish a trend to deny recovery for post-traumatic stress disorder to first </a:t>
            </a:r>
            <a:r>
              <a:rPr lang="en-US" dirty="0" smtClean="0"/>
              <a:t>responders</a:t>
            </a:r>
          </a:p>
          <a:p>
            <a:r>
              <a:rPr lang="en-US" dirty="0" smtClean="0"/>
              <a:t>IWCC affirms &amp; adopts, 14 IWCC 0705</a:t>
            </a:r>
            <a:endParaRPr lang="en-US" dirty="0"/>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287902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Moran v. </a:t>
            </a:r>
            <a:r>
              <a:rPr lang="en-US" smtClean="0"/>
              <a:t>IWCC</a:t>
            </a:r>
            <a:br>
              <a:rPr lang="en-US" smtClean="0"/>
            </a:br>
            <a:r>
              <a:rPr lang="en-US" smtClean="0"/>
              <a:t>2016 </a:t>
            </a:r>
            <a:r>
              <a:rPr lang="en-US" dirty="0" smtClean="0"/>
              <a:t>Il App (1</a:t>
            </a:r>
            <a:r>
              <a:rPr lang="en-US" baseline="30000" dirty="0" smtClean="0"/>
              <a:t>st</a:t>
            </a:r>
            <a:r>
              <a:rPr lang="en-US" dirty="0" smtClean="0"/>
              <a:t>) 151366WC</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Manifest weight</a:t>
            </a:r>
          </a:p>
          <a:p>
            <a:r>
              <a:rPr lang="en-US" dirty="0"/>
              <a:t>The disputed issue presented in this case is whether the claimant suffered a sudden, severe emotional shock during the March 30, 2010, fire that produced a psychological </a:t>
            </a:r>
            <a:r>
              <a:rPr lang="en-US" dirty="0" smtClean="0"/>
              <a:t>injury</a:t>
            </a:r>
          </a:p>
          <a:p>
            <a:r>
              <a:rPr lang="en-US" dirty="0" smtClean="0"/>
              <a:t>Pathfinder/General Motors/Diaz</a:t>
            </a:r>
          </a:p>
          <a:p>
            <a:r>
              <a:rPr lang="en-US" dirty="0" smtClean="0"/>
              <a:t>Whether </a:t>
            </a:r>
            <a:r>
              <a:rPr lang="en-US" dirty="0"/>
              <a:t>a worker has suffered the type of emotional shock sufficient to warrant recovery should be determined by an objective, reasonable-person standard, rather than a subjective standard that takes into account the claimant's occupation and </a:t>
            </a:r>
            <a:r>
              <a:rPr lang="en-US" dirty="0" smtClean="0"/>
              <a:t>training</a:t>
            </a:r>
          </a:p>
          <a:p>
            <a:r>
              <a:rPr lang="en-US" dirty="0" smtClean="0"/>
              <a:t>Severe </a:t>
            </a:r>
            <a:r>
              <a:rPr lang="en-US" dirty="0"/>
              <a:t>reaction to an exceptionally distressing emotional </a:t>
            </a:r>
            <a:r>
              <a:rPr lang="en-US" dirty="0" smtClean="0"/>
              <a:t>shock</a:t>
            </a:r>
          </a:p>
          <a:p>
            <a:r>
              <a:rPr lang="en-US" dirty="0" smtClean="0"/>
              <a:t>Employer </a:t>
            </a:r>
            <a:r>
              <a:rPr lang="en-US" dirty="0"/>
              <a:t>argues that the </a:t>
            </a:r>
            <a:r>
              <a:rPr lang="en-US" dirty="0" smtClean="0"/>
              <a:t>delay </a:t>
            </a:r>
            <a:r>
              <a:rPr lang="en-US" dirty="0"/>
              <a:t>in seeking psychological treatment calls into question whether he sustained an accidental injury </a:t>
            </a:r>
            <a:r>
              <a:rPr lang="en-US" smtClean="0"/>
              <a:t>(See CTA</a:t>
            </a:r>
            <a:r>
              <a:rPr lang="en-US" dirty="0" smtClean="0"/>
              <a:t>)</a:t>
            </a:r>
          </a:p>
          <a:p>
            <a:r>
              <a:rPr lang="en-US" dirty="0"/>
              <a:t>The Commission's decision that the claimant did not sustain accidental injuries that arose out of and in the course of his employment with the employer is against the manifest weight of the evidence. The claimant's psychological injuries stemmed from a single, traumatic event on March 30, 2010, and he is entitled to recover for his psychological </a:t>
            </a:r>
            <a:r>
              <a:rPr lang="en-US" dirty="0" smtClean="0"/>
              <a:t>disability </a:t>
            </a:r>
            <a:endParaRPr lang="en-US" dirty="0"/>
          </a:p>
        </p:txBody>
      </p:sp>
      <p:sp>
        <p:nvSpPr>
          <p:cNvPr id="4" name="Date Placeholder 3"/>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3170869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1232</Words>
  <Application>Microsoft Office PowerPoint</Application>
  <PresentationFormat>Widescreen</PresentationFormat>
  <Paragraphs>57</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WCLA MCLE 9-8-2016</vt:lpstr>
      <vt:lpstr>Allenbaugh v. IWCC 2016 Il App (3d) 150284WC</vt:lpstr>
      <vt:lpstr>Allenbaugh v. IWCC 2016 Il App (3d) 150284WC</vt:lpstr>
      <vt:lpstr>Allenbaugh v. IWCC 2016 Il App (3d) 150284WC</vt:lpstr>
      <vt:lpstr>Durbin v. IWCC 2016 Il App (4th) 150088WC</vt:lpstr>
      <vt:lpstr>Durbin v. IWCC 2016 Il App (4th) 150088WC</vt:lpstr>
      <vt:lpstr>Moran v. IWCC 2016 Il App (1st) 151366WC</vt:lpstr>
      <vt:lpstr>Moran v. IWCC 2016 Il App (1st) 151366WC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9-8-2016</dc:title>
  <dc:creator>David B. Menchetti</dc:creator>
  <cp:lastModifiedBy>David B. Menchetti</cp:lastModifiedBy>
  <cp:revision>26</cp:revision>
  <cp:lastPrinted>2016-09-07T16:17:35Z</cp:lastPrinted>
  <dcterms:created xsi:type="dcterms:W3CDTF">2016-09-06T12:31:13Z</dcterms:created>
  <dcterms:modified xsi:type="dcterms:W3CDTF">2016-09-07T16:30:32Z</dcterms:modified>
</cp:coreProperties>
</file>