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34DC8CA-F47C-4B0A-AA4E-E2073CB6F406}" type="slidenum">
              <a:rPr lang="en-US" smtClean="0"/>
              <a:t>‹#›</a:t>
            </a:fld>
            <a:endParaRPr lang="en-US"/>
          </a:p>
        </p:txBody>
      </p:sp>
    </p:spTree>
    <p:extLst>
      <p:ext uri="{BB962C8B-B14F-4D97-AF65-F5344CB8AC3E}">
        <p14:creationId xmlns:p14="http://schemas.microsoft.com/office/powerpoint/2010/main" val="61806298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964271F-C966-4A22-B683-207E2CAB94D2}" type="slidenum">
              <a:rPr lang="en-US" smtClean="0"/>
              <a:t>‹#›</a:t>
            </a:fld>
            <a:endParaRPr lang="en-US"/>
          </a:p>
        </p:txBody>
      </p:sp>
    </p:spTree>
    <p:extLst>
      <p:ext uri="{BB962C8B-B14F-4D97-AF65-F5344CB8AC3E}">
        <p14:creationId xmlns:p14="http://schemas.microsoft.com/office/powerpoint/2010/main" val="18685286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822775" indent="-316451">
              <a:defRPr>
                <a:solidFill>
                  <a:schemeClr val="tx1"/>
                </a:solidFill>
                <a:latin typeface="Arial" panose="020B0604020202020204" pitchFamily="34" charset="0"/>
                <a:cs typeface="Arial" panose="020B0604020202020204" pitchFamily="34" charset="0"/>
              </a:defRPr>
            </a:lvl2pPr>
            <a:lvl3pPr marL="1265809" indent="-253160">
              <a:defRPr>
                <a:solidFill>
                  <a:schemeClr val="tx1"/>
                </a:solidFill>
                <a:latin typeface="Arial" panose="020B0604020202020204" pitchFamily="34" charset="0"/>
                <a:cs typeface="Arial" panose="020B0604020202020204" pitchFamily="34" charset="0"/>
              </a:defRPr>
            </a:lvl3pPr>
            <a:lvl4pPr marL="1772132" indent="-253160">
              <a:defRPr>
                <a:solidFill>
                  <a:schemeClr val="tx1"/>
                </a:solidFill>
                <a:latin typeface="Arial" panose="020B0604020202020204" pitchFamily="34" charset="0"/>
                <a:cs typeface="Arial" panose="020B0604020202020204" pitchFamily="34" charset="0"/>
              </a:defRPr>
            </a:lvl4pPr>
            <a:lvl5pPr marL="2278455" indent="-253160">
              <a:defRPr>
                <a:solidFill>
                  <a:schemeClr val="tx1"/>
                </a:solidFill>
                <a:latin typeface="Arial" panose="020B0604020202020204" pitchFamily="34" charset="0"/>
                <a:cs typeface="Arial" panose="020B0604020202020204" pitchFamily="34" charset="0"/>
              </a:defRPr>
            </a:lvl5pPr>
            <a:lvl6pPr marL="2784778" indent="-25316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291102" indent="-25316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797427" indent="-25316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303749" indent="-25316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70DECB-C27E-4584-88A0-4A67ADD56D29}"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3897381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9F4219-8D47-428A-850F-99E7587C5F5F}"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31E84-0C8C-439F-9D46-AA54EEC8A6A3}" type="slidenum">
              <a:rPr lang="en-US" smtClean="0"/>
              <a:t>‹#›</a:t>
            </a:fld>
            <a:endParaRPr lang="en-US"/>
          </a:p>
        </p:txBody>
      </p:sp>
    </p:spTree>
    <p:extLst>
      <p:ext uri="{BB962C8B-B14F-4D97-AF65-F5344CB8AC3E}">
        <p14:creationId xmlns:p14="http://schemas.microsoft.com/office/powerpoint/2010/main" val="288416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F4219-8D47-428A-850F-99E7587C5F5F}"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31E84-0C8C-439F-9D46-AA54EEC8A6A3}" type="slidenum">
              <a:rPr lang="en-US" smtClean="0"/>
              <a:t>‹#›</a:t>
            </a:fld>
            <a:endParaRPr lang="en-US"/>
          </a:p>
        </p:txBody>
      </p:sp>
    </p:spTree>
    <p:extLst>
      <p:ext uri="{BB962C8B-B14F-4D97-AF65-F5344CB8AC3E}">
        <p14:creationId xmlns:p14="http://schemas.microsoft.com/office/powerpoint/2010/main" val="2560967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F4219-8D47-428A-850F-99E7587C5F5F}"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31E84-0C8C-439F-9D46-AA54EEC8A6A3}" type="slidenum">
              <a:rPr lang="en-US" smtClean="0"/>
              <a:t>‹#›</a:t>
            </a:fld>
            <a:endParaRPr lang="en-US"/>
          </a:p>
        </p:txBody>
      </p:sp>
    </p:spTree>
    <p:extLst>
      <p:ext uri="{BB962C8B-B14F-4D97-AF65-F5344CB8AC3E}">
        <p14:creationId xmlns:p14="http://schemas.microsoft.com/office/powerpoint/2010/main" val="1731073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F4219-8D47-428A-850F-99E7587C5F5F}"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31E84-0C8C-439F-9D46-AA54EEC8A6A3}" type="slidenum">
              <a:rPr lang="en-US" smtClean="0"/>
              <a:t>‹#›</a:t>
            </a:fld>
            <a:endParaRPr lang="en-US"/>
          </a:p>
        </p:txBody>
      </p:sp>
    </p:spTree>
    <p:extLst>
      <p:ext uri="{BB962C8B-B14F-4D97-AF65-F5344CB8AC3E}">
        <p14:creationId xmlns:p14="http://schemas.microsoft.com/office/powerpoint/2010/main" val="768312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9F4219-8D47-428A-850F-99E7587C5F5F}" type="datetimeFigureOut">
              <a:rPr lang="en-US" smtClean="0"/>
              <a:t>8/10/2016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31E84-0C8C-439F-9D46-AA54EEC8A6A3}" type="slidenum">
              <a:rPr lang="en-US" smtClean="0"/>
              <a:t>‹#›</a:t>
            </a:fld>
            <a:endParaRPr lang="en-US"/>
          </a:p>
        </p:txBody>
      </p:sp>
    </p:spTree>
    <p:extLst>
      <p:ext uri="{BB962C8B-B14F-4D97-AF65-F5344CB8AC3E}">
        <p14:creationId xmlns:p14="http://schemas.microsoft.com/office/powerpoint/2010/main" val="914014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9F4219-8D47-428A-850F-99E7587C5F5F}"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31E84-0C8C-439F-9D46-AA54EEC8A6A3}" type="slidenum">
              <a:rPr lang="en-US" smtClean="0"/>
              <a:t>‹#›</a:t>
            </a:fld>
            <a:endParaRPr lang="en-US"/>
          </a:p>
        </p:txBody>
      </p:sp>
    </p:spTree>
    <p:extLst>
      <p:ext uri="{BB962C8B-B14F-4D97-AF65-F5344CB8AC3E}">
        <p14:creationId xmlns:p14="http://schemas.microsoft.com/office/powerpoint/2010/main" val="3081774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9F4219-8D47-428A-850F-99E7587C5F5F}" type="datetimeFigureOut">
              <a:rPr lang="en-US" smtClean="0"/>
              <a:t>8/10/2016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031E84-0C8C-439F-9D46-AA54EEC8A6A3}" type="slidenum">
              <a:rPr lang="en-US" smtClean="0"/>
              <a:t>‹#›</a:t>
            </a:fld>
            <a:endParaRPr lang="en-US"/>
          </a:p>
        </p:txBody>
      </p:sp>
    </p:spTree>
    <p:extLst>
      <p:ext uri="{BB962C8B-B14F-4D97-AF65-F5344CB8AC3E}">
        <p14:creationId xmlns:p14="http://schemas.microsoft.com/office/powerpoint/2010/main" val="1335963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9F4219-8D47-428A-850F-99E7587C5F5F}" type="datetimeFigureOut">
              <a:rPr lang="en-US" smtClean="0"/>
              <a:t>8/10/2016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031E84-0C8C-439F-9D46-AA54EEC8A6A3}" type="slidenum">
              <a:rPr lang="en-US" smtClean="0"/>
              <a:t>‹#›</a:t>
            </a:fld>
            <a:endParaRPr lang="en-US"/>
          </a:p>
        </p:txBody>
      </p:sp>
    </p:spTree>
    <p:extLst>
      <p:ext uri="{BB962C8B-B14F-4D97-AF65-F5344CB8AC3E}">
        <p14:creationId xmlns:p14="http://schemas.microsoft.com/office/powerpoint/2010/main" val="276565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F4219-8D47-428A-850F-99E7587C5F5F}" type="datetimeFigureOut">
              <a:rPr lang="en-US" smtClean="0"/>
              <a:t>8/10/2016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031E84-0C8C-439F-9D46-AA54EEC8A6A3}" type="slidenum">
              <a:rPr lang="en-US" smtClean="0"/>
              <a:t>‹#›</a:t>
            </a:fld>
            <a:endParaRPr lang="en-US"/>
          </a:p>
        </p:txBody>
      </p:sp>
    </p:spTree>
    <p:extLst>
      <p:ext uri="{BB962C8B-B14F-4D97-AF65-F5344CB8AC3E}">
        <p14:creationId xmlns:p14="http://schemas.microsoft.com/office/powerpoint/2010/main" val="4044190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F4219-8D47-428A-850F-99E7587C5F5F}"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31E84-0C8C-439F-9D46-AA54EEC8A6A3}" type="slidenum">
              <a:rPr lang="en-US" smtClean="0"/>
              <a:t>‹#›</a:t>
            </a:fld>
            <a:endParaRPr lang="en-US"/>
          </a:p>
        </p:txBody>
      </p:sp>
    </p:spTree>
    <p:extLst>
      <p:ext uri="{BB962C8B-B14F-4D97-AF65-F5344CB8AC3E}">
        <p14:creationId xmlns:p14="http://schemas.microsoft.com/office/powerpoint/2010/main" val="909562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F4219-8D47-428A-850F-99E7587C5F5F}" type="datetimeFigureOut">
              <a:rPr lang="en-US" smtClean="0"/>
              <a:t>8/10/2016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31E84-0C8C-439F-9D46-AA54EEC8A6A3}" type="slidenum">
              <a:rPr lang="en-US" smtClean="0"/>
              <a:t>‹#›</a:t>
            </a:fld>
            <a:endParaRPr lang="en-US"/>
          </a:p>
        </p:txBody>
      </p:sp>
    </p:spTree>
    <p:extLst>
      <p:ext uri="{BB962C8B-B14F-4D97-AF65-F5344CB8AC3E}">
        <p14:creationId xmlns:p14="http://schemas.microsoft.com/office/powerpoint/2010/main" val="212125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F4219-8D47-428A-850F-99E7587C5F5F}" type="datetimeFigureOut">
              <a:rPr lang="en-US" smtClean="0"/>
              <a:t>8/10/2016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31E84-0C8C-439F-9D46-AA54EEC8A6A3}" type="slidenum">
              <a:rPr lang="en-US" smtClean="0"/>
              <a:t>‹#›</a:t>
            </a:fld>
            <a:endParaRPr lang="en-US"/>
          </a:p>
        </p:txBody>
      </p:sp>
    </p:spTree>
    <p:extLst>
      <p:ext uri="{BB962C8B-B14F-4D97-AF65-F5344CB8AC3E}">
        <p14:creationId xmlns:p14="http://schemas.microsoft.com/office/powerpoint/2010/main" val="2630766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pPr algn="ctr" eaLnBrk="1" hangingPunct="1"/>
            <a:r>
              <a:rPr lang="en-US" altLang="en-US" dirty="0" smtClean="0"/>
              <a:t>WCLA MCLE</a:t>
            </a:r>
            <a:br>
              <a:rPr lang="en-US" altLang="en-US" dirty="0" smtClean="0"/>
            </a:br>
            <a:r>
              <a:rPr lang="en-US" altLang="en-US" dirty="0" smtClean="0"/>
              <a:t>8-10-2016</a:t>
            </a:r>
          </a:p>
        </p:txBody>
      </p:sp>
      <p:sp>
        <p:nvSpPr>
          <p:cNvPr id="4099" name="Content Placeholder 4"/>
          <p:cNvSpPr>
            <a:spLocks noGrp="1"/>
          </p:cNvSpPr>
          <p:nvPr>
            <p:ph idx="1"/>
          </p:nvPr>
        </p:nvSpPr>
        <p:spPr/>
        <p:txBody>
          <a:bodyPr/>
          <a:lstStyle/>
          <a:p>
            <a:pPr eaLnBrk="1" hangingPunct="1"/>
            <a:r>
              <a:rPr lang="en-US" altLang="en-US" dirty="0" smtClean="0"/>
              <a:t>Case Law Update: </a:t>
            </a:r>
            <a:r>
              <a:rPr lang="en-US" altLang="en-US" dirty="0" err="1" smtClean="0"/>
              <a:t>Chlada</a:t>
            </a:r>
            <a:r>
              <a:rPr lang="en-US" altLang="en-US" dirty="0" smtClean="0"/>
              <a:t>: When Wage-diff &amp; Perm Total Collide</a:t>
            </a:r>
          </a:p>
          <a:p>
            <a:pPr eaLnBrk="1" hangingPunct="1"/>
            <a:r>
              <a:rPr lang="en-US" altLang="en-US" dirty="0" smtClean="0"/>
              <a:t>August 10, 2016</a:t>
            </a:r>
          </a:p>
          <a:p>
            <a:pPr eaLnBrk="1" hangingPunct="1"/>
            <a:r>
              <a:rPr lang="en-US" altLang="en-US" dirty="0" smtClean="0"/>
              <a:t>12:00 noon to 1 pm</a:t>
            </a:r>
          </a:p>
          <a:p>
            <a:pPr eaLnBrk="1" hangingPunct="1"/>
            <a:r>
              <a:rPr lang="en-US" altLang="en-US" dirty="0" smtClean="0"/>
              <a:t>James R. Thompson Center Auditorium, Chicago, IL</a:t>
            </a:r>
          </a:p>
          <a:p>
            <a:pPr eaLnBrk="1" hangingPunct="1"/>
            <a:r>
              <a:rPr lang="en-US" altLang="en-US" dirty="0" smtClean="0"/>
              <a:t>1 hour general MCLE credit</a:t>
            </a:r>
          </a:p>
          <a:p>
            <a:pPr eaLnBrk="1" hangingPunct="1"/>
            <a:endParaRPr lang="en-US" altLang="en-US" dirty="0" smtClean="0"/>
          </a:p>
        </p:txBody>
      </p:sp>
    </p:spTree>
    <p:extLst>
      <p:ext uri="{BB962C8B-B14F-4D97-AF65-F5344CB8AC3E}">
        <p14:creationId xmlns:p14="http://schemas.microsoft.com/office/powerpoint/2010/main" val="2213258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John </a:t>
            </a:r>
            <a:r>
              <a:rPr lang="en-US" dirty="0" err="1" smtClean="0"/>
              <a:t>Chlada</a:t>
            </a:r>
            <a:r>
              <a:rPr lang="en-US" dirty="0" smtClean="0"/>
              <a:t> v. Burke Beverage</a:t>
            </a:r>
            <a:br>
              <a:rPr lang="en-US" dirty="0" smtClean="0"/>
            </a:br>
            <a:r>
              <a:rPr lang="en-US" dirty="0" smtClean="0"/>
              <a:t>2016 IL App (1st) 150122WC</a:t>
            </a:r>
            <a:endParaRPr lang="en-US" dirty="0"/>
          </a:p>
        </p:txBody>
      </p:sp>
      <p:sp>
        <p:nvSpPr>
          <p:cNvPr id="8" name="Content Placeholder 7"/>
          <p:cNvSpPr>
            <a:spLocks noGrp="1"/>
          </p:cNvSpPr>
          <p:nvPr>
            <p:ph idx="1"/>
          </p:nvPr>
        </p:nvSpPr>
        <p:spPr/>
        <p:txBody>
          <a:bodyPr>
            <a:normAutofit fontScale="92500" lnSpcReduction="10000"/>
          </a:bodyPr>
          <a:lstStyle/>
          <a:p>
            <a:r>
              <a:rPr lang="en-US" dirty="0"/>
              <a:t>This case raises an issue of first impression regarding the interplay between </a:t>
            </a:r>
            <a:r>
              <a:rPr lang="en-US" dirty="0" smtClean="0"/>
              <a:t>wage differential </a:t>
            </a:r>
            <a:r>
              <a:rPr lang="en-US" dirty="0"/>
              <a:t>benefits </a:t>
            </a:r>
            <a:r>
              <a:rPr lang="en-US" dirty="0" smtClean="0"/>
              <a:t>and PTD benefits</a:t>
            </a:r>
          </a:p>
          <a:p>
            <a:r>
              <a:rPr lang="en-US" dirty="0" smtClean="0"/>
              <a:t>Whether Petitioner may </a:t>
            </a:r>
            <a:r>
              <a:rPr lang="en-US" dirty="0"/>
              <a:t>be entitled to collect both types of </a:t>
            </a:r>
            <a:r>
              <a:rPr lang="en-US" dirty="0" smtClean="0"/>
              <a:t>benefits simultaneously </a:t>
            </a:r>
            <a:r>
              <a:rPr lang="en-US" dirty="0"/>
              <a:t>when his earning capacity is diminished by a work related accident and </a:t>
            </a:r>
            <a:r>
              <a:rPr lang="en-US" dirty="0" smtClean="0"/>
              <a:t>he subsequently </a:t>
            </a:r>
            <a:r>
              <a:rPr lang="en-US" dirty="0"/>
              <a:t>suffers a second work related accident that renders him totally unable to </a:t>
            </a:r>
            <a:r>
              <a:rPr lang="en-US" dirty="0" smtClean="0"/>
              <a:t>work</a:t>
            </a:r>
          </a:p>
          <a:p>
            <a:r>
              <a:rPr lang="en-US" dirty="0" smtClean="0"/>
              <a:t>IWCC found </a:t>
            </a:r>
            <a:r>
              <a:rPr lang="en-US" dirty="0"/>
              <a:t>that </a:t>
            </a:r>
            <a:r>
              <a:rPr lang="en-US" dirty="0" smtClean="0"/>
              <a:t>Petitioner’s entitlement </a:t>
            </a:r>
            <a:r>
              <a:rPr lang="en-US" dirty="0"/>
              <a:t>to </a:t>
            </a:r>
            <a:r>
              <a:rPr lang="en-US" dirty="0" smtClean="0"/>
              <a:t>receive wage </a:t>
            </a:r>
            <a:r>
              <a:rPr lang="en-US" dirty="0"/>
              <a:t>differential benefits following his July 15, 1999, work-related injury to his lower </a:t>
            </a:r>
            <a:r>
              <a:rPr lang="en-US" dirty="0" smtClean="0"/>
              <a:t>back terminated when </a:t>
            </a:r>
            <a:r>
              <a:rPr lang="en-US" dirty="0"/>
              <a:t>the claimant began missing work due to a separate, </a:t>
            </a:r>
            <a:r>
              <a:rPr lang="en-US" dirty="0" smtClean="0"/>
              <a:t>work related injury </a:t>
            </a:r>
            <a:r>
              <a:rPr lang="en-US" dirty="0"/>
              <a:t>to his neck for which he later received PTD </a:t>
            </a:r>
            <a:r>
              <a:rPr lang="en-US" dirty="0" smtClean="0"/>
              <a:t>benefits</a:t>
            </a:r>
          </a:p>
          <a:p>
            <a:r>
              <a:rPr lang="en-US" dirty="0" smtClean="0"/>
              <a:t>Petitioner argues </a:t>
            </a:r>
            <a:r>
              <a:rPr lang="en-US" dirty="0"/>
              <a:t>that </a:t>
            </a:r>
            <a:r>
              <a:rPr lang="en-US" dirty="0" smtClean="0"/>
              <a:t>IWCC ruling </a:t>
            </a:r>
            <a:r>
              <a:rPr lang="en-US" dirty="0"/>
              <a:t>was erroneous as a matter of </a:t>
            </a:r>
            <a:r>
              <a:rPr lang="en-US" dirty="0" smtClean="0"/>
              <a:t>law</a:t>
            </a:r>
            <a:endParaRPr lang="en-US" dirty="0"/>
          </a:p>
        </p:txBody>
      </p:sp>
    </p:spTree>
    <p:extLst>
      <p:ext uri="{BB962C8B-B14F-4D97-AF65-F5344CB8AC3E}">
        <p14:creationId xmlns:p14="http://schemas.microsoft.com/office/powerpoint/2010/main" val="124677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John </a:t>
            </a:r>
            <a:r>
              <a:rPr lang="en-US" dirty="0" err="1" smtClean="0"/>
              <a:t>Chlada</a:t>
            </a:r>
            <a:r>
              <a:rPr lang="en-US" dirty="0" smtClean="0"/>
              <a:t> v. Burke Beverage</a:t>
            </a:r>
            <a:br>
              <a:rPr lang="en-US" dirty="0" smtClean="0"/>
            </a:br>
            <a:r>
              <a:rPr lang="en-US" dirty="0" smtClean="0"/>
              <a:t>2016 IL App (1st) 150122WC</a:t>
            </a:r>
            <a:endParaRPr lang="en-US" dirty="0"/>
          </a:p>
        </p:txBody>
      </p:sp>
      <p:sp>
        <p:nvSpPr>
          <p:cNvPr id="8" name="Content Placeholder 7"/>
          <p:cNvSpPr>
            <a:spLocks noGrp="1"/>
          </p:cNvSpPr>
          <p:nvPr>
            <p:ph idx="1"/>
          </p:nvPr>
        </p:nvSpPr>
        <p:spPr/>
        <p:txBody>
          <a:bodyPr>
            <a:normAutofit fontScale="77500" lnSpcReduction="20000"/>
          </a:bodyPr>
          <a:lstStyle/>
          <a:p>
            <a:r>
              <a:rPr lang="en-US" dirty="0" smtClean="0"/>
              <a:t>Sec. 8(d)1: “If</a:t>
            </a:r>
            <a:r>
              <a:rPr lang="en-US" dirty="0"/>
              <a:t>, after the accidental injury has been sustained, </a:t>
            </a:r>
            <a:r>
              <a:rPr lang="en-US" dirty="0" smtClean="0"/>
              <a:t>the employee </a:t>
            </a:r>
            <a:r>
              <a:rPr lang="en-US" dirty="0"/>
              <a:t>as a result thereof becomes partially incapacitated </a:t>
            </a:r>
            <a:r>
              <a:rPr lang="en-US" dirty="0" smtClean="0"/>
              <a:t>from pursuing </a:t>
            </a:r>
            <a:r>
              <a:rPr lang="en-US" dirty="0"/>
              <a:t>his usual and customary line of employment, he </a:t>
            </a:r>
            <a:r>
              <a:rPr lang="en-US" dirty="0" smtClean="0"/>
              <a:t>shall, except </a:t>
            </a:r>
            <a:r>
              <a:rPr lang="en-US" dirty="0"/>
              <a:t>in cases compensated under the specific schedule set </a:t>
            </a:r>
            <a:r>
              <a:rPr lang="en-US" dirty="0" smtClean="0"/>
              <a:t>forth in </a:t>
            </a:r>
            <a:r>
              <a:rPr lang="en-US" dirty="0"/>
              <a:t>paragraph (e) of this Section, receive compensation for </a:t>
            </a:r>
            <a:r>
              <a:rPr lang="en-US" dirty="0" smtClean="0"/>
              <a:t>the </a:t>
            </a:r>
            <a:r>
              <a:rPr lang="en-US" b="1" i="1" u="sng" dirty="0" smtClean="0"/>
              <a:t>duration </a:t>
            </a:r>
            <a:r>
              <a:rPr lang="en-US" b="1" i="1" u="sng" dirty="0"/>
              <a:t>of his disability</a:t>
            </a:r>
            <a:r>
              <a:rPr lang="en-US" dirty="0"/>
              <a:t>, subject to the limitations as to </a:t>
            </a:r>
            <a:r>
              <a:rPr lang="en-US" dirty="0" smtClean="0"/>
              <a:t>maximum amounts </a:t>
            </a:r>
            <a:r>
              <a:rPr lang="en-US" dirty="0"/>
              <a:t>fixed in paragraph (b) of this Section, equal to 66-⅔ % </a:t>
            </a:r>
            <a:r>
              <a:rPr lang="en-US" dirty="0" smtClean="0"/>
              <a:t>of the </a:t>
            </a:r>
            <a:r>
              <a:rPr lang="en-US" dirty="0"/>
              <a:t>difference between the average amount which he would be </a:t>
            </a:r>
            <a:r>
              <a:rPr lang="en-US" dirty="0" smtClean="0"/>
              <a:t>able to </a:t>
            </a:r>
            <a:r>
              <a:rPr lang="en-US" dirty="0"/>
              <a:t>earn in the full performance of his duties in the occupation </a:t>
            </a:r>
            <a:r>
              <a:rPr lang="en-US" dirty="0" smtClean="0"/>
              <a:t>in which </a:t>
            </a:r>
            <a:r>
              <a:rPr lang="en-US" dirty="0"/>
              <a:t>he was engaged at the time of the accident and the </a:t>
            </a:r>
            <a:r>
              <a:rPr lang="en-US" dirty="0" smtClean="0"/>
              <a:t>average amount </a:t>
            </a:r>
            <a:r>
              <a:rPr lang="en-US" dirty="0"/>
              <a:t>which he is earning or is able to earn in some </a:t>
            </a:r>
            <a:r>
              <a:rPr lang="en-US" dirty="0" smtClean="0"/>
              <a:t>suitable employment </a:t>
            </a:r>
            <a:r>
              <a:rPr lang="en-US" dirty="0"/>
              <a:t>or business after the accident."</a:t>
            </a:r>
            <a:endParaRPr lang="en-US" dirty="0" smtClean="0"/>
          </a:p>
          <a:p>
            <a:r>
              <a:rPr lang="en-US" dirty="0" smtClean="0"/>
              <a:t>Petitioner’s argument: Employee </a:t>
            </a:r>
            <a:r>
              <a:rPr lang="en-US" dirty="0"/>
              <a:t>who demonstrates an entitlement </a:t>
            </a:r>
            <a:r>
              <a:rPr lang="en-US" dirty="0" smtClean="0"/>
              <a:t>to wage </a:t>
            </a:r>
            <a:r>
              <a:rPr lang="en-US" dirty="0"/>
              <a:t>differential benefits shall receive such benefits "for the duration of his </a:t>
            </a:r>
            <a:r>
              <a:rPr lang="en-US" dirty="0" smtClean="0"/>
              <a:t>disability“; argues </a:t>
            </a:r>
            <a:r>
              <a:rPr lang="en-US" dirty="0"/>
              <a:t>that the disability caused by his July 15, 1999, back injury has never ended </a:t>
            </a:r>
            <a:r>
              <a:rPr lang="en-US" dirty="0" smtClean="0"/>
              <a:t>or improved</a:t>
            </a:r>
            <a:r>
              <a:rPr lang="en-US" dirty="0"/>
              <a:t>. </a:t>
            </a:r>
            <a:endParaRPr lang="en-US" dirty="0" smtClean="0"/>
          </a:p>
          <a:p>
            <a:r>
              <a:rPr lang="en-US" dirty="0" smtClean="0"/>
              <a:t>Respondent argument: Employer </a:t>
            </a:r>
            <a:r>
              <a:rPr lang="en-US" dirty="0"/>
              <a:t>counters that </a:t>
            </a:r>
            <a:r>
              <a:rPr lang="en-US" dirty="0" smtClean="0"/>
              <a:t>wage differential </a:t>
            </a:r>
            <a:r>
              <a:rPr lang="en-US" dirty="0"/>
              <a:t>benefits may be awarded only if the claimant shows an "impairment of </a:t>
            </a:r>
            <a:r>
              <a:rPr lang="en-US" dirty="0" smtClean="0"/>
              <a:t>earnings;“ employer </a:t>
            </a:r>
            <a:r>
              <a:rPr lang="en-US" dirty="0"/>
              <a:t>maintains that </a:t>
            </a:r>
            <a:r>
              <a:rPr lang="en-US" dirty="0" smtClean="0"/>
              <a:t>Petitioner cannot </a:t>
            </a:r>
            <a:r>
              <a:rPr lang="en-US" dirty="0"/>
              <a:t>demonstrate an "impairment of earnings" in this case, because the October 23, </a:t>
            </a:r>
            <a:r>
              <a:rPr lang="en-US" dirty="0" smtClean="0"/>
              <a:t>2002, cervical </a:t>
            </a:r>
            <a:r>
              <a:rPr lang="en-US" dirty="0"/>
              <a:t>injury rendered him unable to work in any capacity.</a:t>
            </a:r>
          </a:p>
        </p:txBody>
      </p:sp>
    </p:spTree>
    <p:extLst>
      <p:ext uri="{BB962C8B-B14F-4D97-AF65-F5344CB8AC3E}">
        <p14:creationId xmlns:p14="http://schemas.microsoft.com/office/powerpoint/2010/main" val="2890787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John </a:t>
            </a:r>
            <a:r>
              <a:rPr lang="en-US" dirty="0" err="1" smtClean="0"/>
              <a:t>Chlada</a:t>
            </a:r>
            <a:r>
              <a:rPr lang="en-US" dirty="0" smtClean="0"/>
              <a:t> v. Burke Beverage</a:t>
            </a:r>
            <a:br>
              <a:rPr lang="en-US" dirty="0" smtClean="0"/>
            </a:br>
            <a:r>
              <a:rPr lang="en-US" dirty="0" smtClean="0"/>
              <a:t>2016 IL App (1st) 150122WC</a:t>
            </a:r>
            <a:endParaRPr lang="en-US" dirty="0"/>
          </a:p>
        </p:txBody>
      </p:sp>
      <p:sp>
        <p:nvSpPr>
          <p:cNvPr id="8" name="Content Placeholder 7"/>
          <p:cNvSpPr>
            <a:spLocks noGrp="1"/>
          </p:cNvSpPr>
          <p:nvPr>
            <p:ph idx="1"/>
          </p:nvPr>
        </p:nvSpPr>
        <p:spPr/>
        <p:txBody>
          <a:bodyPr>
            <a:normAutofit fontScale="85000" lnSpcReduction="20000"/>
          </a:bodyPr>
          <a:lstStyle/>
          <a:p>
            <a:r>
              <a:rPr lang="en-US" dirty="0" smtClean="0"/>
              <a:t>Undisputed </a:t>
            </a:r>
            <a:r>
              <a:rPr lang="en-US" dirty="0"/>
              <a:t>that </a:t>
            </a:r>
            <a:r>
              <a:rPr lang="en-US" dirty="0" smtClean="0"/>
              <a:t>Petitioner suffered </a:t>
            </a:r>
            <a:r>
              <a:rPr lang="en-US" dirty="0"/>
              <a:t>a partial incapacity during the July </a:t>
            </a:r>
            <a:r>
              <a:rPr lang="en-US" dirty="0" smtClean="0"/>
              <a:t>15, 1999</a:t>
            </a:r>
            <a:r>
              <a:rPr lang="en-US" dirty="0"/>
              <a:t>, work accident that prevented him from pursuing his usual and customary line </a:t>
            </a:r>
            <a:r>
              <a:rPr lang="en-US" dirty="0" smtClean="0"/>
              <a:t>of employment </a:t>
            </a:r>
            <a:r>
              <a:rPr lang="en-US" dirty="0"/>
              <a:t>as a beer truck </a:t>
            </a:r>
            <a:r>
              <a:rPr lang="en-US" dirty="0" smtClean="0"/>
              <a:t>driver; undisputed </a:t>
            </a:r>
            <a:r>
              <a:rPr lang="en-US" dirty="0"/>
              <a:t>that </a:t>
            </a:r>
            <a:r>
              <a:rPr lang="en-US" dirty="0" smtClean="0"/>
              <a:t>Petitioner earned </a:t>
            </a:r>
            <a:r>
              <a:rPr lang="en-US" dirty="0"/>
              <a:t>less as </a:t>
            </a:r>
            <a:r>
              <a:rPr lang="en-US" dirty="0" smtClean="0"/>
              <a:t>a warehouseman </a:t>
            </a:r>
            <a:r>
              <a:rPr lang="en-US" dirty="0"/>
              <a:t>than he would have earned if he had continued to work as a beer truck </a:t>
            </a:r>
            <a:r>
              <a:rPr lang="en-US" dirty="0" smtClean="0"/>
              <a:t>driver after </a:t>
            </a:r>
            <a:r>
              <a:rPr lang="en-US" dirty="0"/>
              <a:t>the July 1999 accident. Accordingly, </a:t>
            </a:r>
            <a:r>
              <a:rPr lang="en-US" dirty="0" smtClean="0"/>
              <a:t>Petitioner proved </a:t>
            </a:r>
            <a:r>
              <a:rPr lang="en-US" dirty="0"/>
              <a:t>both elements of a claim for </a:t>
            </a:r>
            <a:r>
              <a:rPr lang="en-US" dirty="0" smtClean="0"/>
              <a:t>wage differential </a:t>
            </a:r>
            <a:r>
              <a:rPr lang="en-US" dirty="0"/>
              <a:t>benefits</a:t>
            </a:r>
            <a:r>
              <a:rPr lang="en-US" dirty="0" smtClean="0"/>
              <a:t>.</a:t>
            </a:r>
          </a:p>
          <a:p>
            <a:r>
              <a:rPr lang="en-US" dirty="0"/>
              <a:t>The fact that </a:t>
            </a:r>
            <a:r>
              <a:rPr lang="en-US" dirty="0" smtClean="0"/>
              <a:t>Petitioner subsequently </a:t>
            </a:r>
            <a:r>
              <a:rPr lang="en-US" dirty="0"/>
              <a:t>suffered </a:t>
            </a:r>
            <a:r>
              <a:rPr lang="en-US" dirty="0" smtClean="0"/>
              <a:t>an unrelated </a:t>
            </a:r>
            <a:r>
              <a:rPr lang="en-US" dirty="0"/>
              <a:t>and even more disabling work injury to his neck did not alter the fact that his July </a:t>
            </a:r>
            <a:r>
              <a:rPr lang="en-US" dirty="0" smtClean="0"/>
              <a:t>1999back </a:t>
            </a:r>
            <a:r>
              <a:rPr lang="en-US" dirty="0"/>
              <a:t>injury reduced his earning capacity. Once the claimant established an entitlement to </a:t>
            </a:r>
            <a:r>
              <a:rPr lang="en-US" dirty="0" smtClean="0"/>
              <a:t>wage differential </a:t>
            </a:r>
            <a:r>
              <a:rPr lang="en-US" dirty="0"/>
              <a:t>benefits as a result of his July 1999 back injury, he was entitled to collect </a:t>
            </a:r>
            <a:r>
              <a:rPr lang="en-US" dirty="0" smtClean="0"/>
              <a:t>such benefits </a:t>
            </a:r>
            <a:r>
              <a:rPr lang="en-US" dirty="0"/>
              <a:t>“for the duration of his disability</a:t>
            </a:r>
            <a:r>
              <a:rPr lang="en-US" dirty="0" smtClean="0"/>
              <a:t>.”</a:t>
            </a:r>
          </a:p>
          <a:p>
            <a:r>
              <a:rPr lang="en-US" dirty="0" smtClean="0"/>
              <a:t>“Disability” = “(</a:t>
            </a:r>
            <a:r>
              <a:rPr lang="en-US" i="1" dirty="0"/>
              <a:t>i.e.</a:t>
            </a:r>
            <a:r>
              <a:rPr lang="en-US" dirty="0"/>
              <a:t>, the reduced earning capacity</a:t>
            </a:r>
            <a:r>
              <a:rPr lang="en-US" dirty="0" smtClean="0"/>
              <a:t>)”</a:t>
            </a:r>
          </a:p>
          <a:p>
            <a:r>
              <a:rPr lang="en-US" dirty="0" smtClean="0"/>
              <a:t>Petitioner’s entitlement </a:t>
            </a:r>
            <a:r>
              <a:rPr lang="en-US" dirty="0"/>
              <a:t>to wage differential benefits would end if and only if he later became able to earn </a:t>
            </a:r>
            <a:r>
              <a:rPr lang="en-US" dirty="0" smtClean="0"/>
              <a:t>the salary </a:t>
            </a:r>
            <a:r>
              <a:rPr lang="en-US" dirty="0"/>
              <a:t>he formerly earned as a delivery truck driver. That never happened in this case.</a:t>
            </a:r>
          </a:p>
        </p:txBody>
      </p:sp>
    </p:spTree>
    <p:extLst>
      <p:ext uri="{BB962C8B-B14F-4D97-AF65-F5344CB8AC3E}">
        <p14:creationId xmlns:p14="http://schemas.microsoft.com/office/powerpoint/2010/main" val="3537135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John </a:t>
            </a:r>
            <a:r>
              <a:rPr lang="en-US" dirty="0" err="1" smtClean="0"/>
              <a:t>Chlada</a:t>
            </a:r>
            <a:r>
              <a:rPr lang="en-US" dirty="0" smtClean="0"/>
              <a:t> v. Burke Beverage</a:t>
            </a:r>
            <a:br>
              <a:rPr lang="en-US" dirty="0" smtClean="0"/>
            </a:br>
            <a:r>
              <a:rPr lang="en-US" dirty="0" smtClean="0"/>
              <a:t>2016 IL App (1st) 150122WC</a:t>
            </a:r>
            <a:endParaRPr lang="en-US" dirty="0"/>
          </a:p>
        </p:txBody>
      </p:sp>
      <p:sp>
        <p:nvSpPr>
          <p:cNvPr id="8" name="Content Placeholder 7"/>
          <p:cNvSpPr>
            <a:spLocks noGrp="1"/>
          </p:cNvSpPr>
          <p:nvPr>
            <p:ph idx="1"/>
          </p:nvPr>
        </p:nvSpPr>
        <p:spPr/>
        <p:txBody>
          <a:bodyPr>
            <a:normAutofit fontScale="92500" lnSpcReduction="10000"/>
          </a:bodyPr>
          <a:lstStyle/>
          <a:p>
            <a:r>
              <a:rPr lang="en-US" dirty="0" smtClean="0"/>
              <a:t>If Petitioner’s wage </a:t>
            </a:r>
            <a:r>
              <a:rPr lang="en-US" dirty="0"/>
              <a:t>differential benefits were terminated as of the date </a:t>
            </a:r>
            <a:r>
              <a:rPr lang="en-US" dirty="0" smtClean="0"/>
              <a:t>he became </a:t>
            </a:r>
            <a:r>
              <a:rPr lang="en-US" dirty="0"/>
              <a:t>entitled to collect PTD benefits as a result of his neck </a:t>
            </a:r>
            <a:r>
              <a:rPr lang="en-US" dirty="0" smtClean="0"/>
              <a:t>injury, Petitioner would </a:t>
            </a:r>
            <a:r>
              <a:rPr lang="en-US" dirty="0"/>
              <a:t>not be made whole. Section 8(f) requires </a:t>
            </a:r>
            <a:r>
              <a:rPr lang="en-US" dirty="0" smtClean="0"/>
              <a:t>that the </a:t>
            </a:r>
            <a:r>
              <a:rPr lang="en-US" dirty="0"/>
              <a:t>claimant's PTD benefits be calculated based on the salary he was earning at the time of </a:t>
            </a:r>
            <a:r>
              <a:rPr lang="en-US" dirty="0" smtClean="0"/>
              <a:t>the permanently </a:t>
            </a:r>
            <a:r>
              <a:rPr lang="en-US" dirty="0"/>
              <a:t>disabling injury (</a:t>
            </a:r>
            <a:r>
              <a:rPr lang="en-US" i="1" dirty="0"/>
              <a:t>i.e.</a:t>
            </a:r>
            <a:r>
              <a:rPr lang="en-US" dirty="0"/>
              <a:t>, his reduced salary as a warehouseman, not his higher salary </a:t>
            </a:r>
            <a:r>
              <a:rPr lang="en-US" dirty="0" smtClean="0"/>
              <a:t>as a </a:t>
            </a:r>
            <a:r>
              <a:rPr lang="en-US" dirty="0"/>
              <a:t>beer truck driver</a:t>
            </a:r>
            <a:r>
              <a:rPr lang="en-US" dirty="0" smtClean="0"/>
              <a:t>)</a:t>
            </a:r>
          </a:p>
          <a:p>
            <a:r>
              <a:rPr lang="en-US" dirty="0" smtClean="0"/>
              <a:t>If Petitioner had been </a:t>
            </a:r>
            <a:r>
              <a:rPr lang="en-US" dirty="0"/>
              <a:t>working as a beer truck driver when he suffered a permanently disabling work injury </a:t>
            </a:r>
            <a:r>
              <a:rPr lang="en-US" dirty="0" smtClean="0"/>
              <a:t>in2002</a:t>
            </a:r>
            <a:r>
              <a:rPr lang="en-US" dirty="0"/>
              <a:t>, his PTD benefits would be much higher. Thus, paying the claimant only PTD </a:t>
            </a:r>
            <a:r>
              <a:rPr lang="en-US" dirty="0" smtClean="0"/>
              <a:t>benefits after </a:t>
            </a:r>
            <a:r>
              <a:rPr lang="en-US" dirty="0"/>
              <a:t>his second injury (and calculating such benefits based upon his salary as </a:t>
            </a:r>
            <a:r>
              <a:rPr lang="en-US" dirty="0" smtClean="0"/>
              <a:t>a warehouseman) would </a:t>
            </a:r>
            <a:r>
              <a:rPr lang="en-US" dirty="0"/>
              <a:t>not make the claimant whole. This would frustrate the fundamental remedial purpose </a:t>
            </a:r>
            <a:r>
              <a:rPr lang="en-US" dirty="0" smtClean="0"/>
              <a:t>of the </a:t>
            </a:r>
            <a:r>
              <a:rPr lang="en-US" dirty="0"/>
              <a:t>Act.</a:t>
            </a:r>
          </a:p>
        </p:txBody>
      </p:sp>
    </p:spTree>
    <p:extLst>
      <p:ext uri="{BB962C8B-B14F-4D97-AF65-F5344CB8AC3E}">
        <p14:creationId xmlns:p14="http://schemas.microsoft.com/office/powerpoint/2010/main" val="401159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John </a:t>
            </a:r>
            <a:r>
              <a:rPr lang="en-US" dirty="0" err="1" smtClean="0"/>
              <a:t>Chlada</a:t>
            </a:r>
            <a:r>
              <a:rPr lang="en-US" dirty="0" smtClean="0"/>
              <a:t> v. Burke Beverage</a:t>
            </a:r>
            <a:br>
              <a:rPr lang="en-US" dirty="0" smtClean="0"/>
            </a:br>
            <a:r>
              <a:rPr lang="en-US" dirty="0" smtClean="0"/>
              <a:t>2016 IL App (1st) 150122WC</a:t>
            </a:r>
            <a:endParaRPr lang="en-US" dirty="0"/>
          </a:p>
        </p:txBody>
      </p:sp>
      <p:sp>
        <p:nvSpPr>
          <p:cNvPr id="8" name="Content Placeholder 7"/>
          <p:cNvSpPr>
            <a:spLocks noGrp="1"/>
          </p:cNvSpPr>
          <p:nvPr>
            <p:ph idx="1"/>
          </p:nvPr>
        </p:nvSpPr>
        <p:spPr/>
        <p:txBody>
          <a:bodyPr>
            <a:normAutofit fontScale="92500" lnSpcReduction="20000"/>
          </a:bodyPr>
          <a:lstStyle/>
          <a:p>
            <a:r>
              <a:rPr lang="en-US" dirty="0" smtClean="0"/>
              <a:t>Respondent argues “double recovery,” but here there are two separate and distinct “economic disabilities”</a:t>
            </a:r>
          </a:p>
          <a:p>
            <a:r>
              <a:rPr lang="en-US" dirty="0" smtClean="0"/>
              <a:t>IWCC erroneous </a:t>
            </a:r>
            <a:r>
              <a:rPr lang="en-US" dirty="0"/>
              <a:t>inflation of PTD benefits in the other proceeding does not make </a:t>
            </a:r>
            <a:r>
              <a:rPr lang="en-US" dirty="0" smtClean="0"/>
              <a:t>Petitioner whole</a:t>
            </a:r>
            <a:r>
              <a:rPr lang="en-US" dirty="0"/>
              <a:t>. </a:t>
            </a:r>
            <a:r>
              <a:rPr lang="en-US" dirty="0" smtClean="0"/>
              <a:t>Even with the IWCC “error,” Petitioner is </a:t>
            </a:r>
            <a:r>
              <a:rPr lang="en-US" dirty="0"/>
              <a:t>still receiving </a:t>
            </a:r>
            <a:r>
              <a:rPr lang="en-US" dirty="0" smtClean="0"/>
              <a:t>approximately $70 </a:t>
            </a:r>
            <a:r>
              <a:rPr lang="en-US" dirty="0"/>
              <a:t>less per week than he would be receiving if he received both wage differential and </a:t>
            </a:r>
            <a:r>
              <a:rPr lang="en-US" dirty="0" smtClean="0"/>
              <a:t>PTD benefits </a:t>
            </a:r>
            <a:r>
              <a:rPr lang="en-US" dirty="0"/>
              <a:t>at the proper </a:t>
            </a:r>
            <a:r>
              <a:rPr lang="en-US" dirty="0" smtClean="0"/>
              <a:t>rate indefinitely (corrected from AWW $1294.20 to AWW $1095.63, PTD $862.80 to PTD $730.42 by 12 IWCC 0559?)</a:t>
            </a:r>
          </a:p>
          <a:p>
            <a:r>
              <a:rPr lang="en-US" dirty="0"/>
              <a:t>The fact that the </a:t>
            </a:r>
            <a:r>
              <a:rPr lang="en-US" dirty="0" smtClean="0"/>
              <a:t>Petitioner was first awarded </a:t>
            </a:r>
            <a:r>
              <a:rPr lang="en-US" dirty="0"/>
              <a:t>PTD benefits for his neck injury in this case should not change that result. </a:t>
            </a:r>
            <a:r>
              <a:rPr lang="en-US" dirty="0" smtClean="0"/>
              <a:t>The employer </a:t>
            </a:r>
            <a:r>
              <a:rPr lang="en-US" dirty="0"/>
              <a:t>should not be allowed to take advantage of a fortuitous circumstance (</a:t>
            </a:r>
            <a:r>
              <a:rPr lang="en-US" i="1" dirty="0"/>
              <a:t>i.e.</a:t>
            </a:r>
            <a:r>
              <a:rPr lang="en-US" dirty="0"/>
              <a:t>, the timing </a:t>
            </a:r>
            <a:r>
              <a:rPr lang="en-US" dirty="0" smtClean="0"/>
              <a:t>of the </a:t>
            </a:r>
            <a:r>
              <a:rPr lang="en-US" dirty="0"/>
              <a:t>PTD award) that has nothing to do with the claimant’s entitlement to wage </a:t>
            </a:r>
            <a:r>
              <a:rPr lang="en-US" dirty="0" smtClean="0"/>
              <a:t>differential benefits. (Both Arbitration decisions 7-28-05? IWCC decisions 1-9-08? </a:t>
            </a:r>
            <a:r>
              <a:rPr lang="en-US" smtClean="0"/>
              <a:t>Wage diff 08 IWCC 0050; PTD 08 IWCC 0051 ) </a:t>
            </a:r>
            <a:endParaRPr lang="en-US" dirty="0"/>
          </a:p>
        </p:txBody>
      </p:sp>
    </p:spTree>
    <p:extLst>
      <p:ext uri="{BB962C8B-B14F-4D97-AF65-F5344CB8AC3E}">
        <p14:creationId xmlns:p14="http://schemas.microsoft.com/office/powerpoint/2010/main" val="3246472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John </a:t>
            </a:r>
            <a:r>
              <a:rPr lang="en-US" dirty="0" err="1" smtClean="0"/>
              <a:t>Chlada</a:t>
            </a:r>
            <a:r>
              <a:rPr lang="en-US" dirty="0" smtClean="0"/>
              <a:t> v. Burke Beverage</a:t>
            </a:r>
            <a:br>
              <a:rPr lang="en-US" dirty="0" smtClean="0"/>
            </a:br>
            <a:r>
              <a:rPr lang="en-US" dirty="0" smtClean="0"/>
              <a:t>2016 IL App (1st) 150122WC</a:t>
            </a:r>
            <a:endParaRPr lang="en-US" dirty="0"/>
          </a:p>
        </p:txBody>
      </p:sp>
      <p:sp>
        <p:nvSpPr>
          <p:cNvPr id="8" name="Content Placeholder 7"/>
          <p:cNvSpPr>
            <a:spLocks noGrp="1"/>
          </p:cNvSpPr>
          <p:nvPr>
            <p:ph idx="1"/>
          </p:nvPr>
        </p:nvSpPr>
        <p:spPr/>
        <p:txBody>
          <a:bodyPr>
            <a:normAutofit fontScale="92500"/>
          </a:bodyPr>
          <a:lstStyle/>
          <a:p>
            <a:r>
              <a:rPr lang="en-US" dirty="0"/>
              <a:t>Accordingly, we reverse </a:t>
            </a:r>
            <a:r>
              <a:rPr lang="en-US" dirty="0" smtClean="0"/>
              <a:t>IWCC decision </a:t>
            </a:r>
            <a:r>
              <a:rPr lang="en-US" dirty="0"/>
              <a:t>to terminate wage </a:t>
            </a:r>
            <a:r>
              <a:rPr lang="en-US" dirty="0" smtClean="0"/>
              <a:t>differential benefits </a:t>
            </a:r>
            <a:r>
              <a:rPr lang="en-US" dirty="0"/>
              <a:t>in January 2003. As noted above, </a:t>
            </a:r>
            <a:r>
              <a:rPr lang="en-US" dirty="0" smtClean="0"/>
              <a:t>IWCC decision </a:t>
            </a:r>
            <a:r>
              <a:rPr lang="en-US" dirty="0"/>
              <a:t>fails to </a:t>
            </a:r>
            <a:r>
              <a:rPr lang="en-US" dirty="0" smtClean="0"/>
              <a:t>adequately compensate </a:t>
            </a:r>
            <a:r>
              <a:rPr lang="en-US" dirty="0"/>
              <a:t>the claimant for his first economic injury, </a:t>
            </a:r>
            <a:r>
              <a:rPr lang="en-US" i="1" dirty="0"/>
              <a:t>i.e.</a:t>
            </a:r>
            <a:r>
              <a:rPr lang="en-US" dirty="0"/>
              <a:t>, the </a:t>
            </a:r>
            <a:r>
              <a:rPr lang="en-US" dirty="0" smtClean="0"/>
              <a:t>diminishment </a:t>
            </a:r>
            <a:r>
              <a:rPr lang="en-US" dirty="0"/>
              <a:t>of his </a:t>
            </a:r>
            <a:r>
              <a:rPr lang="en-US" dirty="0" smtClean="0"/>
              <a:t>earning capacity </a:t>
            </a:r>
            <a:r>
              <a:rPr lang="en-US" dirty="0"/>
              <a:t>due to the July 1999 back injury. The subsequent award of PTD benefits based upon </a:t>
            </a:r>
            <a:r>
              <a:rPr lang="en-US" dirty="0" err="1" smtClean="0"/>
              <a:t>hisreduced</a:t>
            </a:r>
            <a:r>
              <a:rPr lang="en-US" dirty="0" smtClean="0"/>
              <a:t> </a:t>
            </a:r>
            <a:r>
              <a:rPr lang="en-US" dirty="0"/>
              <a:t>salary as a warehouseman would not compensate him for </a:t>
            </a:r>
            <a:r>
              <a:rPr lang="en-US" dirty="0" smtClean="0"/>
              <a:t>that economic injury.</a:t>
            </a:r>
          </a:p>
          <a:p>
            <a:r>
              <a:rPr lang="en-US" dirty="0" smtClean="0"/>
              <a:t>Moreover</a:t>
            </a:r>
            <a:r>
              <a:rPr lang="en-US" dirty="0"/>
              <a:t>, the Commission's erroneous inflation of PTD benefits in the other proceeding </a:t>
            </a:r>
            <a:r>
              <a:rPr lang="en-US" dirty="0" smtClean="0"/>
              <a:t>does not </a:t>
            </a:r>
            <a:r>
              <a:rPr lang="en-US" dirty="0"/>
              <a:t>rectify the situation</a:t>
            </a:r>
            <a:r>
              <a:rPr lang="en-US" dirty="0" smtClean="0"/>
              <a:t>.</a:t>
            </a:r>
          </a:p>
          <a:p>
            <a:r>
              <a:rPr lang="en-US" dirty="0" smtClean="0"/>
              <a:t>There </a:t>
            </a:r>
            <a:r>
              <a:rPr lang="en-US" dirty="0"/>
              <a:t>is nothing in the Act prohibiting us from awarding both PTD </a:t>
            </a:r>
            <a:r>
              <a:rPr lang="en-US" dirty="0" smtClean="0"/>
              <a:t>and wage </a:t>
            </a:r>
            <a:r>
              <a:rPr lang="en-US" dirty="0"/>
              <a:t>differential benefits simultaneously and indefinitely under circumstances like </a:t>
            </a:r>
            <a:r>
              <a:rPr lang="en-US" dirty="0" smtClean="0"/>
              <a:t>those presented </a:t>
            </a:r>
            <a:r>
              <a:rPr lang="en-US" dirty="0"/>
              <a:t>here.</a:t>
            </a:r>
          </a:p>
        </p:txBody>
      </p:sp>
    </p:spTree>
    <p:extLst>
      <p:ext uri="{BB962C8B-B14F-4D97-AF65-F5344CB8AC3E}">
        <p14:creationId xmlns:p14="http://schemas.microsoft.com/office/powerpoint/2010/main" val="3747350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John </a:t>
            </a:r>
            <a:r>
              <a:rPr lang="en-US" dirty="0" err="1" smtClean="0"/>
              <a:t>Chlada</a:t>
            </a:r>
            <a:r>
              <a:rPr lang="en-US" dirty="0" smtClean="0"/>
              <a:t> v. Burke Beverage</a:t>
            </a:r>
            <a:br>
              <a:rPr lang="en-US" dirty="0" smtClean="0"/>
            </a:br>
            <a:r>
              <a:rPr lang="en-US" dirty="0" smtClean="0"/>
              <a:t>2016 IL App (1st) 150122WC</a:t>
            </a:r>
            <a:endParaRPr lang="en-US" dirty="0"/>
          </a:p>
        </p:txBody>
      </p:sp>
      <p:sp>
        <p:nvSpPr>
          <p:cNvPr id="8" name="Content Placeholder 7"/>
          <p:cNvSpPr>
            <a:spLocks noGrp="1"/>
          </p:cNvSpPr>
          <p:nvPr>
            <p:ph idx="1"/>
          </p:nvPr>
        </p:nvSpPr>
        <p:spPr/>
        <p:txBody>
          <a:bodyPr>
            <a:normAutofit fontScale="77500" lnSpcReduction="20000"/>
          </a:bodyPr>
          <a:lstStyle/>
          <a:p>
            <a:r>
              <a:rPr lang="en-US" dirty="0" smtClean="0"/>
              <a:t>The Amount of the Claimant's Wage Differential Benefits</a:t>
            </a:r>
          </a:p>
          <a:p>
            <a:r>
              <a:rPr lang="en-US" dirty="0" smtClean="0"/>
              <a:t>Applying the circuit court's instructions on remand, awarded the claimant wage differential benefits at the rate of 485.65, the maximum rate of wage differential benefits at the time of the July 15, 1999, work accident</a:t>
            </a:r>
          </a:p>
          <a:p>
            <a:r>
              <a:rPr lang="en-US" dirty="0" smtClean="0"/>
              <a:t>CBA that would have covered Petitioner’s employment as beer truck driver at the time of the arbitration hearing established that Petitioner would have been earning $1665.00/week in beer truck driver position at the time of the  arbitration hearing, and he would have been earning $669.60 per week as a warehouseman at the time of the hearing</a:t>
            </a:r>
          </a:p>
          <a:p>
            <a:r>
              <a:rPr lang="en-US" dirty="0"/>
              <a:t>For the foregoing reasons, we reverse </a:t>
            </a:r>
            <a:r>
              <a:rPr lang="en-US" dirty="0" smtClean="0"/>
              <a:t>IWCC determination </a:t>
            </a:r>
            <a:r>
              <a:rPr lang="en-US" dirty="0"/>
              <a:t>that </a:t>
            </a:r>
            <a:r>
              <a:rPr lang="en-US" dirty="0" smtClean="0"/>
              <a:t>entitlement </a:t>
            </a:r>
            <a:r>
              <a:rPr lang="en-US" dirty="0"/>
              <a:t>to wage differential benefits terminated when </a:t>
            </a:r>
            <a:r>
              <a:rPr lang="en-US" dirty="0" smtClean="0"/>
              <a:t>Petitioner became </a:t>
            </a:r>
            <a:r>
              <a:rPr lang="en-US" dirty="0"/>
              <a:t>disabled as </a:t>
            </a:r>
            <a:r>
              <a:rPr lang="en-US" dirty="0" smtClean="0"/>
              <a:t>a result </a:t>
            </a:r>
            <a:r>
              <a:rPr lang="en-US" dirty="0"/>
              <a:t>of a separate work-related injury; (2) reverse the portion of the circuit court's </a:t>
            </a:r>
            <a:r>
              <a:rPr lang="en-US" dirty="0" smtClean="0"/>
              <a:t>judgment setting </a:t>
            </a:r>
            <a:r>
              <a:rPr lang="en-US" dirty="0"/>
              <a:t>the wage differential benefit rate at $455.65 per week; (3) reinstate </a:t>
            </a:r>
            <a:r>
              <a:rPr lang="en-US" dirty="0" smtClean="0"/>
              <a:t>IWCC determination </a:t>
            </a:r>
            <a:r>
              <a:rPr lang="en-US" dirty="0"/>
              <a:t>on remand that the claimant is entitled to wage differential benefits at the </a:t>
            </a:r>
            <a:r>
              <a:rPr lang="en-US"/>
              <a:t>rate </a:t>
            </a:r>
            <a:r>
              <a:rPr lang="en-US" smtClean="0"/>
              <a:t>of $485.65 </a:t>
            </a:r>
            <a:r>
              <a:rPr lang="en-US" dirty="0"/>
              <a:t>per week; and (4) remand for further proceedings consistent with this opinion.</a:t>
            </a:r>
          </a:p>
        </p:txBody>
      </p:sp>
    </p:spTree>
    <p:extLst>
      <p:ext uri="{BB962C8B-B14F-4D97-AF65-F5344CB8AC3E}">
        <p14:creationId xmlns:p14="http://schemas.microsoft.com/office/powerpoint/2010/main" val="2155634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John </a:t>
            </a:r>
            <a:r>
              <a:rPr lang="en-US" dirty="0" err="1" smtClean="0"/>
              <a:t>Chlada</a:t>
            </a:r>
            <a:r>
              <a:rPr lang="en-US" dirty="0" smtClean="0"/>
              <a:t> v. Burke Beverage</a:t>
            </a:r>
            <a:endParaRPr lang="en-US" dirty="0"/>
          </a:p>
        </p:txBody>
      </p:sp>
      <p:sp>
        <p:nvSpPr>
          <p:cNvPr id="4" name="Text Placeholder 3"/>
          <p:cNvSpPr>
            <a:spLocks noGrp="1"/>
          </p:cNvSpPr>
          <p:nvPr>
            <p:ph type="body" idx="1"/>
          </p:nvPr>
        </p:nvSpPr>
        <p:spPr/>
        <p:txBody>
          <a:bodyPr>
            <a:normAutofit/>
          </a:bodyPr>
          <a:lstStyle/>
          <a:p>
            <a:pPr algn="ctr"/>
            <a:r>
              <a:rPr lang="en-US" sz="3200" b="0" dirty="0" smtClean="0"/>
              <a:t>02WC058819</a:t>
            </a:r>
            <a:endParaRPr lang="en-US" sz="3200" b="0" dirty="0"/>
          </a:p>
        </p:txBody>
      </p:sp>
      <p:sp>
        <p:nvSpPr>
          <p:cNvPr id="5" name="Content Placeholder 4"/>
          <p:cNvSpPr>
            <a:spLocks noGrp="1"/>
          </p:cNvSpPr>
          <p:nvPr>
            <p:ph sz="half" idx="2"/>
          </p:nvPr>
        </p:nvSpPr>
        <p:spPr/>
        <p:txBody>
          <a:bodyPr/>
          <a:lstStyle/>
          <a:p>
            <a:r>
              <a:rPr lang="en-US" dirty="0" smtClean="0"/>
              <a:t>DA 7-15-99</a:t>
            </a:r>
          </a:p>
          <a:p>
            <a:r>
              <a:rPr lang="en-US" dirty="0" smtClean="0"/>
              <a:t>Beer truck driver</a:t>
            </a:r>
          </a:p>
          <a:p>
            <a:r>
              <a:rPr lang="en-US" dirty="0" smtClean="0"/>
              <a:t>Lumbar</a:t>
            </a:r>
          </a:p>
          <a:p>
            <a:r>
              <a:rPr lang="en-US" dirty="0" smtClean="0"/>
              <a:t>Stipulated AWW $1294.20</a:t>
            </a:r>
          </a:p>
          <a:p>
            <a:r>
              <a:rPr lang="en-US" dirty="0" smtClean="0"/>
              <a:t>Wage Differential commencing June 2000 through 4-22-04, then ending because of PTD</a:t>
            </a:r>
          </a:p>
          <a:p>
            <a:endParaRPr lang="en-US" dirty="0" smtClean="0"/>
          </a:p>
          <a:p>
            <a:endParaRPr lang="en-US" dirty="0"/>
          </a:p>
        </p:txBody>
      </p:sp>
      <p:sp>
        <p:nvSpPr>
          <p:cNvPr id="6" name="Text Placeholder 5"/>
          <p:cNvSpPr>
            <a:spLocks noGrp="1"/>
          </p:cNvSpPr>
          <p:nvPr>
            <p:ph type="body" sz="quarter" idx="3"/>
          </p:nvPr>
        </p:nvSpPr>
        <p:spPr/>
        <p:txBody>
          <a:bodyPr>
            <a:normAutofit/>
          </a:bodyPr>
          <a:lstStyle/>
          <a:p>
            <a:pPr algn="ctr"/>
            <a:r>
              <a:rPr lang="en-US" sz="3200" b="0" dirty="0" smtClean="0"/>
              <a:t>02WC054676</a:t>
            </a:r>
            <a:endParaRPr lang="en-US" sz="3200" b="0" dirty="0"/>
          </a:p>
        </p:txBody>
      </p:sp>
      <p:sp>
        <p:nvSpPr>
          <p:cNvPr id="7" name="Content Placeholder 6"/>
          <p:cNvSpPr>
            <a:spLocks noGrp="1"/>
          </p:cNvSpPr>
          <p:nvPr>
            <p:ph sz="quarter" idx="4"/>
          </p:nvPr>
        </p:nvSpPr>
        <p:spPr/>
        <p:txBody>
          <a:bodyPr>
            <a:normAutofit fontScale="92500" lnSpcReduction="10000"/>
          </a:bodyPr>
          <a:lstStyle/>
          <a:p>
            <a:r>
              <a:rPr lang="en-US" dirty="0" smtClean="0"/>
              <a:t>DA 10-23-02</a:t>
            </a:r>
          </a:p>
          <a:p>
            <a:r>
              <a:rPr lang="en-US" dirty="0" err="1" smtClean="0"/>
              <a:t>Wharehouseman</a:t>
            </a:r>
            <a:endParaRPr lang="en-US" dirty="0" smtClean="0"/>
          </a:p>
          <a:p>
            <a:r>
              <a:rPr lang="en-US" dirty="0" smtClean="0"/>
              <a:t>Cervical</a:t>
            </a:r>
          </a:p>
          <a:p>
            <a:r>
              <a:rPr lang="en-US" dirty="0" smtClean="0"/>
              <a:t>Stipulated AWW $1095.63</a:t>
            </a:r>
          </a:p>
          <a:p>
            <a:r>
              <a:rPr lang="en-US" dirty="0" smtClean="0"/>
              <a:t>Perm total as of 4-22-04</a:t>
            </a:r>
          </a:p>
          <a:p>
            <a:r>
              <a:rPr lang="en-US" dirty="0" smtClean="0"/>
              <a:t>Original PTD rate based on $1294.20, then on remand corrected to rate based on $1095.63</a:t>
            </a:r>
          </a:p>
          <a:p>
            <a:endParaRPr lang="en-US" dirty="0" smtClean="0"/>
          </a:p>
          <a:p>
            <a:endParaRPr lang="en-US" dirty="0"/>
          </a:p>
        </p:txBody>
      </p:sp>
    </p:spTree>
    <p:extLst>
      <p:ext uri="{BB962C8B-B14F-4D97-AF65-F5344CB8AC3E}">
        <p14:creationId xmlns:p14="http://schemas.microsoft.com/office/powerpoint/2010/main" val="3358869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John </a:t>
            </a:r>
            <a:r>
              <a:rPr lang="en-US" dirty="0" err="1" smtClean="0"/>
              <a:t>Chlada</a:t>
            </a:r>
            <a:r>
              <a:rPr lang="en-US" dirty="0" smtClean="0"/>
              <a:t> v. Burke Beverage</a:t>
            </a:r>
            <a:br>
              <a:rPr lang="en-US" dirty="0" smtClean="0"/>
            </a:br>
            <a:r>
              <a:rPr lang="en-US" dirty="0" smtClean="0"/>
              <a:t>2016 IL App (1st) 150122WC</a:t>
            </a:r>
            <a:endParaRPr lang="en-US" dirty="0"/>
          </a:p>
        </p:txBody>
      </p:sp>
      <p:sp>
        <p:nvSpPr>
          <p:cNvPr id="8" name="Content Placeholder 7"/>
          <p:cNvSpPr>
            <a:spLocks noGrp="1"/>
          </p:cNvSpPr>
          <p:nvPr>
            <p:ph idx="1"/>
          </p:nvPr>
        </p:nvSpPr>
        <p:spPr/>
        <p:txBody>
          <a:bodyPr>
            <a:normAutofit fontScale="85000" lnSpcReduction="10000"/>
          </a:bodyPr>
          <a:lstStyle/>
          <a:p>
            <a:r>
              <a:rPr lang="en-US" dirty="0" smtClean="0"/>
              <a:t>7-15-99: Lower </a:t>
            </a:r>
            <a:r>
              <a:rPr lang="en-US" dirty="0"/>
              <a:t>back </a:t>
            </a:r>
            <a:r>
              <a:rPr lang="en-US" dirty="0" smtClean="0"/>
              <a:t>injuries sustained </a:t>
            </a:r>
            <a:r>
              <a:rPr lang="en-US" dirty="0"/>
              <a:t>in a work-related </a:t>
            </a:r>
            <a:r>
              <a:rPr lang="en-US" dirty="0" smtClean="0"/>
              <a:t>accident</a:t>
            </a:r>
          </a:p>
          <a:p>
            <a:r>
              <a:rPr lang="en-US" dirty="0" smtClean="0"/>
              <a:t>Arbitrator </a:t>
            </a:r>
            <a:r>
              <a:rPr lang="en-US" dirty="0"/>
              <a:t>ordered the employer to pay the claimant temporary total </a:t>
            </a:r>
            <a:r>
              <a:rPr lang="en-US" dirty="0" smtClean="0"/>
              <a:t>disability (TTD</a:t>
            </a:r>
            <a:r>
              <a:rPr lang="en-US" dirty="0"/>
              <a:t>) benefits, temporary partial disability (TPD) and maintenance </a:t>
            </a:r>
            <a:r>
              <a:rPr lang="en-US" dirty="0" smtClean="0"/>
              <a:t>benefits</a:t>
            </a:r>
          </a:p>
          <a:p>
            <a:r>
              <a:rPr lang="en-US" dirty="0" smtClean="0"/>
              <a:t>IWCC modified </a:t>
            </a:r>
            <a:r>
              <a:rPr lang="en-US" dirty="0"/>
              <a:t>the </a:t>
            </a:r>
            <a:r>
              <a:rPr lang="en-US" dirty="0" smtClean="0"/>
              <a:t>Arbitrator's decision </a:t>
            </a:r>
            <a:r>
              <a:rPr lang="en-US" dirty="0"/>
              <a:t>vacating </a:t>
            </a:r>
            <a:r>
              <a:rPr lang="en-US" dirty="0" smtClean="0"/>
              <a:t>the award </a:t>
            </a:r>
            <a:r>
              <a:rPr lang="en-US" dirty="0"/>
              <a:t>of TPD/maintenance benefits and </a:t>
            </a:r>
            <a:r>
              <a:rPr lang="en-US" dirty="0" smtClean="0"/>
              <a:t>awarding Petitioner wage differential benefits </a:t>
            </a:r>
            <a:r>
              <a:rPr lang="en-US" dirty="0"/>
              <a:t>pursuant to section 8(d)(1) </a:t>
            </a:r>
            <a:r>
              <a:rPr lang="en-US" dirty="0" smtClean="0"/>
              <a:t>at </a:t>
            </a:r>
            <a:r>
              <a:rPr lang="en-US" dirty="0"/>
              <a:t>a rate </a:t>
            </a:r>
            <a:r>
              <a:rPr lang="en-US" dirty="0" smtClean="0"/>
              <a:t>of $430 </a:t>
            </a:r>
            <a:r>
              <a:rPr lang="en-US" dirty="0"/>
              <a:t>per week for 135 weeks, from June 12, 2000, through January 12, </a:t>
            </a:r>
            <a:r>
              <a:rPr lang="en-US" dirty="0" smtClean="0"/>
              <a:t>2003</a:t>
            </a:r>
          </a:p>
          <a:p>
            <a:r>
              <a:rPr lang="en-US" dirty="0" smtClean="0"/>
              <a:t>Wage </a:t>
            </a:r>
            <a:r>
              <a:rPr lang="en-US" dirty="0"/>
              <a:t>differential benefits ended on January 12, </a:t>
            </a:r>
            <a:r>
              <a:rPr lang="en-US" dirty="0" smtClean="0"/>
              <a:t>2003, when Petitioner began </a:t>
            </a:r>
            <a:r>
              <a:rPr lang="en-US" dirty="0"/>
              <a:t>losing time from work </a:t>
            </a:r>
            <a:r>
              <a:rPr lang="en-US" dirty="0" smtClean="0"/>
              <a:t>because of separate work injury </a:t>
            </a:r>
            <a:r>
              <a:rPr lang="en-US" dirty="0"/>
              <a:t>to his </a:t>
            </a:r>
            <a:r>
              <a:rPr lang="en-US" dirty="0" smtClean="0"/>
              <a:t>cervical spine</a:t>
            </a:r>
          </a:p>
          <a:p>
            <a:r>
              <a:rPr lang="en-US" dirty="0" smtClean="0"/>
              <a:t>Cervical </a:t>
            </a:r>
            <a:r>
              <a:rPr lang="en-US" dirty="0"/>
              <a:t>spine injury </a:t>
            </a:r>
            <a:r>
              <a:rPr lang="en-US" dirty="0" smtClean="0"/>
              <a:t>subject </a:t>
            </a:r>
            <a:r>
              <a:rPr lang="en-US" dirty="0"/>
              <a:t>of a second workers' compensation </a:t>
            </a:r>
            <a:r>
              <a:rPr lang="en-US" dirty="0" smtClean="0"/>
              <a:t>claim which </a:t>
            </a:r>
            <a:r>
              <a:rPr lang="en-US" dirty="0"/>
              <a:t>is not at issue in this appeal. In that proceeding, </a:t>
            </a:r>
            <a:r>
              <a:rPr lang="en-US" dirty="0" smtClean="0"/>
              <a:t> IWCC subsequently awarded Petitioner permanent </a:t>
            </a:r>
            <a:r>
              <a:rPr lang="en-US" dirty="0"/>
              <a:t>total </a:t>
            </a:r>
            <a:r>
              <a:rPr lang="en-US" dirty="0" smtClean="0"/>
              <a:t>disability (PTD beginning 4-22-04) (FINAL?)</a:t>
            </a:r>
            <a:endParaRPr lang="en-US" dirty="0"/>
          </a:p>
        </p:txBody>
      </p:sp>
    </p:spTree>
    <p:extLst>
      <p:ext uri="{BB962C8B-B14F-4D97-AF65-F5344CB8AC3E}">
        <p14:creationId xmlns:p14="http://schemas.microsoft.com/office/powerpoint/2010/main" val="105761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John </a:t>
            </a:r>
            <a:r>
              <a:rPr lang="en-US" dirty="0" err="1" smtClean="0"/>
              <a:t>Chlada</a:t>
            </a:r>
            <a:r>
              <a:rPr lang="en-US" dirty="0" smtClean="0"/>
              <a:t> v. Burke Beverage</a:t>
            </a:r>
            <a:br>
              <a:rPr lang="en-US" dirty="0" smtClean="0"/>
            </a:br>
            <a:r>
              <a:rPr lang="en-US" dirty="0" smtClean="0"/>
              <a:t>2016 IL App (1st) 150122WC</a:t>
            </a:r>
            <a:endParaRPr lang="en-US" dirty="0"/>
          </a:p>
        </p:txBody>
      </p:sp>
      <p:sp>
        <p:nvSpPr>
          <p:cNvPr id="8" name="Content Placeholder 7"/>
          <p:cNvSpPr>
            <a:spLocks noGrp="1"/>
          </p:cNvSpPr>
          <p:nvPr>
            <p:ph idx="1"/>
          </p:nvPr>
        </p:nvSpPr>
        <p:spPr/>
        <p:txBody>
          <a:bodyPr>
            <a:normAutofit fontScale="92500" lnSpcReduction="20000"/>
          </a:bodyPr>
          <a:lstStyle/>
          <a:p>
            <a:r>
              <a:rPr lang="en-US" dirty="0" smtClean="0"/>
              <a:t>Petitioner sought </a:t>
            </a:r>
            <a:r>
              <a:rPr lang="en-US" dirty="0"/>
              <a:t>judicial review of the Commission's decision in </a:t>
            </a:r>
            <a:r>
              <a:rPr lang="en-US" dirty="0" smtClean="0"/>
              <a:t>Cook County Circuit Court, </a:t>
            </a:r>
            <a:r>
              <a:rPr lang="en-US" dirty="0"/>
              <a:t>arguing that his entitlement to wage differential benefits did not end on </a:t>
            </a:r>
            <a:r>
              <a:rPr lang="en-US" dirty="0" smtClean="0"/>
              <a:t>January 12</a:t>
            </a:r>
            <a:r>
              <a:rPr lang="en-US" dirty="0"/>
              <a:t>, 2003, and that the Commission had miscalculated the rate for those </a:t>
            </a:r>
            <a:r>
              <a:rPr lang="en-US" dirty="0" smtClean="0"/>
              <a:t>benefits</a:t>
            </a:r>
          </a:p>
          <a:p>
            <a:r>
              <a:rPr lang="en-US" dirty="0" smtClean="0"/>
              <a:t>Circuit Court </a:t>
            </a:r>
            <a:r>
              <a:rPr lang="en-US" dirty="0"/>
              <a:t>confirmed the </a:t>
            </a:r>
            <a:r>
              <a:rPr lang="en-US" dirty="0" smtClean="0"/>
              <a:t>IWCC’s determination </a:t>
            </a:r>
            <a:r>
              <a:rPr lang="en-US" dirty="0"/>
              <a:t>that wage differential benefits should cease </a:t>
            </a:r>
            <a:r>
              <a:rPr lang="en-US" dirty="0" smtClean="0"/>
              <a:t>on January </a:t>
            </a:r>
            <a:r>
              <a:rPr lang="en-US" dirty="0"/>
              <a:t>12, 2003. However, the </a:t>
            </a:r>
            <a:r>
              <a:rPr lang="en-US" dirty="0" smtClean="0"/>
              <a:t>Circuit Court </a:t>
            </a:r>
            <a:r>
              <a:rPr lang="en-US" dirty="0"/>
              <a:t>remanded the matter to </a:t>
            </a:r>
            <a:r>
              <a:rPr lang="en-US" dirty="0" smtClean="0"/>
              <a:t>IWCC with direction to recalculate </a:t>
            </a:r>
            <a:r>
              <a:rPr lang="en-US" dirty="0"/>
              <a:t>the </a:t>
            </a:r>
            <a:r>
              <a:rPr lang="en-US" dirty="0" smtClean="0"/>
              <a:t>AWW and wage differential benefits</a:t>
            </a:r>
          </a:p>
          <a:p>
            <a:r>
              <a:rPr lang="en-US" dirty="0"/>
              <a:t>On remand, </a:t>
            </a:r>
            <a:r>
              <a:rPr lang="en-US" dirty="0" smtClean="0"/>
              <a:t>IWCC corrected </a:t>
            </a:r>
            <a:r>
              <a:rPr lang="en-US" dirty="0"/>
              <a:t>the wage differential benefit rate to $485.65 </a:t>
            </a:r>
            <a:r>
              <a:rPr lang="en-US" dirty="0" smtClean="0"/>
              <a:t>per week </a:t>
            </a:r>
            <a:r>
              <a:rPr lang="en-US" dirty="0"/>
              <a:t>and awarded the claimant an additional 66 2/7 weeks of wage differential benefits for </a:t>
            </a:r>
            <a:r>
              <a:rPr lang="en-US" dirty="0" smtClean="0"/>
              <a:t>the time </a:t>
            </a:r>
            <a:r>
              <a:rPr lang="en-US" dirty="0"/>
              <a:t>period of January 12, 2003, to April 22, 2004</a:t>
            </a:r>
            <a:r>
              <a:rPr lang="en-US" dirty="0" smtClean="0"/>
              <a:t>. (Date of beginning of PTD award) ( $485.65 was max PPD rate and therefore max wage-diff rate </a:t>
            </a:r>
            <a:r>
              <a:rPr lang="en-US" smtClean="0"/>
              <a:t>for  DA 7/15/99).</a:t>
            </a:r>
            <a:endParaRPr lang="en-US" dirty="0"/>
          </a:p>
        </p:txBody>
      </p:sp>
    </p:spTree>
    <p:extLst>
      <p:ext uri="{BB962C8B-B14F-4D97-AF65-F5344CB8AC3E}">
        <p14:creationId xmlns:p14="http://schemas.microsoft.com/office/powerpoint/2010/main" val="2022052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John </a:t>
            </a:r>
            <a:r>
              <a:rPr lang="en-US" dirty="0" err="1" smtClean="0"/>
              <a:t>Chlada</a:t>
            </a:r>
            <a:r>
              <a:rPr lang="en-US" dirty="0" smtClean="0"/>
              <a:t> v. Burke Beverage</a:t>
            </a:r>
            <a:br>
              <a:rPr lang="en-US" dirty="0" smtClean="0"/>
            </a:br>
            <a:r>
              <a:rPr lang="en-US" dirty="0" smtClean="0"/>
              <a:t>2016 IL App (1st) 150122WC</a:t>
            </a:r>
            <a:endParaRPr lang="en-US" dirty="0"/>
          </a:p>
        </p:txBody>
      </p:sp>
      <p:sp>
        <p:nvSpPr>
          <p:cNvPr id="8" name="Content Placeholder 7"/>
          <p:cNvSpPr>
            <a:spLocks noGrp="1"/>
          </p:cNvSpPr>
          <p:nvPr>
            <p:ph idx="1"/>
          </p:nvPr>
        </p:nvSpPr>
        <p:spPr/>
        <p:txBody>
          <a:bodyPr>
            <a:normAutofit fontScale="85000" lnSpcReduction="10000"/>
          </a:bodyPr>
          <a:lstStyle/>
          <a:p>
            <a:r>
              <a:rPr lang="en-US" dirty="0" smtClean="0"/>
              <a:t>Respondent filed </a:t>
            </a:r>
            <a:r>
              <a:rPr lang="en-US" dirty="0"/>
              <a:t>a "Motion to Correct Clerical Error" with </a:t>
            </a:r>
            <a:r>
              <a:rPr lang="en-US" dirty="0" smtClean="0"/>
              <a:t>IWCC, arguing that IWCC had </a:t>
            </a:r>
            <a:r>
              <a:rPr lang="en-US" dirty="0"/>
              <a:t>misstated and misapplied the circuit court's remand order. </a:t>
            </a:r>
            <a:r>
              <a:rPr lang="en-US" dirty="0" smtClean="0"/>
              <a:t>IWCC denied</a:t>
            </a:r>
          </a:p>
          <a:p>
            <a:r>
              <a:rPr lang="en-US" dirty="0" smtClean="0"/>
              <a:t>Petitioner sought judicial </a:t>
            </a:r>
            <a:r>
              <a:rPr lang="en-US" dirty="0"/>
              <a:t>review of </a:t>
            </a:r>
            <a:r>
              <a:rPr lang="en-US" dirty="0" smtClean="0"/>
              <a:t>IWCC remand </a:t>
            </a:r>
            <a:r>
              <a:rPr lang="en-US" dirty="0"/>
              <a:t>order in </a:t>
            </a:r>
            <a:r>
              <a:rPr lang="en-US" dirty="0" smtClean="0"/>
              <a:t>Cook County Circuit Court, </a:t>
            </a:r>
            <a:r>
              <a:rPr lang="en-US" dirty="0"/>
              <a:t>arguing that his wage differential benefits should continue </a:t>
            </a:r>
            <a:r>
              <a:rPr lang="en-US" dirty="0" smtClean="0"/>
              <a:t>indefinitely and </a:t>
            </a:r>
            <a:r>
              <a:rPr lang="en-US" dirty="0"/>
              <a:t>should not cease on April 22, 2004, because his disability from the July 15, 1999, </a:t>
            </a:r>
            <a:r>
              <a:rPr lang="en-US" dirty="0" smtClean="0"/>
              <a:t>work injury </a:t>
            </a:r>
            <a:r>
              <a:rPr lang="en-US" dirty="0"/>
              <a:t>had not </a:t>
            </a:r>
            <a:r>
              <a:rPr lang="en-US" dirty="0" smtClean="0"/>
              <a:t>ended</a:t>
            </a:r>
          </a:p>
          <a:p>
            <a:r>
              <a:rPr lang="en-US" dirty="0" smtClean="0"/>
              <a:t>Circuit </a:t>
            </a:r>
            <a:r>
              <a:rPr lang="en-US" dirty="0"/>
              <a:t>court found </a:t>
            </a:r>
            <a:r>
              <a:rPr lang="en-US" dirty="0" smtClean="0"/>
              <a:t>that IWCC </a:t>
            </a:r>
            <a:r>
              <a:rPr lang="en-US" dirty="0"/>
              <a:t>decision to extend the claimant's wage differential award through April </a:t>
            </a:r>
            <a:r>
              <a:rPr lang="en-US" dirty="0" smtClean="0"/>
              <a:t>22, 2004</a:t>
            </a:r>
            <a:r>
              <a:rPr lang="en-US" dirty="0"/>
              <a:t>, was against the manifest weight of the evidence because the claimant's entitlement to </a:t>
            </a:r>
            <a:r>
              <a:rPr lang="en-US" dirty="0" smtClean="0"/>
              <a:t>wage differential </a:t>
            </a:r>
            <a:r>
              <a:rPr lang="en-US" dirty="0"/>
              <a:t>benefits terminated on January 13, 2003, "at which time PTD benefits began</a:t>
            </a:r>
            <a:r>
              <a:rPr lang="en-US" dirty="0" smtClean="0"/>
              <a:t>.“ Accordingly</a:t>
            </a:r>
            <a:r>
              <a:rPr lang="en-US" dirty="0"/>
              <a:t>, the circuit court set aside the Commission's remand order. </a:t>
            </a:r>
            <a:endParaRPr lang="en-US" dirty="0" smtClean="0"/>
          </a:p>
          <a:p>
            <a:r>
              <a:rPr lang="en-US" dirty="0" smtClean="0"/>
              <a:t>This appeal followed</a:t>
            </a:r>
            <a:endParaRPr lang="en-US" dirty="0"/>
          </a:p>
        </p:txBody>
      </p:sp>
    </p:spTree>
    <p:extLst>
      <p:ext uri="{BB962C8B-B14F-4D97-AF65-F5344CB8AC3E}">
        <p14:creationId xmlns:p14="http://schemas.microsoft.com/office/powerpoint/2010/main" val="2630339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John </a:t>
            </a:r>
            <a:r>
              <a:rPr lang="en-US" dirty="0" err="1" smtClean="0"/>
              <a:t>Chlada</a:t>
            </a:r>
            <a:r>
              <a:rPr lang="en-US" dirty="0" smtClean="0"/>
              <a:t> v. Burke Beverage</a:t>
            </a:r>
            <a:br>
              <a:rPr lang="en-US" dirty="0" smtClean="0"/>
            </a:br>
            <a:r>
              <a:rPr lang="en-US" dirty="0" smtClean="0"/>
              <a:t>2016 IL App (1st) 150122WC</a:t>
            </a:r>
            <a:endParaRPr lang="en-US" dirty="0"/>
          </a:p>
        </p:txBody>
      </p:sp>
      <p:sp>
        <p:nvSpPr>
          <p:cNvPr id="8" name="Content Placeholder 7"/>
          <p:cNvSpPr>
            <a:spLocks noGrp="1"/>
          </p:cNvSpPr>
          <p:nvPr>
            <p:ph idx="1"/>
          </p:nvPr>
        </p:nvSpPr>
        <p:spPr/>
        <p:txBody>
          <a:bodyPr>
            <a:normAutofit/>
          </a:bodyPr>
          <a:lstStyle/>
          <a:p>
            <a:r>
              <a:rPr lang="en-US" dirty="0" smtClean="0"/>
              <a:t>DA 7-15-99, beer truck driver, AWW stipulated $1294.20</a:t>
            </a:r>
          </a:p>
          <a:p>
            <a:r>
              <a:rPr lang="en-US" dirty="0" smtClean="0"/>
              <a:t>Lumbar ESI’s, Lumbar SX by Dr. </a:t>
            </a:r>
            <a:r>
              <a:rPr lang="en-US" dirty="0" err="1" smtClean="0"/>
              <a:t>Zelby</a:t>
            </a:r>
            <a:endParaRPr lang="en-US" dirty="0" smtClean="0"/>
          </a:p>
          <a:p>
            <a:r>
              <a:rPr lang="en-US" dirty="0" smtClean="0"/>
              <a:t>RTW light duty as </a:t>
            </a:r>
            <a:r>
              <a:rPr lang="en-US" dirty="0" err="1" smtClean="0"/>
              <a:t>wharehouseman</a:t>
            </a:r>
            <a:r>
              <a:rPr lang="en-US" dirty="0" smtClean="0"/>
              <a:t> 6-12-00 to 1-12-03 ($16.23/hr.  X 40 hrs./wk. unrebutted at time of Arbitration hearing per CBA)</a:t>
            </a:r>
          </a:p>
          <a:p>
            <a:r>
              <a:rPr lang="en-US" dirty="0" smtClean="0"/>
              <a:t>DA 10-23-02, </a:t>
            </a:r>
            <a:r>
              <a:rPr lang="en-US" dirty="0" err="1" smtClean="0"/>
              <a:t>wharehouseman</a:t>
            </a:r>
            <a:endParaRPr lang="en-US" dirty="0" smtClean="0"/>
          </a:p>
          <a:p>
            <a:r>
              <a:rPr lang="en-US" dirty="0" smtClean="0"/>
              <a:t>Dr. </a:t>
            </a:r>
            <a:r>
              <a:rPr lang="en-US" dirty="0" err="1" smtClean="0"/>
              <a:t>Zelby</a:t>
            </a:r>
            <a:r>
              <a:rPr lang="en-US" dirty="0" smtClean="0"/>
              <a:t> does cervical SX, permanent restrictions</a:t>
            </a:r>
          </a:p>
          <a:p>
            <a:r>
              <a:rPr lang="en-US" dirty="0" smtClean="0"/>
              <a:t>No work since 1-13-03, Resp. says no work, 1000 job searches</a:t>
            </a:r>
          </a:p>
          <a:p>
            <a:r>
              <a:rPr lang="en-US" dirty="0" smtClean="0"/>
              <a:t>Petitioner files two WC cases </a:t>
            </a:r>
            <a:endParaRPr lang="en-US" dirty="0"/>
          </a:p>
        </p:txBody>
      </p:sp>
    </p:spTree>
    <p:extLst>
      <p:ext uri="{BB962C8B-B14F-4D97-AF65-F5344CB8AC3E}">
        <p14:creationId xmlns:p14="http://schemas.microsoft.com/office/powerpoint/2010/main" val="981243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John </a:t>
            </a:r>
            <a:r>
              <a:rPr lang="en-US" dirty="0" err="1" smtClean="0"/>
              <a:t>Chlada</a:t>
            </a:r>
            <a:r>
              <a:rPr lang="en-US" dirty="0" smtClean="0"/>
              <a:t> v. Burke Beverage</a:t>
            </a:r>
            <a:br>
              <a:rPr lang="en-US" dirty="0" smtClean="0"/>
            </a:br>
            <a:r>
              <a:rPr lang="en-US" dirty="0" smtClean="0"/>
              <a:t>2016 IL App (1st) 150122WC</a:t>
            </a:r>
            <a:endParaRPr lang="en-US" dirty="0"/>
          </a:p>
        </p:txBody>
      </p:sp>
      <p:sp>
        <p:nvSpPr>
          <p:cNvPr id="8" name="Content Placeholder 7"/>
          <p:cNvSpPr>
            <a:spLocks noGrp="1"/>
          </p:cNvSpPr>
          <p:nvPr>
            <p:ph idx="1"/>
          </p:nvPr>
        </p:nvSpPr>
        <p:spPr/>
        <p:txBody>
          <a:bodyPr>
            <a:normAutofit fontScale="85000" lnSpcReduction="10000"/>
          </a:bodyPr>
          <a:lstStyle/>
          <a:p>
            <a:r>
              <a:rPr lang="en-US" dirty="0" smtClean="0"/>
              <a:t>Arbitrator </a:t>
            </a:r>
            <a:r>
              <a:rPr lang="en-US" dirty="0"/>
              <a:t>ordered the employer to pay </a:t>
            </a:r>
            <a:r>
              <a:rPr lang="en-US" dirty="0" smtClean="0"/>
              <a:t>Petitioner TTD </a:t>
            </a:r>
            <a:r>
              <a:rPr lang="en-US" dirty="0"/>
              <a:t>benefits for a total of 27 weeks, with the final TTD period ending on June </a:t>
            </a:r>
            <a:r>
              <a:rPr lang="en-US" dirty="0" smtClean="0"/>
              <a:t>11, 2000.</a:t>
            </a:r>
          </a:p>
          <a:p>
            <a:r>
              <a:rPr lang="en-US" dirty="0" smtClean="0"/>
              <a:t>Arbitrator awarded </a:t>
            </a:r>
            <a:r>
              <a:rPr lang="en-US" dirty="0"/>
              <a:t>the claimant "TPD/maintenance" benefits for the period </a:t>
            </a:r>
            <a:r>
              <a:rPr lang="en-US" dirty="0" smtClean="0"/>
              <a:t>from June </a:t>
            </a:r>
            <a:r>
              <a:rPr lang="en-US" dirty="0"/>
              <a:t>12, 2000 through October 23, 2002 (the date the claimant sustained his cervical injury), </a:t>
            </a:r>
            <a:r>
              <a:rPr lang="en-US" dirty="0" smtClean="0"/>
              <a:t>at the </a:t>
            </a:r>
            <a:r>
              <a:rPr lang="en-US" dirty="0"/>
              <a:t>rate of $485.65 per week</a:t>
            </a:r>
            <a:r>
              <a:rPr lang="en-US" dirty="0" smtClean="0"/>
              <a:t>.</a:t>
            </a:r>
          </a:p>
          <a:p>
            <a:r>
              <a:rPr lang="en-US" dirty="0" smtClean="0"/>
              <a:t>IWCC modified vacating </a:t>
            </a:r>
            <a:r>
              <a:rPr lang="en-US" dirty="0"/>
              <a:t>the arbitrator's award of TPD/maintenance </a:t>
            </a:r>
            <a:r>
              <a:rPr lang="en-US" dirty="0" smtClean="0"/>
              <a:t>benefits and </a:t>
            </a:r>
            <a:r>
              <a:rPr lang="en-US" dirty="0"/>
              <a:t>by awarding the claimant wage differential </a:t>
            </a:r>
            <a:r>
              <a:rPr lang="en-US" dirty="0" smtClean="0"/>
              <a:t>through </a:t>
            </a:r>
            <a:r>
              <a:rPr lang="en-US" dirty="0"/>
              <a:t>January 12, 2003</a:t>
            </a:r>
            <a:r>
              <a:rPr lang="en-US" dirty="0" smtClean="0"/>
              <a:t>.</a:t>
            </a:r>
          </a:p>
          <a:p>
            <a:r>
              <a:rPr lang="en-US" dirty="0" smtClean="0"/>
              <a:t>Wage-diff based on stipulated AWW, instead of what drivers earning at time</a:t>
            </a:r>
          </a:p>
          <a:p>
            <a:r>
              <a:rPr lang="en-US" dirty="0" smtClean="0"/>
              <a:t>IWCC finds </a:t>
            </a:r>
            <a:r>
              <a:rPr lang="en-US" dirty="0"/>
              <a:t>that the claimant's disability as a result of </a:t>
            </a:r>
            <a:r>
              <a:rPr lang="en-US" dirty="0" smtClean="0"/>
              <a:t>this injury </a:t>
            </a:r>
            <a:r>
              <a:rPr lang="en-US" dirty="0"/>
              <a:t>ended on January 12, 2003, when he began losing time </a:t>
            </a:r>
            <a:r>
              <a:rPr lang="en-US" dirty="0" smtClean="0"/>
              <a:t>from work </a:t>
            </a:r>
            <a:r>
              <a:rPr lang="en-US" dirty="0"/>
              <a:t>on account of his injury on October 23, 2002 (case # 02 </a:t>
            </a:r>
            <a:r>
              <a:rPr lang="en-US" dirty="0" smtClean="0"/>
              <a:t>WC54676</a:t>
            </a:r>
            <a:r>
              <a:rPr lang="en-US" dirty="0"/>
              <a:t>). Therefore, no further wage differential payments would </a:t>
            </a:r>
            <a:r>
              <a:rPr lang="en-US" dirty="0" smtClean="0"/>
              <a:t>be due thereafter</a:t>
            </a:r>
            <a:endParaRPr lang="en-US" dirty="0"/>
          </a:p>
        </p:txBody>
      </p:sp>
    </p:spTree>
    <p:extLst>
      <p:ext uri="{BB962C8B-B14F-4D97-AF65-F5344CB8AC3E}">
        <p14:creationId xmlns:p14="http://schemas.microsoft.com/office/powerpoint/2010/main" val="172393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John </a:t>
            </a:r>
            <a:r>
              <a:rPr lang="en-US" dirty="0" err="1" smtClean="0"/>
              <a:t>Chlada</a:t>
            </a:r>
            <a:r>
              <a:rPr lang="en-US" dirty="0" smtClean="0"/>
              <a:t> v. Burke Beverage</a:t>
            </a:r>
            <a:br>
              <a:rPr lang="en-US" dirty="0" smtClean="0"/>
            </a:br>
            <a:r>
              <a:rPr lang="en-US" dirty="0" smtClean="0"/>
              <a:t>2016 IL App (1st) 150122WC</a:t>
            </a:r>
            <a:endParaRPr lang="en-US" dirty="0"/>
          </a:p>
        </p:txBody>
      </p:sp>
      <p:sp>
        <p:nvSpPr>
          <p:cNvPr id="8" name="Content Placeholder 7"/>
          <p:cNvSpPr>
            <a:spLocks noGrp="1"/>
          </p:cNvSpPr>
          <p:nvPr>
            <p:ph idx="1"/>
          </p:nvPr>
        </p:nvSpPr>
        <p:spPr/>
        <p:txBody>
          <a:bodyPr>
            <a:normAutofit fontScale="92500" lnSpcReduction="20000"/>
          </a:bodyPr>
          <a:lstStyle/>
          <a:p>
            <a:r>
              <a:rPr lang="en-US" dirty="0" smtClean="0"/>
              <a:t>Petitioner reviews to Circuit Court arguing </a:t>
            </a:r>
            <a:r>
              <a:rPr lang="en-US" dirty="0"/>
              <a:t>that his entitlement to wage differential benefits did not end on </a:t>
            </a:r>
            <a:r>
              <a:rPr lang="en-US" dirty="0" smtClean="0"/>
              <a:t>January 12</a:t>
            </a:r>
            <a:r>
              <a:rPr lang="en-US" dirty="0"/>
              <a:t>, 2003, and that the Commission has miscalculated the rate for those </a:t>
            </a:r>
            <a:r>
              <a:rPr lang="en-US" dirty="0" smtClean="0"/>
              <a:t>benefits</a:t>
            </a:r>
            <a:endParaRPr lang="en-US" dirty="0"/>
          </a:p>
          <a:p>
            <a:r>
              <a:rPr lang="en-US" dirty="0" smtClean="0"/>
              <a:t>Circuit Court found after </a:t>
            </a:r>
            <a:r>
              <a:rPr lang="en-US" dirty="0"/>
              <a:t>January 12, 2003, </a:t>
            </a:r>
            <a:r>
              <a:rPr lang="en-US" dirty="0" smtClean="0"/>
              <a:t>Petitioner </a:t>
            </a:r>
            <a:r>
              <a:rPr lang="en-US" dirty="0"/>
              <a:t>was unable to work at all due to his subsequent cervical </a:t>
            </a:r>
            <a:r>
              <a:rPr lang="en-US" dirty="0" smtClean="0"/>
              <a:t>injury and held Petitioner was not suffering </a:t>
            </a:r>
            <a:r>
              <a:rPr lang="en-US" dirty="0"/>
              <a:t>an impairment to his </a:t>
            </a:r>
            <a:r>
              <a:rPr lang="en-US" dirty="0" smtClean="0"/>
              <a:t>earnings </a:t>
            </a:r>
            <a:r>
              <a:rPr lang="en-US" dirty="0"/>
              <a:t>because he </a:t>
            </a:r>
            <a:r>
              <a:rPr lang="en-US" dirty="0" smtClean="0"/>
              <a:t>was unable </a:t>
            </a:r>
            <a:r>
              <a:rPr lang="en-US" dirty="0"/>
              <a:t>to show the average amount he was earning or was able to earn in some </a:t>
            </a:r>
            <a:r>
              <a:rPr lang="en-US" dirty="0" smtClean="0"/>
              <a:t>suitable employment </a:t>
            </a:r>
            <a:r>
              <a:rPr lang="en-US" dirty="0"/>
              <a:t>or business after the July 15, 1999, work </a:t>
            </a:r>
            <a:r>
              <a:rPr lang="en-US" dirty="0" smtClean="0"/>
              <a:t>accident</a:t>
            </a:r>
          </a:p>
          <a:p>
            <a:r>
              <a:rPr lang="en-US" dirty="0" smtClean="0"/>
              <a:t>Circuit Court found IWCC had erred </a:t>
            </a:r>
            <a:r>
              <a:rPr lang="en-US" dirty="0"/>
              <a:t>in its calculation of </a:t>
            </a:r>
            <a:r>
              <a:rPr lang="en-US" dirty="0" smtClean="0"/>
              <a:t>Petitioner’s wage </a:t>
            </a:r>
            <a:r>
              <a:rPr lang="en-US" dirty="0"/>
              <a:t>differential award </a:t>
            </a:r>
            <a:r>
              <a:rPr lang="en-US" dirty="0" smtClean="0"/>
              <a:t>by basing </a:t>
            </a:r>
            <a:r>
              <a:rPr lang="en-US" dirty="0"/>
              <a:t>it on </a:t>
            </a:r>
            <a:r>
              <a:rPr lang="en-US" dirty="0" smtClean="0"/>
              <a:t>earnings </a:t>
            </a:r>
            <a:r>
              <a:rPr lang="en-US" dirty="0"/>
              <a:t>prior to the accident rather than the </a:t>
            </a:r>
            <a:r>
              <a:rPr lang="en-US" dirty="0" smtClean="0"/>
              <a:t>earnings Petitioner would </a:t>
            </a:r>
            <a:r>
              <a:rPr lang="en-US" dirty="0"/>
              <a:t>have </a:t>
            </a:r>
            <a:r>
              <a:rPr lang="en-US" dirty="0" smtClean="0"/>
              <a:t>earned in </a:t>
            </a:r>
            <a:r>
              <a:rPr lang="en-US" dirty="0"/>
              <a:t>his job as a beer truck driver at the time of the </a:t>
            </a:r>
            <a:r>
              <a:rPr lang="en-US" dirty="0" smtClean="0"/>
              <a:t>hearing</a:t>
            </a:r>
          </a:p>
          <a:p>
            <a:r>
              <a:rPr lang="en-US" dirty="0" smtClean="0"/>
              <a:t>Reversed and remanded with instructions </a:t>
            </a:r>
          </a:p>
          <a:p>
            <a:endParaRPr lang="en-US" dirty="0"/>
          </a:p>
        </p:txBody>
      </p:sp>
    </p:spTree>
    <p:extLst>
      <p:ext uri="{BB962C8B-B14F-4D97-AF65-F5344CB8AC3E}">
        <p14:creationId xmlns:p14="http://schemas.microsoft.com/office/powerpoint/2010/main" val="28976986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John </a:t>
            </a:r>
            <a:r>
              <a:rPr lang="en-US" dirty="0" err="1" smtClean="0"/>
              <a:t>Chlada</a:t>
            </a:r>
            <a:r>
              <a:rPr lang="en-US" dirty="0" smtClean="0"/>
              <a:t> v. Burke Beverage</a:t>
            </a:r>
            <a:br>
              <a:rPr lang="en-US" dirty="0" smtClean="0"/>
            </a:br>
            <a:r>
              <a:rPr lang="en-US" dirty="0" smtClean="0"/>
              <a:t>2016 IL App (1st) 150122WC</a:t>
            </a:r>
            <a:endParaRPr lang="en-US" dirty="0"/>
          </a:p>
        </p:txBody>
      </p:sp>
      <p:sp>
        <p:nvSpPr>
          <p:cNvPr id="8" name="Content Placeholder 7"/>
          <p:cNvSpPr>
            <a:spLocks noGrp="1"/>
          </p:cNvSpPr>
          <p:nvPr>
            <p:ph idx="1"/>
          </p:nvPr>
        </p:nvSpPr>
        <p:spPr/>
        <p:txBody>
          <a:bodyPr>
            <a:normAutofit fontScale="92500" lnSpcReduction="20000"/>
          </a:bodyPr>
          <a:lstStyle/>
          <a:p>
            <a:r>
              <a:rPr lang="en-US" dirty="0" smtClean="0"/>
              <a:t>IWCC understanding of remand: 1) Circuit Court confirmed Petitioner was </a:t>
            </a:r>
            <a:r>
              <a:rPr lang="en-US" dirty="0"/>
              <a:t>not entitled simultaneously </a:t>
            </a:r>
            <a:r>
              <a:rPr lang="en-US" dirty="0" smtClean="0"/>
              <a:t>to a </a:t>
            </a:r>
            <a:r>
              <a:rPr lang="en-US" dirty="0"/>
              <a:t>lifetime wage differential and a lifetime permanent and total disability </a:t>
            </a:r>
            <a:r>
              <a:rPr lang="en-US" dirty="0" smtClean="0"/>
              <a:t>award; and 2) Circuit Court reversed January 12, 2003 wage-diff cut off and set it at $485.65/wk. (max PPD rate)</a:t>
            </a:r>
          </a:p>
          <a:p>
            <a:r>
              <a:rPr lang="en-US" dirty="0" smtClean="0"/>
              <a:t>On remand, IWCC extended Petitioner’s wage </a:t>
            </a:r>
            <a:r>
              <a:rPr lang="en-US" dirty="0"/>
              <a:t>differential </a:t>
            </a:r>
            <a:r>
              <a:rPr lang="en-US" dirty="0" smtClean="0"/>
              <a:t>award through </a:t>
            </a:r>
            <a:r>
              <a:rPr lang="en-US" dirty="0"/>
              <a:t>April 22, 2004, the date </a:t>
            </a:r>
            <a:r>
              <a:rPr lang="en-US" dirty="0" smtClean="0"/>
              <a:t>Petitioner was </a:t>
            </a:r>
            <a:r>
              <a:rPr lang="en-US" dirty="0"/>
              <a:t>found to be permanently </a:t>
            </a:r>
            <a:r>
              <a:rPr lang="en-US" dirty="0" smtClean="0"/>
              <a:t>totally disabled </a:t>
            </a:r>
            <a:r>
              <a:rPr lang="en-US" dirty="0"/>
              <a:t>from his </a:t>
            </a:r>
            <a:r>
              <a:rPr lang="en-US" dirty="0" smtClean="0"/>
              <a:t>subsequent cervical injury</a:t>
            </a:r>
            <a:endParaRPr lang="en-US" dirty="0"/>
          </a:p>
          <a:p>
            <a:r>
              <a:rPr lang="en-US" dirty="0" smtClean="0"/>
              <a:t>Respondent files motion to correct clerical error because IWCC misapplied remand; denied</a:t>
            </a:r>
          </a:p>
          <a:p>
            <a:r>
              <a:rPr lang="en-US" dirty="0" smtClean="0"/>
              <a:t>Petitioner files Circuit Court review, only on issue of cut off date because wage diff disability did not end</a:t>
            </a:r>
          </a:p>
          <a:p>
            <a:r>
              <a:rPr lang="en-US" dirty="0" smtClean="0"/>
              <a:t>Circuit Court sets aside and says January 13, 2003 cut off date was right</a:t>
            </a:r>
          </a:p>
          <a:p>
            <a:r>
              <a:rPr lang="en-US" dirty="0" smtClean="0"/>
              <a:t>THIS APPEAL FOLLOWED </a:t>
            </a:r>
            <a:endParaRPr lang="en-US" dirty="0"/>
          </a:p>
        </p:txBody>
      </p:sp>
    </p:spTree>
    <p:extLst>
      <p:ext uri="{BB962C8B-B14F-4D97-AF65-F5344CB8AC3E}">
        <p14:creationId xmlns:p14="http://schemas.microsoft.com/office/powerpoint/2010/main" val="2847712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2332</Words>
  <Application>Microsoft Office PowerPoint</Application>
  <PresentationFormat>Widescreen</PresentationFormat>
  <Paragraphs>92</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WCLA MCLE 8-10-2016</vt:lpstr>
      <vt:lpstr>John Chlada v. Burke Beverage</vt:lpstr>
      <vt:lpstr>John Chlada v. Burke Beverage 2016 IL App (1st) 150122WC</vt:lpstr>
      <vt:lpstr>John Chlada v. Burke Beverage 2016 IL App (1st) 150122WC</vt:lpstr>
      <vt:lpstr>John Chlada v. Burke Beverage 2016 IL App (1st) 150122WC</vt:lpstr>
      <vt:lpstr>John Chlada v. Burke Beverage 2016 IL App (1st) 150122WC</vt:lpstr>
      <vt:lpstr>John Chlada v. Burke Beverage 2016 IL App (1st) 150122WC</vt:lpstr>
      <vt:lpstr>John Chlada v. Burke Beverage 2016 IL App (1st) 150122WC</vt:lpstr>
      <vt:lpstr>John Chlada v. Burke Beverage 2016 IL App (1st) 150122WC</vt:lpstr>
      <vt:lpstr>John Chlada v. Burke Beverage 2016 IL App (1st) 150122WC</vt:lpstr>
      <vt:lpstr>John Chlada v. Burke Beverage 2016 IL App (1st) 150122WC</vt:lpstr>
      <vt:lpstr>John Chlada v. Burke Beverage 2016 IL App (1st) 150122WC</vt:lpstr>
      <vt:lpstr>John Chlada v. Burke Beverage 2016 IL App (1st) 150122WC</vt:lpstr>
      <vt:lpstr>John Chlada v. Burke Beverage 2016 IL App (1st) 150122WC</vt:lpstr>
      <vt:lpstr>John Chlada v. Burke Beverage 2016 IL App (1st) 150122WC</vt:lpstr>
      <vt:lpstr>John Chlada v. Burke Beverage 2016 IL App (1st) 150122WC</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8-10-2016</dc:title>
  <dc:creator>David B. Menchetti</dc:creator>
  <cp:lastModifiedBy>David B. Menchetti</cp:lastModifiedBy>
  <cp:revision>38</cp:revision>
  <cp:lastPrinted>2016-08-10T13:16:01Z</cp:lastPrinted>
  <dcterms:created xsi:type="dcterms:W3CDTF">2016-08-03T12:44:32Z</dcterms:created>
  <dcterms:modified xsi:type="dcterms:W3CDTF">2016-08-10T13:16:02Z</dcterms:modified>
</cp:coreProperties>
</file>