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72"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689A6A41-C626-4FA8-AC43-2E44FFD6E7D7}" type="slidenum">
              <a:rPr lang="en-US" smtClean="0"/>
              <a:t>‹#›</a:t>
            </a:fld>
            <a:endParaRPr lang="en-US"/>
          </a:p>
        </p:txBody>
      </p:sp>
    </p:spTree>
    <p:extLst>
      <p:ext uri="{BB962C8B-B14F-4D97-AF65-F5344CB8AC3E}">
        <p14:creationId xmlns:p14="http://schemas.microsoft.com/office/powerpoint/2010/main" val="346640943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23FD9CBE-50C2-4A9D-889D-00081327C62E}" type="slidenum">
              <a:rPr lang="en-US" smtClean="0"/>
              <a:t>‹#›</a:t>
            </a:fld>
            <a:endParaRPr lang="en-US"/>
          </a:p>
        </p:txBody>
      </p:sp>
    </p:spTree>
    <p:extLst>
      <p:ext uri="{BB962C8B-B14F-4D97-AF65-F5344CB8AC3E}">
        <p14:creationId xmlns:p14="http://schemas.microsoft.com/office/powerpoint/2010/main" val="17583112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95748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94427B-3B64-4A47-82E4-DDE6E7CE2742}"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369945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4427B-3B64-4A47-82E4-DDE6E7CE2742}"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247274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4427B-3B64-4A47-82E4-DDE6E7CE2742}"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292215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4427B-3B64-4A47-82E4-DDE6E7CE2742}"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413958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4427B-3B64-4A47-82E4-DDE6E7CE2742}"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97448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94427B-3B64-4A47-82E4-DDE6E7CE2742}"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346024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94427B-3B64-4A47-82E4-DDE6E7CE2742}" type="datetimeFigureOut">
              <a:rPr lang="en-US" smtClean="0"/>
              <a:t>7/12/2015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292449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4427B-3B64-4A47-82E4-DDE6E7CE2742}" type="datetimeFigureOut">
              <a:rPr lang="en-US" smtClean="0"/>
              <a:t>7/12/2015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341581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4427B-3B64-4A47-82E4-DDE6E7CE2742}" type="datetimeFigureOut">
              <a:rPr lang="en-US" smtClean="0"/>
              <a:t>7/12/2015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220621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4427B-3B64-4A47-82E4-DDE6E7CE2742}"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390018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4427B-3B64-4A47-82E4-DDE6E7CE2742}"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9F07-06BF-490E-AE37-D66D973801CA}" type="slidenum">
              <a:rPr lang="en-US" smtClean="0"/>
              <a:t>‹#›</a:t>
            </a:fld>
            <a:endParaRPr lang="en-US"/>
          </a:p>
        </p:txBody>
      </p:sp>
    </p:spTree>
    <p:extLst>
      <p:ext uri="{BB962C8B-B14F-4D97-AF65-F5344CB8AC3E}">
        <p14:creationId xmlns:p14="http://schemas.microsoft.com/office/powerpoint/2010/main" val="96716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4427B-3B64-4A47-82E4-DDE6E7CE2742}" type="datetimeFigureOut">
              <a:rPr lang="en-US" smtClean="0"/>
              <a:t>7/12/2015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39F07-06BF-490E-AE37-D66D973801CA}" type="slidenum">
              <a:rPr lang="en-US" smtClean="0"/>
              <a:t>‹#›</a:t>
            </a:fld>
            <a:endParaRPr lang="en-US"/>
          </a:p>
        </p:txBody>
      </p:sp>
    </p:spTree>
    <p:extLst>
      <p:ext uri="{BB962C8B-B14F-4D97-AF65-F5344CB8AC3E}">
        <p14:creationId xmlns:p14="http://schemas.microsoft.com/office/powerpoint/2010/main" val="888724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7-14-15</a:t>
            </a:r>
            <a:endParaRPr lang="en-US" dirty="0"/>
          </a:p>
        </p:txBody>
      </p:sp>
      <p:sp>
        <p:nvSpPr>
          <p:cNvPr id="5" name="Content Placeholder 4"/>
          <p:cNvSpPr>
            <a:spLocks noGrp="1"/>
          </p:cNvSpPr>
          <p:nvPr>
            <p:ph idx="1"/>
          </p:nvPr>
        </p:nvSpPr>
        <p:spPr/>
        <p:txBody>
          <a:bodyPr/>
          <a:lstStyle/>
          <a:p>
            <a:r>
              <a:rPr lang="en-US" dirty="0" smtClean="0"/>
              <a:t>Case Law Update</a:t>
            </a:r>
          </a:p>
          <a:p>
            <a:r>
              <a:rPr lang="en-US" dirty="0" smtClean="0"/>
              <a:t>Tuesday July 14, 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253048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Bell v. IWCC</a:t>
            </a:r>
            <a:br>
              <a:rPr lang="en-US" dirty="0" smtClean="0"/>
            </a:br>
            <a:r>
              <a:rPr lang="en-US" dirty="0" smtClean="0"/>
              <a:t>2015 IL App (4</a:t>
            </a:r>
            <a:r>
              <a:rPr lang="en-US" baseline="30000" dirty="0" smtClean="0"/>
              <a:t>th</a:t>
            </a:r>
            <a:r>
              <a:rPr lang="en-US" dirty="0" smtClean="0"/>
              <a:t>) 140028WC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issue presented in this appeal is whether the estate of an unmarried claimant who </a:t>
            </a:r>
            <a:r>
              <a:rPr lang="en-US" dirty="0" smtClean="0"/>
              <a:t>dies without </a:t>
            </a:r>
            <a:r>
              <a:rPr lang="en-US" dirty="0"/>
              <a:t>leaving any dependents may recover PPD benefits that accrued prior to the </a:t>
            </a:r>
            <a:r>
              <a:rPr lang="en-US" dirty="0" smtClean="0"/>
              <a:t>employee’s death</a:t>
            </a:r>
            <a:r>
              <a:rPr lang="en-US" dirty="0"/>
              <a:t>, or, alternatively, whether any claim to such benefits abates with the </a:t>
            </a:r>
            <a:r>
              <a:rPr lang="en-US" dirty="0" smtClean="0"/>
              <a:t>employee’s death. The </a:t>
            </a:r>
            <a:r>
              <a:rPr lang="en-US" dirty="0"/>
              <a:t>answer to this question depends upon the proper construction of section 8 of the </a:t>
            </a:r>
            <a:r>
              <a:rPr lang="en-US" dirty="0" smtClean="0"/>
              <a:t>Act. (De Novo).</a:t>
            </a:r>
          </a:p>
          <a:p>
            <a:r>
              <a:rPr lang="en-US" dirty="0"/>
              <a:t>In this case, the Commission found that “medical testimony along with testimony from </a:t>
            </a:r>
            <a:r>
              <a:rPr lang="en-US" dirty="0" smtClean="0"/>
              <a:t>a relative </a:t>
            </a:r>
            <a:r>
              <a:rPr lang="en-US" dirty="0"/>
              <a:t>established” that Ms. Nash had a permanent partial disability. The Commission </a:t>
            </a:r>
            <a:r>
              <a:rPr lang="en-US" dirty="0" smtClean="0"/>
              <a:t>also found </a:t>
            </a:r>
            <a:r>
              <a:rPr lang="en-US" dirty="0"/>
              <a:t>that Ms. Nash had reached MMI before her death. Accordingly, the Commission </a:t>
            </a:r>
            <a:r>
              <a:rPr lang="en-US" dirty="0" smtClean="0"/>
              <a:t>tacitly acknowledged </a:t>
            </a:r>
            <a:r>
              <a:rPr lang="en-US" dirty="0"/>
              <a:t>that at least some PPD benefits </a:t>
            </a:r>
            <a:r>
              <a:rPr lang="en-US" dirty="0" smtClean="0"/>
              <a:t>accrued </a:t>
            </a:r>
            <a:r>
              <a:rPr lang="en-US" dirty="0"/>
              <a:t>prior to Ms. Nash’s death.</a:t>
            </a:r>
          </a:p>
          <a:p>
            <a:r>
              <a:rPr lang="en-US" dirty="0" smtClean="0"/>
              <a:t>The </a:t>
            </a:r>
            <a:r>
              <a:rPr lang="en-US" dirty="0"/>
              <a:t>Commission ruled that </a:t>
            </a:r>
            <a:r>
              <a:rPr lang="en-US" dirty="0" smtClean="0"/>
              <a:t>any claim </a:t>
            </a:r>
            <a:r>
              <a:rPr lang="en-US" dirty="0"/>
              <a:t>to PPD benefits, even a claim to PPD benefits that accrued and were due and owing </a:t>
            </a:r>
            <a:r>
              <a:rPr lang="en-US" dirty="0" smtClean="0"/>
              <a:t>prior to </a:t>
            </a:r>
            <a:r>
              <a:rPr lang="en-US" dirty="0"/>
              <a:t>the Ms. Nash’s death, abated with her death and could not be recovered by Ms. Nash’s </a:t>
            </a:r>
            <a:r>
              <a:rPr lang="en-US" dirty="0" smtClean="0"/>
              <a:t>estate because </a:t>
            </a:r>
            <a:r>
              <a:rPr lang="en-US" dirty="0"/>
              <a:t>Ms. Nash died without any </a:t>
            </a:r>
            <a:r>
              <a:rPr lang="en-US" dirty="0" smtClean="0"/>
              <a:t>dependents. </a:t>
            </a:r>
            <a:r>
              <a:rPr lang="en-US" b="1" i="1" dirty="0" smtClean="0"/>
              <a:t>That </a:t>
            </a:r>
            <a:r>
              <a:rPr lang="en-US" b="1" i="1" dirty="0"/>
              <a:t>was error</a:t>
            </a:r>
            <a:r>
              <a:rPr lang="en-US" b="1" i="1" dirty="0" smtClean="0"/>
              <a:t>.</a:t>
            </a:r>
            <a:r>
              <a:rPr lang="en-US" dirty="0" smtClean="0"/>
              <a:t> </a:t>
            </a:r>
            <a:endParaRPr lang="en-US" dirty="0"/>
          </a:p>
        </p:txBody>
      </p:sp>
    </p:spTree>
    <p:extLst>
      <p:ext uri="{BB962C8B-B14F-4D97-AF65-F5344CB8AC3E}">
        <p14:creationId xmlns:p14="http://schemas.microsoft.com/office/powerpoint/2010/main" val="212705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Bell v. IWCC</a:t>
            </a:r>
            <a:br>
              <a:rPr lang="en-US" dirty="0"/>
            </a:br>
            <a:r>
              <a:rPr lang="en-US" dirty="0"/>
              <a:t>2015 IL App (4</a:t>
            </a:r>
            <a:r>
              <a:rPr lang="en-US" baseline="30000" dirty="0"/>
              <a:t>th</a:t>
            </a:r>
            <a:r>
              <a:rPr lang="en-US" dirty="0"/>
              <a:t>) 140028WC</a:t>
            </a:r>
          </a:p>
        </p:txBody>
      </p:sp>
      <p:sp>
        <p:nvSpPr>
          <p:cNvPr id="3" name="Content Placeholder 2"/>
          <p:cNvSpPr>
            <a:spLocks noGrp="1"/>
          </p:cNvSpPr>
          <p:nvPr>
            <p:ph idx="1"/>
          </p:nvPr>
        </p:nvSpPr>
        <p:spPr/>
        <p:txBody>
          <a:bodyPr>
            <a:normAutofit fontScale="77500" lnSpcReduction="20000"/>
          </a:bodyPr>
          <a:lstStyle/>
          <a:p>
            <a:r>
              <a:rPr lang="en-US" dirty="0"/>
              <a:t>By their plain terms, these provisions merely establish </a:t>
            </a:r>
            <a:r>
              <a:rPr lang="en-US" i="1" dirty="0"/>
              <a:t>to whom benefits will be paid </a:t>
            </a:r>
            <a:r>
              <a:rPr lang="en-US" dirty="0"/>
              <a:t>if </a:t>
            </a:r>
            <a:r>
              <a:rPr lang="en-US" dirty="0" smtClean="0"/>
              <a:t>the employee </a:t>
            </a:r>
            <a:r>
              <a:rPr lang="en-US" dirty="0"/>
              <a:t>dies with a spouse or dependents before he has been fully compensated for </a:t>
            </a:r>
            <a:r>
              <a:rPr lang="en-US" dirty="0" smtClean="0"/>
              <a:t>his work-related </a:t>
            </a:r>
            <a:r>
              <a:rPr lang="en-US" dirty="0"/>
              <a:t>injury. They do not limit the ability of a deceased employee’s estate to </a:t>
            </a:r>
            <a:r>
              <a:rPr lang="en-US" dirty="0" smtClean="0"/>
              <a:t>collect accrued</a:t>
            </a:r>
            <a:r>
              <a:rPr lang="en-US" dirty="0"/>
              <a:t>, unpaid benefits that were due and owing to the employee while he was alive. </a:t>
            </a:r>
            <a:r>
              <a:rPr lang="en-US" dirty="0" smtClean="0"/>
              <a:t>Neither provision </a:t>
            </a:r>
            <a:r>
              <a:rPr lang="en-US" dirty="0"/>
              <a:t>addresses what happens when an employee dies without leaving a surviving </a:t>
            </a:r>
            <a:r>
              <a:rPr lang="en-US" dirty="0" smtClean="0"/>
              <a:t>spouse or </a:t>
            </a:r>
            <a:r>
              <a:rPr lang="en-US" dirty="0"/>
              <a:t>any surviving dependents, as in this case. Accordingly, </a:t>
            </a:r>
            <a:r>
              <a:rPr lang="en-US" dirty="0" smtClean="0"/>
              <a:t>neither provision </a:t>
            </a:r>
            <a:r>
              <a:rPr lang="en-US" dirty="0"/>
              <a:t>should be read </a:t>
            </a:r>
            <a:r>
              <a:rPr lang="en-US" dirty="0" smtClean="0"/>
              <a:t>as barring </a:t>
            </a:r>
            <a:r>
              <a:rPr lang="en-US" dirty="0"/>
              <a:t>an employee’s estate to collect accrued benefits under such circumstances</a:t>
            </a:r>
            <a:r>
              <a:rPr lang="en-US" dirty="0" smtClean="0"/>
              <a:t>.</a:t>
            </a:r>
          </a:p>
          <a:p>
            <a:r>
              <a:rPr lang="en-US" dirty="0"/>
              <a:t>We reach the same conclusion here. In this case, Ms. Nash’s estate seeks only those </a:t>
            </a:r>
            <a:r>
              <a:rPr lang="en-US" dirty="0" smtClean="0"/>
              <a:t>PPD benefits </a:t>
            </a:r>
            <a:r>
              <a:rPr lang="en-US" dirty="0"/>
              <a:t>that had accrued and were payable, due, and owing to Ms. Nash prior to her death. </a:t>
            </a:r>
            <a:r>
              <a:rPr lang="en-US" dirty="0" smtClean="0"/>
              <a:t>It does </a:t>
            </a:r>
            <a:r>
              <a:rPr lang="en-US" dirty="0"/>
              <a:t>not seek future installment payments that would have accrued and </a:t>
            </a:r>
            <a:r>
              <a:rPr lang="en-US" dirty="0" smtClean="0"/>
              <a:t>become </a:t>
            </a:r>
            <a:r>
              <a:rPr lang="en-US" dirty="0"/>
              <a:t>payable to </a:t>
            </a:r>
            <a:r>
              <a:rPr lang="en-US" dirty="0" smtClean="0"/>
              <a:t>Ms. Nash </a:t>
            </a:r>
            <a:r>
              <a:rPr lang="en-US" dirty="0"/>
              <a:t>on some future date had she survived. </a:t>
            </a:r>
            <a:r>
              <a:rPr lang="en-US" u="sng" dirty="0"/>
              <a:t>Republic Steel </a:t>
            </a:r>
            <a:r>
              <a:rPr lang="en-US" dirty="0" smtClean="0"/>
              <a:t> </a:t>
            </a:r>
            <a:r>
              <a:rPr lang="en-US" dirty="0"/>
              <a:t>and </a:t>
            </a:r>
            <a:r>
              <a:rPr lang="en-US" u="sng" dirty="0"/>
              <a:t>Nationwide Bank</a:t>
            </a:r>
            <a:r>
              <a:rPr lang="en-US" dirty="0"/>
              <a:t> </a:t>
            </a:r>
            <a:r>
              <a:rPr lang="en-US" dirty="0" smtClean="0"/>
              <a:t>provide that </a:t>
            </a:r>
            <a:r>
              <a:rPr lang="en-US" dirty="0"/>
              <a:t>such benefits may be collected by Ms. Nash’s estate</a:t>
            </a:r>
            <a:r>
              <a:rPr lang="en-US" dirty="0" smtClean="0"/>
              <a:t>.</a:t>
            </a:r>
          </a:p>
          <a:p>
            <a:r>
              <a:rPr lang="en-US" dirty="0" smtClean="0"/>
              <a:t>Sections 8(e)19 and 8(h)</a:t>
            </a:r>
            <a:r>
              <a:rPr lang="en-US" dirty="0"/>
              <a:t> say nothing about what happens when an injured employee </a:t>
            </a:r>
            <a:r>
              <a:rPr lang="en-US" dirty="0" smtClean="0"/>
              <a:t>dies without </a:t>
            </a:r>
            <a:r>
              <a:rPr lang="en-US" dirty="0"/>
              <a:t>leaving any eligible dependents. Thus, these sections of the Act do not defeat </a:t>
            </a:r>
            <a:r>
              <a:rPr lang="en-US" dirty="0" smtClean="0"/>
              <a:t>the employee’s </a:t>
            </a:r>
            <a:r>
              <a:rPr lang="en-US" dirty="0"/>
              <a:t>estate’s right to collect benefits that accrued before the claimant’s death, </a:t>
            </a:r>
            <a:r>
              <a:rPr lang="en-US" dirty="0" smtClean="0"/>
              <a:t>as confirmed </a:t>
            </a:r>
            <a:r>
              <a:rPr lang="en-US" dirty="0"/>
              <a:t>by </a:t>
            </a:r>
            <a:r>
              <a:rPr lang="en-US" u="sng" dirty="0"/>
              <a:t>Republic </a:t>
            </a:r>
            <a:r>
              <a:rPr lang="en-US" u="sng" dirty="0" smtClean="0"/>
              <a:t>Steel</a:t>
            </a:r>
            <a:r>
              <a:rPr lang="en-US" dirty="0" smtClean="0"/>
              <a:t>.</a:t>
            </a:r>
            <a:endParaRPr lang="en-US" dirty="0"/>
          </a:p>
        </p:txBody>
      </p:sp>
    </p:spTree>
    <p:extLst>
      <p:ext uri="{BB962C8B-B14F-4D97-AF65-F5344CB8AC3E}">
        <p14:creationId xmlns:p14="http://schemas.microsoft.com/office/powerpoint/2010/main" val="2472923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DiBenedetto</a:t>
            </a:r>
            <a:r>
              <a:rPr lang="en-US" dirty="0" smtClean="0"/>
              <a:t> v. IWCC</a:t>
            </a:r>
            <a:br>
              <a:rPr lang="en-US" dirty="0" smtClean="0"/>
            </a:br>
            <a:r>
              <a:rPr lang="en-US" dirty="0" smtClean="0"/>
              <a:t>2015 IL App (1</a:t>
            </a:r>
            <a:r>
              <a:rPr lang="en-US" baseline="30000" dirty="0" smtClean="0"/>
              <a:t>st</a:t>
            </a:r>
            <a:r>
              <a:rPr lang="en-US" dirty="0" smtClean="0"/>
              <a:t>) 133233WC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Jerry </a:t>
            </a:r>
            <a:r>
              <a:rPr lang="en-US" dirty="0" err="1" smtClean="0"/>
              <a:t>DiBenedetto</a:t>
            </a:r>
            <a:r>
              <a:rPr lang="en-US" dirty="0" smtClean="0"/>
              <a:t> v. City Of Chicago, 07WC011194, 13IWCC0402</a:t>
            </a:r>
          </a:p>
          <a:p>
            <a:r>
              <a:rPr lang="en-US" dirty="0" smtClean="0"/>
              <a:t>The </a:t>
            </a:r>
            <a:r>
              <a:rPr lang="en-US" dirty="0"/>
              <a:t>Commission, after considering the issue of wage differential and being advised of the facts and applicable law, modifies the Decision of the Arbitrator as stated </a:t>
            </a:r>
            <a:r>
              <a:rPr lang="en-US" dirty="0" smtClean="0"/>
              <a:t>below.</a:t>
            </a:r>
          </a:p>
          <a:p>
            <a:r>
              <a:rPr lang="en-US" dirty="0" smtClean="0"/>
              <a:t>The </a:t>
            </a:r>
            <a:r>
              <a:rPr lang="en-US" dirty="0"/>
              <a:t>Petitioner sustained a work-related accident on December 12, 2006. As a result of the injury, the Arbitrator awarded the Petitioner a wage differential of </a:t>
            </a:r>
            <a:r>
              <a:rPr lang="en-US" dirty="0" smtClean="0"/>
              <a:t>$982.67 </a:t>
            </a:r>
            <a:r>
              <a:rPr lang="en-US" dirty="0"/>
              <a:t>under Section 8(d)(1) of the Act. Pursuant to Section 8(b)(4) of the Act: Limits on Compensation, for injuries on or after February 1, 2006, the maximum weekly benefit under paragraph (d)(1) of this Section shall be 100% of the State's average weekly wage in covered industries under the Unemployment Insurance Act. The State's average weekly wage was </a:t>
            </a:r>
            <a:r>
              <a:rPr lang="en-US" dirty="0" smtClean="0"/>
              <a:t>$840.65 </a:t>
            </a:r>
            <a:r>
              <a:rPr lang="en-US" dirty="0"/>
              <a:t>at the time of the December 12, 2006 injury. The Commission, therefore, modifies the Arbitrator's wage differential award from </a:t>
            </a:r>
            <a:r>
              <a:rPr lang="en-US" dirty="0" smtClean="0"/>
              <a:t>$982.67 </a:t>
            </a:r>
            <a:r>
              <a:rPr lang="en-US" dirty="0"/>
              <a:t>to </a:t>
            </a:r>
            <a:r>
              <a:rPr lang="en-US" dirty="0" smtClean="0"/>
              <a:t>$840.65</a:t>
            </a:r>
            <a:r>
              <a:rPr lang="en-US" dirty="0"/>
              <a:t>. </a:t>
            </a:r>
          </a:p>
        </p:txBody>
      </p:sp>
    </p:spTree>
    <p:extLst>
      <p:ext uri="{BB962C8B-B14F-4D97-AF65-F5344CB8AC3E}">
        <p14:creationId xmlns:p14="http://schemas.microsoft.com/office/powerpoint/2010/main" val="811157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DiBenedetto</a:t>
            </a:r>
            <a:r>
              <a:rPr lang="en-US" dirty="0" smtClean="0"/>
              <a:t> v. IWCC</a:t>
            </a:r>
            <a:br>
              <a:rPr lang="en-US" dirty="0" smtClean="0"/>
            </a:br>
            <a:r>
              <a:rPr lang="en-US" dirty="0" smtClean="0"/>
              <a:t>2015 IL App (1</a:t>
            </a:r>
            <a:r>
              <a:rPr lang="en-US" baseline="30000" dirty="0" smtClean="0"/>
              <a:t>st</a:t>
            </a:r>
            <a:r>
              <a:rPr lang="en-US" dirty="0" smtClean="0"/>
              <a:t>) 133233WC</a:t>
            </a:r>
            <a:endParaRPr lang="en-US" dirty="0"/>
          </a:p>
        </p:txBody>
      </p:sp>
      <p:sp>
        <p:nvSpPr>
          <p:cNvPr id="3" name="Content Placeholder 2"/>
          <p:cNvSpPr>
            <a:spLocks noGrp="1"/>
          </p:cNvSpPr>
          <p:nvPr>
            <p:ph idx="1"/>
          </p:nvPr>
        </p:nvSpPr>
        <p:spPr/>
        <p:txBody>
          <a:bodyPr>
            <a:normAutofit fontScale="92500"/>
          </a:bodyPr>
          <a:lstStyle/>
          <a:p>
            <a:r>
              <a:rPr lang="en-US" dirty="0" smtClean="0"/>
              <a:t>Petitioner appeals</a:t>
            </a:r>
            <a:r>
              <a:rPr lang="en-US" dirty="0"/>
              <a:t>, arguing the Commission erred by finding </a:t>
            </a:r>
            <a:r>
              <a:rPr lang="en-US" dirty="0" smtClean="0"/>
              <a:t>the date </a:t>
            </a:r>
            <a:r>
              <a:rPr lang="en-US" dirty="0"/>
              <a:t>of claimant's accidental injury (December 12, 2006), rather than the date of the </a:t>
            </a:r>
            <a:r>
              <a:rPr lang="en-US" dirty="0" smtClean="0"/>
              <a:t>arbitration hearing </a:t>
            </a:r>
            <a:r>
              <a:rPr lang="en-US" dirty="0"/>
              <a:t>(May 25, 2012), controlled </a:t>
            </a:r>
            <a:r>
              <a:rPr lang="en-US" dirty="0" smtClean="0"/>
              <a:t>the maximum </a:t>
            </a:r>
            <a:r>
              <a:rPr lang="en-US" dirty="0"/>
              <a:t>rate applicable to claimant's </a:t>
            </a:r>
            <a:r>
              <a:rPr lang="en-US" dirty="0" smtClean="0"/>
              <a:t>wage-differential award</a:t>
            </a:r>
            <a:r>
              <a:rPr lang="en-US" dirty="0"/>
              <a:t>. We affirm</a:t>
            </a:r>
            <a:r>
              <a:rPr lang="en-US" dirty="0" smtClean="0"/>
              <a:t>.</a:t>
            </a:r>
            <a:r>
              <a:rPr lang="en-US" dirty="0"/>
              <a:t> </a:t>
            </a:r>
            <a:r>
              <a:rPr lang="en-US" dirty="0" smtClean="0"/>
              <a:t>(Statutory interpretation; De Novo).</a:t>
            </a:r>
          </a:p>
          <a:p>
            <a:r>
              <a:rPr lang="en-US" dirty="0" smtClean="0"/>
              <a:t>Section </a:t>
            </a:r>
            <a:r>
              <a:rPr lang="en-US" dirty="0"/>
              <a:t>8(d)(1) is </a:t>
            </a:r>
            <a:r>
              <a:rPr lang="en-US" dirty="0" smtClean="0"/>
              <a:t>“subject </a:t>
            </a:r>
            <a:r>
              <a:rPr lang="en-US" dirty="0"/>
              <a:t>to </a:t>
            </a:r>
            <a:r>
              <a:rPr lang="en-US" dirty="0" smtClean="0"/>
              <a:t>limitations </a:t>
            </a:r>
            <a:r>
              <a:rPr lang="en-US" dirty="0"/>
              <a:t>as to </a:t>
            </a:r>
            <a:r>
              <a:rPr lang="en-US" dirty="0" smtClean="0"/>
              <a:t>maximum amounts </a:t>
            </a:r>
            <a:r>
              <a:rPr lang="en-US" dirty="0"/>
              <a:t>fixed in paragraph" 8(b) of the </a:t>
            </a:r>
            <a:r>
              <a:rPr lang="en-US" dirty="0" smtClean="0"/>
              <a:t>Act.</a:t>
            </a:r>
          </a:p>
          <a:p>
            <a:r>
              <a:rPr lang="en-US" dirty="0"/>
              <a:t>Effective July 20, 2005, the legislature amended section 8(b)(4), adding </a:t>
            </a:r>
            <a:r>
              <a:rPr lang="en-US" dirty="0" smtClean="0"/>
              <a:t>express language </a:t>
            </a:r>
            <a:r>
              <a:rPr lang="en-US" dirty="0"/>
              <a:t>concerning wage-differential awards and providing as follows: "For injuries </a:t>
            </a:r>
            <a:r>
              <a:rPr lang="en-US" dirty="0" smtClean="0"/>
              <a:t>occurring on </a:t>
            </a:r>
            <a:r>
              <a:rPr lang="en-US" dirty="0"/>
              <a:t>or after February 1, 2006, the maximum weekly benefit under paragraph (d)1 </a:t>
            </a:r>
            <a:r>
              <a:rPr lang="en-US" dirty="0" smtClean="0"/>
              <a:t>shall be 100%” </a:t>
            </a:r>
            <a:r>
              <a:rPr lang="en-US" dirty="0"/>
              <a:t>of the </a:t>
            </a:r>
            <a:r>
              <a:rPr lang="en-US" dirty="0" smtClean="0"/>
              <a:t>State AWW</a:t>
            </a:r>
            <a:endParaRPr lang="en-US" dirty="0"/>
          </a:p>
        </p:txBody>
      </p:sp>
    </p:spTree>
    <p:extLst>
      <p:ext uri="{BB962C8B-B14F-4D97-AF65-F5344CB8AC3E}">
        <p14:creationId xmlns:p14="http://schemas.microsoft.com/office/powerpoint/2010/main" val="111102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DiBenedetto</a:t>
            </a:r>
            <a:r>
              <a:rPr lang="en-US" dirty="0" smtClean="0"/>
              <a:t> v. IWCC</a:t>
            </a:r>
            <a:br>
              <a:rPr lang="en-US" dirty="0" smtClean="0"/>
            </a:br>
            <a:r>
              <a:rPr lang="en-US" dirty="0" smtClean="0"/>
              <a:t>2015 IL App (1</a:t>
            </a:r>
            <a:r>
              <a:rPr lang="en-US" baseline="30000" dirty="0" smtClean="0"/>
              <a:t>st</a:t>
            </a:r>
            <a:r>
              <a:rPr lang="en-US" dirty="0" smtClean="0"/>
              <a:t>) 133233WC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Petitioner argues </a:t>
            </a:r>
            <a:r>
              <a:rPr lang="en-US" dirty="0"/>
              <a:t>that the Act has </a:t>
            </a:r>
            <a:r>
              <a:rPr lang="en-US" dirty="0" smtClean="0"/>
              <a:t>consistently been </a:t>
            </a:r>
            <a:r>
              <a:rPr lang="en-US" dirty="0"/>
              <a:t>interpreted to require that a wage-differential award be calculated based upon both </a:t>
            </a:r>
            <a:r>
              <a:rPr lang="en-US" dirty="0" smtClean="0"/>
              <a:t>the claimant's </a:t>
            </a:r>
            <a:r>
              <a:rPr lang="en-US" dirty="0"/>
              <a:t>actual earnings </a:t>
            </a:r>
            <a:r>
              <a:rPr lang="en-US" i="1" dirty="0"/>
              <a:t>at the time of the hearing </a:t>
            </a:r>
            <a:r>
              <a:rPr lang="en-US" dirty="0"/>
              <a:t>and what the claimant would have been </a:t>
            </a:r>
            <a:r>
              <a:rPr lang="en-US" dirty="0" smtClean="0"/>
              <a:t>earning </a:t>
            </a:r>
            <a:r>
              <a:rPr lang="en-US" i="1" dirty="0" smtClean="0"/>
              <a:t>at </a:t>
            </a:r>
            <a:r>
              <a:rPr lang="en-US" i="1" dirty="0"/>
              <a:t>the time of the hearing </a:t>
            </a:r>
            <a:r>
              <a:rPr lang="en-US" dirty="0"/>
              <a:t>had he not been injured. He maintains that, </a:t>
            </a:r>
            <a:r>
              <a:rPr lang="en-US" dirty="0" smtClean="0"/>
              <a:t>given this consistent interpretation</a:t>
            </a:r>
            <a:r>
              <a:rPr lang="en-US" dirty="0"/>
              <a:t>, the legislature must have intended the State AWW at the time of the </a:t>
            </a:r>
            <a:r>
              <a:rPr lang="en-US" dirty="0" smtClean="0"/>
              <a:t>arbitration hearing </a:t>
            </a:r>
            <a:r>
              <a:rPr lang="en-US" dirty="0"/>
              <a:t>to be used to determine the maximum rate of wage-differential benefits</a:t>
            </a:r>
            <a:r>
              <a:rPr lang="en-US" dirty="0" smtClean="0"/>
              <a:t>. (“Where </a:t>
            </a:r>
            <a:r>
              <a:rPr lang="en-US" dirty="0"/>
              <a:t>the legislature chooses not to amend </a:t>
            </a:r>
            <a:r>
              <a:rPr lang="en-US" dirty="0" smtClean="0"/>
              <a:t>terms of </a:t>
            </a:r>
            <a:r>
              <a:rPr lang="en-US" dirty="0"/>
              <a:t>a statute after judicial construction, it will be presumed that it has acquiesced in the </a:t>
            </a:r>
            <a:r>
              <a:rPr lang="en-US" dirty="0" smtClean="0"/>
              <a:t>court's statement </a:t>
            </a:r>
            <a:r>
              <a:rPr lang="en-US" dirty="0"/>
              <a:t>of legislative intent</a:t>
            </a:r>
            <a:r>
              <a:rPr lang="en-US" dirty="0" smtClean="0"/>
              <a:t>.“)</a:t>
            </a:r>
          </a:p>
          <a:p>
            <a:r>
              <a:rPr lang="en-US" dirty="0" smtClean="0"/>
              <a:t>Review </a:t>
            </a:r>
            <a:r>
              <a:rPr lang="en-US" dirty="0"/>
              <a:t>of the relevant case law reflects precisely the </a:t>
            </a:r>
            <a:r>
              <a:rPr lang="en-US" dirty="0" smtClean="0"/>
              <a:t>opposite position </a:t>
            </a:r>
            <a:r>
              <a:rPr lang="en-US" dirty="0"/>
              <a:t>and shows that </a:t>
            </a:r>
            <a:r>
              <a:rPr lang="en-US" dirty="0" smtClean="0"/>
              <a:t>the </a:t>
            </a:r>
            <a:r>
              <a:rPr lang="en-US" dirty="0"/>
              <a:t>date of </a:t>
            </a:r>
            <a:r>
              <a:rPr lang="en-US" dirty="0" smtClean="0"/>
              <a:t>injury </a:t>
            </a:r>
            <a:r>
              <a:rPr lang="en-US" dirty="0"/>
              <a:t>controls the maximum rate </a:t>
            </a:r>
            <a:r>
              <a:rPr lang="en-US" dirty="0" smtClean="0"/>
              <a:t>applicable. </a:t>
            </a:r>
            <a:r>
              <a:rPr lang="en-US" u="sng" dirty="0" smtClean="0"/>
              <a:t>Bohannon</a:t>
            </a:r>
            <a:r>
              <a:rPr lang="en-US" dirty="0" smtClean="0"/>
              <a:t> (</a:t>
            </a:r>
            <a:r>
              <a:rPr lang="en-US" dirty="0"/>
              <a:t>finding the date of the claimant's </a:t>
            </a:r>
            <a:r>
              <a:rPr lang="en-US" dirty="0" smtClean="0"/>
              <a:t>work injury </a:t>
            </a:r>
            <a:r>
              <a:rPr lang="en-US" dirty="0"/>
              <a:t>controlled the maximum rate applicable to the claimant's wage-differential award); </a:t>
            </a:r>
            <a:r>
              <a:rPr lang="en-US" dirty="0" smtClean="0"/>
              <a:t>see also </a:t>
            </a:r>
            <a:r>
              <a:rPr lang="en-US" u="sng" dirty="0"/>
              <a:t>First </a:t>
            </a:r>
            <a:r>
              <a:rPr lang="en-US" u="sng" dirty="0" smtClean="0"/>
              <a:t>Assist</a:t>
            </a:r>
            <a:r>
              <a:rPr lang="en-US" dirty="0" smtClean="0"/>
              <a:t> (finding </a:t>
            </a:r>
            <a:r>
              <a:rPr lang="en-US" dirty="0"/>
              <a:t>the maximum weekly rate allowable for a wage-differential award was the </a:t>
            </a:r>
            <a:r>
              <a:rPr lang="en-US" dirty="0" smtClean="0"/>
              <a:t>max</a:t>
            </a:r>
            <a:r>
              <a:rPr lang="en-US" dirty="0"/>
              <a:t>imum rate in effect on the date of the claimant's accidental injury).</a:t>
            </a:r>
            <a:endParaRPr lang="en-US" u="sng" dirty="0"/>
          </a:p>
        </p:txBody>
      </p:sp>
    </p:spTree>
    <p:extLst>
      <p:ext uri="{BB962C8B-B14F-4D97-AF65-F5344CB8AC3E}">
        <p14:creationId xmlns:p14="http://schemas.microsoft.com/office/powerpoint/2010/main" val="496930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DiBenedetto</a:t>
            </a:r>
            <a:r>
              <a:rPr lang="en-US" dirty="0" smtClean="0"/>
              <a:t> v. IWCC</a:t>
            </a:r>
            <a:br>
              <a:rPr lang="en-US" dirty="0" smtClean="0"/>
            </a:br>
            <a:r>
              <a:rPr lang="en-US" dirty="0" smtClean="0"/>
              <a:t>2015 IL App (1</a:t>
            </a:r>
            <a:r>
              <a:rPr lang="en-US" baseline="30000" dirty="0" smtClean="0"/>
              <a:t>st</a:t>
            </a:r>
            <a:r>
              <a:rPr lang="en-US" dirty="0" smtClean="0"/>
              <a:t>) 133233WC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a:t>
            </a:r>
            <a:r>
              <a:rPr lang="en-US" dirty="0"/>
              <a:t>find the supreme court's decision </a:t>
            </a:r>
            <a:r>
              <a:rPr lang="en-US" dirty="0" smtClean="0"/>
              <a:t>in </a:t>
            </a:r>
            <a:r>
              <a:rPr lang="en-US" i="1" dirty="0" smtClean="0"/>
              <a:t>Grigsby </a:t>
            </a:r>
            <a:r>
              <a:rPr lang="en-US" dirty="0" smtClean="0"/>
              <a:t>76 </a:t>
            </a:r>
            <a:r>
              <a:rPr lang="en-US" dirty="0"/>
              <a:t>Ill. 2d </a:t>
            </a:r>
            <a:r>
              <a:rPr lang="en-US" dirty="0" smtClean="0"/>
              <a:t>528 (1979) instructive…(award) was "</a:t>
            </a:r>
            <a:r>
              <a:rPr lang="en-US" dirty="0"/>
              <a:t>based on the maximum rates applicable under </a:t>
            </a:r>
            <a:r>
              <a:rPr lang="en-US" dirty="0" smtClean="0"/>
              <a:t>the workmen's </a:t>
            </a:r>
            <a:r>
              <a:rPr lang="en-US" dirty="0"/>
              <a:t>compensation statute in effect at the time of the </a:t>
            </a:r>
            <a:r>
              <a:rPr lang="en-US" dirty="0" smtClean="0"/>
              <a:t>injury…" whether </a:t>
            </a:r>
            <a:r>
              <a:rPr lang="en-US" dirty="0"/>
              <a:t>the Commission correctly applied the rate of compensation in effect at the time </a:t>
            </a:r>
            <a:r>
              <a:rPr lang="en-US" dirty="0" smtClean="0"/>
              <a:t>of injury </a:t>
            </a:r>
            <a:r>
              <a:rPr lang="en-US" dirty="0"/>
              <a:t>or whether it should have applied retroactively the rate in effect at the </a:t>
            </a:r>
            <a:r>
              <a:rPr lang="en-US" dirty="0" smtClean="0"/>
              <a:t>time of decision…long </a:t>
            </a:r>
            <a:r>
              <a:rPr lang="en-US" dirty="0"/>
              <a:t>line of Illinois decisions has held that the law in effect at the </a:t>
            </a:r>
            <a:r>
              <a:rPr lang="en-US" dirty="0" smtClean="0"/>
              <a:t>time of </a:t>
            </a:r>
            <a:r>
              <a:rPr lang="en-US" dirty="0"/>
              <a:t>the injury determines the rights of the parties</a:t>
            </a:r>
            <a:r>
              <a:rPr lang="en-US" dirty="0" smtClean="0"/>
              <a:t>.“ The </a:t>
            </a:r>
            <a:r>
              <a:rPr lang="en-US" dirty="0"/>
              <a:t>court also expressly referenced section 8(b)(4), indicating its provisions referred to "the </a:t>
            </a:r>
            <a:r>
              <a:rPr lang="en-US" dirty="0" smtClean="0"/>
              <a:t>time of </a:t>
            </a:r>
            <a:r>
              <a:rPr lang="en-US" dirty="0"/>
              <a:t>the injury" rather than the date of </a:t>
            </a:r>
            <a:r>
              <a:rPr lang="en-US" dirty="0" smtClean="0"/>
              <a:t>decision</a:t>
            </a:r>
            <a:r>
              <a:rPr lang="en-US" dirty="0"/>
              <a:t>. </a:t>
            </a:r>
          </a:p>
          <a:p>
            <a:r>
              <a:rPr lang="en-US" dirty="0"/>
              <a:t>Case law reflects a clear </a:t>
            </a:r>
            <a:r>
              <a:rPr lang="en-US" dirty="0" smtClean="0"/>
              <a:t>judicial determination </a:t>
            </a:r>
            <a:r>
              <a:rPr lang="en-US" dirty="0"/>
              <a:t>that the limits on compensation set forth in section 8(b)(4) of the Act, </a:t>
            </a:r>
            <a:r>
              <a:rPr lang="en-US" dirty="0" smtClean="0"/>
              <a:t>including maximum </a:t>
            </a:r>
            <a:r>
              <a:rPr lang="en-US" dirty="0"/>
              <a:t>rates applicable to wage-differential awards, apply with reference to the date of </a:t>
            </a:r>
            <a:r>
              <a:rPr lang="en-US" dirty="0" smtClean="0"/>
              <a:t>injury and </a:t>
            </a:r>
            <a:r>
              <a:rPr lang="en-US" dirty="0"/>
              <a:t>not some later point in time. As stated, we must assume that the legislature has </a:t>
            </a:r>
            <a:r>
              <a:rPr lang="en-US"/>
              <a:t>acted </a:t>
            </a:r>
            <a:r>
              <a:rPr lang="en-US" smtClean="0"/>
              <a:t>with full </a:t>
            </a:r>
            <a:r>
              <a:rPr lang="en-US" dirty="0"/>
              <a:t>knowledge of this judicially determined position and, given its failure to </a:t>
            </a:r>
            <a:r>
              <a:rPr lang="en-US"/>
              <a:t>amend </a:t>
            </a:r>
            <a:r>
              <a:rPr lang="en-US" smtClean="0"/>
              <a:t>section 8(b</a:t>
            </a:r>
            <a:r>
              <a:rPr lang="en-US" dirty="0"/>
              <a:t>)(4) to provide otherwise, has acquiesced to it.</a:t>
            </a:r>
            <a:endParaRPr lang="en-US" u="sng" dirty="0"/>
          </a:p>
        </p:txBody>
      </p:sp>
    </p:spTree>
    <p:extLst>
      <p:ext uri="{BB962C8B-B14F-4D97-AF65-F5344CB8AC3E}">
        <p14:creationId xmlns:p14="http://schemas.microsoft.com/office/powerpoint/2010/main" val="132176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Legislative Update</a:t>
            </a:r>
            <a:br>
              <a:rPr lang="en-US" dirty="0" smtClean="0"/>
            </a:br>
            <a:r>
              <a:rPr lang="en-US" dirty="0" smtClean="0"/>
              <a:t>HB4246 (Durkin)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Major contributing cause</a:t>
            </a:r>
          </a:p>
          <a:p>
            <a:r>
              <a:rPr lang="en-US" dirty="0" smtClean="0"/>
              <a:t>Traveling employee</a:t>
            </a:r>
          </a:p>
          <a:p>
            <a:r>
              <a:rPr lang="en-US" dirty="0" smtClean="0"/>
              <a:t>Workers’ compensation insurance(?)</a:t>
            </a:r>
          </a:p>
          <a:p>
            <a:r>
              <a:rPr lang="en-US" dirty="0" smtClean="0"/>
              <a:t>Man as a whole credit</a:t>
            </a:r>
          </a:p>
          <a:p>
            <a:r>
              <a:rPr lang="en-US" dirty="0" smtClean="0"/>
              <a:t>AMA Guides: “if such a report exists;” “not required…settlement contract”</a:t>
            </a:r>
          </a:p>
          <a:p>
            <a:r>
              <a:rPr lang="en-US" dirty="0" smtClean="0"/>
              <a:t>30% reduction Medical Fee Schedule</a:t>
            </a:r>
          </a:p>
          <a:p>
            <a:r>
              <a:rPr lang="en-US" dirty="0" smtClean="0"/>
              <a:t>IWCC rules for electronic billing</a:t>
            </a:r>
          </a:p>
          <a:p>
            <a:r>
              <a:rPr lang="en-US" dirty="0" smtClean="0"/>
              <a:t>Eliminate 2 year Arbitrator rotation</a:t>
            </a:r>
          </a:p>
          <a:p>
            <a:r>
              <a:rPr lang="en-US" dirty="0" smtClean="0"/>
              <a:t>WC Ombudsman: “assist injured workers…”</a:t>
            </a:r>
          </a:p>
          <a:p>
            <a:r>
              <a:rPr lang="en-US" dirty="0" smtClean="0"/>
              <a:t>WEAR Commission: “more accessible to laypeople…prevent disputes…limit the opportunity for lengthy and expensive appeals”</a:t>
            </a:r>
          </a:p>
          <a:p>
            <a:r>
              <a:rPr lang="en-US" dirty="0" smtClean="0"/>
              <a:t>Computer system</a:t>
            </a:r>
          </a:p>
          <a:p>
            <a:r>
              <a:rPr lang="en-US" dirty="0" smtClean="0"/>
              <a:t>No appeal bond for State </a:t>
            </a:r>
          </a:p>
          <a:p>
            <a:r>
              <a:rPr lang="en-US" dirty="0" smtClean="0"/>
              <a:t>IWCC gets control of </a:t>
            </a:r>
            <a:r>
              <a:rPr lang="en-US" smtClean="0"/>
              <a:t>Fraud Unit   </a:t>
            </a:r>
            <a:endParaRPr lang="en-US" dirty="0"/>
          </a:p>
        </p:txBody>
      </p:sp>
    </p:spTree>
    <p:extLst>
      <p:ext uri="{BB962C8B-B14F-4D97-AF65-F5344CB8AC3E}">
        <p14:creationId xmlns:p14="http://schemas.microsoft.com/office/powerpoint/2010/main" val="209444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Lenhart</a:t>
            </a:r>
            <a:r>
              <a:rPr lang="en-US" dirty="0" smtClean="0"/>
              <a:t> v. IWCC</a:t>
            </a:r>
            <a:br>
              <a:rPr lang="en-US" dirty="0" smtClean="0"/>
            </a:br>
            <a:r>
              <a:rPr lang="en-US" dirty="0" smtClean="0"/>
              <a:t>2015 IL App (3d) 130743WC</a:t>
            </a:r>
            <a:endParaRPr lang="en-US" dirty="0"/>
          </a:p>
        </p:txBody>
      </p:sp>
      <p:sp>
        <p:nvSpPr>
          <p:cNvPr id="3" name="Content Placeholder 2"/>
          <p:cNvSpPr>
            <a:spLocks noGrp="1"/>
          </p:cNvSpPr>
          <p:nvPr>
            <p:ph idx="1"/>
          </p:nvPr>
        </p:nvSpPr>
        <p:spPr/>
        <p:txBody>
          <a:bodyPr>
            <a:noAutofit/>
          </a:bodyPr>
          <a:lstStyle/>
          <a:p>
            <a:r>
              <a:rPr lang="en-US" sz="1600" dirty="0" smtClean="0">
                <a:effectLst/>
              </a:rPr>
              <a:t>Kenneth </a:t>
            </a:r>
            <a:r>
              <a:rPr lang="en-US" sz="1600" dirty="0" err="1" smtClean="0">
                <a:effectLst/>
              </a:rPr>
              <a:t>Lenhart</a:t>
            </a:r>
            <a:r>
              <a:rPr lang="en-US" sz="1600" dirty="0" smtClean="0">
                <a:effectLst/>
              </a:rPr>
              <a:t> v. USF Holland, 12 IWCC 672, 05 WC 004674</a:t>
            </a:r>
          </a:p>
          <a:p>
            <a:r>
              <a:rPr lang="en-US" sz="1600" dirty="0" smtClean="0">
                <a:effectLst/>
              </a:rPr>
              <a:t>IT IS THEREFORE ORDERED BY THE COMMISSION that the Arbitrator's decision is modified.</a:t>
            </a:r>
          </a:p>
          <a:p>
            <a:r>
              <a:rPr lang="en-US" sz="1600" dirty="0" smtClean="0">
                <a:effectLst/>
              </a:rPr>
              <a:t>The Commission finds that Petitioner failed to prove that he is permanently and totally disabled. We therefore modify the Arbitrator's nature and extent award, and find that Petitioner is entitled to $ 893.11 per week for a period of 375 weeks because the injuries sustained caused the loss of use of 75% of the whole person.</a:t>
            </a:r>
          </a:p>
          <a:p>
            <a:r>
              <a:rPr lang="en-US" sz="1600" dirty="0" smtClean="0">
                <a:effectLst/>
              </a:rPr>
              <a:t>We find that Petitioner failed to prove that he is medically permanently and totally disabled. Although the record contains medical opinions that Petitioner is medically unable to work, we find these opinions to be contradicted by the surveillance footage showing Petitioner to be far more physically and mentally capable than his treating physicians were led to believe.</a:t>
            </a:r>
          </a:p>
          <a:p>
            <a:r>
              <a:rPr lang="en-US" sz="1600" dirty="0" smtClean="0">
                <a:effectLst/>
              </a:rPr>
              <a:t>Petitioner attended a homecoming parade and pep rally…attended a group motorcycle ride…shows Petitioner working on a truck engine</a:t>
            </a:r>
          </a:p>
          <a:p>
            <a:r>
              <a:rPr lang="en-US" sz="1600" dirty="0" smtClean="0">
                <a:effectLst/>
              </a:rPr>
              <a:t>We find the opinion of Respondent's Section 12 examiner, Dr. Espinosa, to be the most reliable. We also rely on the report of Respondent's section 12 examiner, psychologist Dr. </a:t>
            </a:r>
            <a:r>
              <a:rPr lang="en-US" sz="1600" dirty="0" err="1" smtClean="0">
                <a:effectLst/>
              </a:rPr>
              <a:t>Glenellen</a:t>
            </a:r>
            <a:r>
              <a:rPr lang="en-US" sz="1600" dirty="0" smtClean="0">
                <a:effectLst/>
              </a:rPr>
              <a:t>.</a:t>
            </a:r>
          </a:p>
          <a:p>
            <a:r>
              <a:rPr lang="en-US" sz="1600" dirty="0" smtClean="0">
                <a:effectLst/>
              </a:rPr>
              <a:t>We further find that Petitioner failed to prove that he is permanently and totally disabled pursuant to an odd lot theory of disability. Based on the discrepancies between Petitioner's self-reports and his activities on the surveillance footage, we find Petitioner's testimony to be unreliable. Further, these discrepancies render expert opinions based on Petitioner's subjective reporting of his capabilities and limitations similarly unreliable. We find it likely that Petitioner is readily capable of pursuing additional training and job searching.</a:t>
            </a:r>
            <a:br>
              <a:rPr lang="en-US" sz="1600" dirty="0" smtClean="0">
                <a:effectLst/>
              </a:rPr>
            </a:br>
            <a:endParaRPr lang="en-US" sz="1600" dirty="0"/>
          </a:p>
        </p:txBody>
      </p:sp>
    </p:spTree>
    <p:extLst>
      <p:ext uri="{BB962C8B-B14F-4D97-AF65-F5344CB8AC3E}">
        <p14:creationId xmlns:p14="http://schemas.microsoft.com/office/powerpoint/2010/main" val="336191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Lenhart</a:t>
            </a:r>
            <a:r>
              <a:rPr lang="en-US" dirty="0" smtClean="0"/>
              <a:t> v. IWCC</a:t>
            </a:r>
            <a:br>
              <a:rPr lang="en-US" dirty="0" smtClean="0"/>
            </a:br>
            <a:r>
              <a:rPr lang="en-US" dirty="0" smtClean="0"/>
              <a:t>2015 IL App (3d) 130743WC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Petitioner appeals </a:t>
            </a:r>
            <a:r>
              <a:rPr lang="en-US" dirty="0"/>
              <a:t>a finding by </a:t>
            </a:r>
            <a:r>
              <a:rPr lang="en-US" dirty="0" smtClean="0"/>
              <a:t>IWCC that </a:t>
            </a:r>
            <a:r>
              <a:rPr lang="en-US" dirty="0"/>
              <a:t>he failed to prove </a:t>
            </a:r>
            <a:r>
              <a:rPr lang="en-US" dirty="0" smtClean="0"/>
              <a:t>that he </a:t>
            </a:r>
            <a:r>
              <a:rPr lang="en-US" dirty="0"/>
              <a:t>is permanently and totally disabled because of a workplace accident. Alternatively, </a:t>
            </a:r>
            <a:r>
              <a:rPr lang="en-US" dirty="0" smtClean="0"/>
              <a:t>he argues </a:t>
            </a:r>
            <a:r>
              <a:rPr lang="en-US" dirty="0"/>
              <a:t>that </a:t>
            </a:r>
            <a:r>
              <a:rPr lang="en-US" dirty="0" smtClean="0"/>
              <a:t>IWCC erred </a:t>
            </a:r>
            <a:r>
              <a:rPr lang="en-US" dirty="0"/>
              <a:t>in failing to determine whether he was entitled to </a:t>
            </a:r>
            <a:r>
              <a:rPr lang="en-US" dirty="0" smtClean="0"/>
              <a:t>a PPD </a:t>
            </a:r>
            <a:r>
              <a:rPr lang="en-US" dirty="0"/>
              <a:t>benefit award based on a wage differential </a:t>
            </a:r>
            <a:r>
              <a:rPr lang="en-US" dirty="0" smtClean="0"/>
              <a:t>calculation, rather </a:t>
            </a:r>
            <a:r>
              <a:rPr lang="en-US" dirty="0"/>
              <a:t>than a percentage of </a:t>
            </a:r>
            <a:r>
              <a:rPr lang="en-US" dirty="0" smtClean="0"/>
              <a:t>MAW. </a:t>
            </a:r>
            <a:r>
              <a:rPr lang="en-US" dirty="0"/>
              <a:t>For the following reasons, we </a:t>
            </a:r>
            <a:r>
              <a:rPr lang="en-US" dirty="0" smtClean="0"/>
              <a:t>agree with </a:t>
            </a:r>
            <a:r>
              <a:rPr lang="en-US" dirty="0"/>
              <a:t>the latter argument, reverse the </a:t>
            </a:r>
            <a:r>
              <a:rPr lang="en-US" dirty="0" smtClean="0"/>
              <a:t>IWCC </a:t>
            </a:r>
            <a:r>
              <a:rPr lang="en-US" dirty="0"/>
              <a:t>PPD </a:t>
            </a:r>
            <a:r>
              <a:rPr lang="en-US" dirty="0" smtClean="0"/>
              <a:t>award of 75% MAW, </a:t>
            </a:r>
            <a:r>
              <a:rPr lang="en-US" dirty="0"/>
              <a:t>and remand for </a:t>
            </a:r>
            <a:r>
              <a:rPr lang="en-US" dirty="0" smtClean="0"/>
              <a:t>a determination </a:t>
            </a:r>
            <a:r>
              <a:rPr lang="en-US" dirty="0"/>
              <a:t>of whether </a:t>
            </a:r>
            <a:r>
              <a:rPr lang="en-US" dirty="0" smtClean="0"/>
              <a:t>Petitioner is </a:t>
            </a:r>
            <a:r>
              <a:rPr lang="en-US" dirty="0"/>
              <a:t>entitled to a </a:t>
            </a:r>
            <a:r>
              <a:rPr lang="en-US" dirty="0" smtClean="0"/>
              <a:t>wage differential calculation.</a:t>
            </a:r>
          </a:p>
          <a:p>
            <a:r>
              <a:rPr lang="en-US" dirty="0"/>
              <a:t>In its brief on review filed </a:t>
            </a:r>
            <a:r>
              <a:rPr lang="en-US" dirty="0" smtClean="0"/>
              <a:t>with IWCC, </a:t>
            </a:r>
            <a:r>
              <a:rPr lang="en-US" dirty="0"/>
              <a:t>the employer asked the </a:t>
            </a:r>
            <a:r>
              <a:rPr lang="en-US" dirty="0" smtClean="0"/>
              <a:t>IWCC to reverse </a:t>
            </a:r>
            <a:r>
              <a:rPr lang="en-US" dirty="0"/>
              <a:t>the </a:t>
            </a:r>
            <a:r>
              <a:rPr lang="en-US" dirty="0" smtClean="0"/>
              <a:t>Arbitrator’s </a:t>
            </a:r>
            <a:r>
              <a:rPr lang="en-US" dirty="0"/>
              <a:t>PTD benefits award and “enter judgment awarding </a:t>
            </a:r>
            <a:r>
              <a:rPr lang="en-US" dirty="0" smtClean="0"/>
              <a:t>wage </a:t>
            </a:r>
            <a:r>
              <a:rPr lang="en-US" dirty="0"/>
              <a:t>differential benefits based upon the $30 per hour jobs Mr. Steffan </a:t>
            </a:r>
            <a:r>
              <a:rPr lang="en-US" dirty="0" smtClean="0"/>
              <a:t>testified Petitioner would </a:t>
            </a:r>
            <a:r>
              <a:rPr lang="en-US" dirty="0"/>
              <a:t>be currently capable of earning.” </a:t>
            </a:r>
            <a:r>
              <a:rPr lang="en-US" dirty="0" smtClean="0"/>
              <a:t>Petitioner did </a:t>
            </a:r>
            <a:r>
              <a:rPr lang="en-US" dirty="0"/>
              <a:t>not argue that he </a:t>
            </a:r>
            <a:r>
              <a:rPr lang="en-US" dirty="0" smtClean="0"/>
              <a:t>was entitled </a:t>
            </a:r>
            <a:r>
              <a:rPr lang="en-US" dirty="0"/>
              <a:t>to a </a:t>
            </a:r>
            <a:r>
              <a:rPr lang="en-US" dirty="0" smtClean="0"/>
              <a:t>wage differential, </a:t>
            </a:r>
            <a:r>
              <a:rPr lang="en-US" dirty="0"/>
              <a:t>but instead requested </a:t>
            </a:r>
            <a:r>
              <a:rPr lang="en-US" dirty="0" smtClean="0"/>
              <a:t>the Commission </a:t>
            </a:r>
            <a:r>
              <a:rPr lang="en-US" dirty="0"/>
              <a:t>to affirm the arbitrator’s PTD award.</a:t>
            </a:r>
          </a:p>
          <a:p>
            <a:endParaRPr lang="en-US" dirty="0"/>
          </a:p>
        </p:txBody>
      </p:sp>
    </p:spTree>
    <p:extLst>
      <p:ext uri="{BB962C8B-B14F-4D97-AF65-F5344CB8AC3E}">
        <p14:creationId xmlns:p14="http://schemas.microsoft.com/office/powerpoint/2010/main" val="323957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Lenhart</a:t>
            </a:r>
            <a:r>
              <a:rPr lang="en-US" dirty="0" smtClean="0"/>
              <a:t> v. IWCC</a:t>
            </a:r>
            <a:br>
              <a:rPr lang="en-US" dirty="0" smtClean="0"/>
            </a:br>
            <a:r>
              <a:rPr lang="en-US" dirty="0" smtClean="0"/>
              <a:t>2015 IL App (3d) 130743WC</a:t>
            </a:r>
            <a:endParaRPr lang="en-US" dirty="0"/>
          </a:p>
        </p:txBody>
      </p:sp>
      <p:sp>
        <p:nvSpPr>
          <p:cNvPr id="3" name="Content Placeholder 2"/>
          <p:cNvSpPr>
            <a:spLocks noGrp="1"/>
          </p:cNvSpPr>
          <p:nvPr>
            <p:ph idx="1"/>
          </p:nvPr>
        </p:nvSpPr>
        <p:spPr/>
        <p:txBody>
          <a:bodyPr>
            <a:normAutofit lnSpcReduction="10000"/>
          </a:bodyPr>
          <a:lstStyle/>
          <a:p>
            <a:r>
              <a:rPr lang="en-US" dirty="0"/>
              <a:t>The surveillance videos support the Commission’s finding with respect to its </a:t>
            </a:r>
            <a:r>
              <a:rPr lang="en-US" dirty="0" smtClean="0"/>
              <a:t>resolution of </a:t>
            </a:r>
            <a:r>
              <a:rPr lang="en-US" dirty="0"/>
              <a:t>the conflicting medical opinions and its determination that the claimant failed to prove </a:t>
            </a:r>
            <a:r>
              <a:rPr lang="en-US" dirty="0" smtClean="0"/>
              <a:t>that he </a:t>
            </a:r>
            <a:r>
              <a:rPr lang="en-US" dirty="0"/>
              <a:t>was permanently and totally disabled. Therefore, we affirm that portion of the </a:t>
            </a:r>
            <a:r>
              <a:rPr lang="en-US" dirty="0" smtClean="0"/>
              <a:t>circuit court’s </a:t>
            </a:r>
            <a:r>
              <a:rPr lang="en-US" dirty="0"/>
              <a:t>judgment that confirmed the Commission’s denial of PTD benefits</a:t>
            </a:r>
            <a:r>
              <a:rPr lang="en-US" dirty="0" smtClean="0"/>
              <a:t>. (Manifest Weight)</a:t>
            </a:r>
          </a:p>
          <a:p>
            <a:r>
              <a:rPr lang="en-US" dirty="0"/>
              <a:t>We render no opinion on whether the claimant is entitled to a wage </a:t>
            </a:r>
            <a:r>
              <a:rPr lang="en-US" dirty="0" smtClean="0"/>
              <a:t>differential award</a:t>
            </a:r>
            <a:r>
              <a:rPr lang="en-US" dirty="0"/>
              <a:t>; however, we believe that the Commission erred in failing to decide the issue on </a:t>
            </a:r>
            <a:r>
              <a:rPr lang="en-US" dirty="0" smtClean="0"/>
              <a:t>the merits</a:t>
            </a:r>
            <a:r>
              <a:rPr lang="en-US" dirty="0"/>
              <a:t>. The employer raised the question of whether the claimant should receive a </a:t>
            </a:r>
            <a:r>
              <a:rPr lang="en-US" dirty="0" smtClean="0"/>
              <a:t>wage differential </a:t>
            </a:r>
            <a:r>
              <a:rPr lang="en-US" dirty="0"/>
              <a:t>by arguing the issue in its brief before the Commission. In addition, it is an </a:t>
            </a:r>
            <a:r>
              <a:rPr lang="en-US" dirty="0" smtClean="0"/>
              <a:t>issue that </a:t>
            </a:r>
            <a:r>
              <a:rPr lang="en-US" dirty="0"/>
              <a:t>appears from the evidence of record</a:t>
            </a:r>
            <a:r>
              <a:rPr lang="en-US" dirty="0" smtClean="0"/>
              <a:t>.(De Novo)</a:t>
            </a:r>
            <a:endParaRPr lang="en-US" dirty="0"/>
          </a:p>
        </p:txBody>
      </p:sp>
    </p:spTree>
    <p:extLst>
      <p:ext uri="{BB962C8B-B14F-4D97-AF65-F5344CB8AC3E}">
        <p14:creationId xmlns:p14="http://schemas.microsoft.com/office/powerpoint/2010/main" val="395743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Lenhart</a:t>
            </a:r>
            <a:r>
              <a:rPr lang="en-US" dirty="0" smtClean="0"/>
              <a:t> v. IWCC</a:t>
            </a:r>
            <a:br>
              <a:rPr lang="en-US" dirty="0" smtClean="0"/>
            </a:br>
            <a:r>
              <a:rPr lang="en-US" dirty="0" smtClean="0"/>
              <a:t>2015 IL App (3d) 130743WC</a:t>
            </a:r>
            <a:endParaRPr lang="en-US" dirty="0"/>
          </a:p>
        </p:txBody>
      </p:sp>
      <p:sp>
        <p:nvSpPr>
          <p:cNvPr id="3" name="Content Placeholder 2"/>
          <p:cNvSpPr>
            <a:spLocks noGrp="1"/>
          </p:cNvSpPr>
          <p:nvPr>
            <p:ph idx="1"/>
          </p:nvPr>
        </p:nvSpPr>
        <p:spPr/>
        <p:txBody>
          <a:bodyPr>
            <a:noAutofit/>
          </a:bodyPr>
          <a:lstStyle/>
          <a:p>
            <a:r>
              <a:rPr lang="en-US" sz="2000" dirty="0"/>
              <a:t>The Commission, however, did not consider a wage differential award </a:t>
            </a:r>
            <a:r>
              <a:rPr lang="en-US" sz="2000" dirty="0" smtClean="0"/>
              <a:t>undersection </a:t>
            </a:r>
            <a:r>
              <a:rPr lang="en-US" sz="2000" dirty="0"/>
              <a:t>8(d)(1), but instead awarded PPD benefits under section 8(d)(2). When the </a:t>
            </a:r>
            <a:r>
              <a:rPr lang="en-US" sz="2000" dirty="0" smtClean="0"/>
              <a:t>record establishes </a:t>
            </a:r>
            <a:r>
              <a:rPr lang="en-US" sz="2000" dirty="0"/>
              <a:t>that an employee has suffered an impairment of earning capacity, section 8(d)(</a:t>
            </a:r>
            <a:r>
              <a:rPr lang="en-US" sz="2000" dirty="0" smtClean="0"/>
              <a:t>2)comes </a:t>
            </a:r>
            <a:r>
              <a:rPr lang="en-US" sz="2000" dirty="0"/>
              <a:t>into play only when “the employee </a:t>
            </a:r>
            <a:r>
              <a:rPr lang="en-US" sz="2000" i="1" dirty="0"/>
              <a:t>elects to waive his right to recover </a:t>
            </a:r>
            <a:r>
              <a:rPr lang="en-US" sz="2000" dirty="0"/>
              <a:t>under </a:t>
            </a:r>
            <a:r>
              <a:rPr lang="en-US" sz="2000" dirty="0" smtClean="0"/>
              <a:t>subparagraph </a:t>
            </a:r>
            <a:r>
              <a:rPr lang="en-US" sz="2000" dirty="0"/>
              <a:t>1.” </a:t>
            </a:r>
            <a:r>
              <a:rPr lang="en-US" sz="2000" dirty="0" smtClean="0"/>
              <a:t>820 </a:t>
            </a:r>
            <a:r>
              <a:rPr lang="en-US" sz="2000" dirty="0"/>
              <a:t>ILCS 305/8(d)(2</a:t>
            </a:r>
            <a:r>
              <a:rPr lang="en-US" sz="2000" dirty="0" smtClean="0"/>
              <a:t>); </a:t>
            </a:r>
            <a:r>
              <a:rPr lang="en-US" sz="2000" u="sng" dirty="0" err="1" smtClean="0"/>
              <a:t>Gallianetti</a:t>
            </a:r>
            <a:r>
              <a:rPr lang="en-US" sz="2000" dirty="0" smtClean="0"/>
              <a:t>. </a:t>
            </a:r>
            <a:r>
              <a:rPr lang="en-US" sz="2000" dirty="0"/>
              <a:t>Nothing in the record suggests that the claimant </a:t>
            </a:r>
            <a:r>
              <a:rPr lang="en-US" sz="2000" dirty="0" smtClean="0"/>
              <a:t>explicitly elected </a:t>
            </a:r>
            <a:r>
              <a:rPr lang="en-US" sz="2000" dirty="0"/>
              <a:t>to waive his right to recover a wage differential award under section 8(d)(1).</a:t>
            </a:r>
          </a:p>
          <a:p>
            <a:r>
              <a:rPr lang="en-US" sz="2000" dirty="0" smtClean="0"/>
              <a:t>Although </a:t>
            </a:r>
            <a:r>
              <a:rPr lang="en-US" sz="2000" dirty="0"/>
              <a:t>the claimant did not request a wage differential award, we do not consider </a:t>
            </a:r>
            <a:r>
              <a:rPr lang="en-US" sz="2000" dirty="0" smtClean="0"/>
              <a:t>this a </a:t>
            </a:r>
            <a:r>
              <a:rPr lang="en-US" sz="2000" dirty="0"/>
              <a:t>waiver of his right to recover a wage differential award</a:t>
            </a:r>
            <a:r>
              <a:rPr lang="en-US" sz="2000" dirty="0" smtClean="0"/>
              <a:t>.</a:t>
            </a:r>
          </a:p>
          <a:p>
            <a:r>
              <a:rPr lang="en-US" sz="2000" dirty="0"/>
              <a:t>Furthermore, section 19(e) of the Act provides that the Commission shall “review </a:t>
            </a:r>
            <a:r>
              <a:rPr lang="en-US" sz="2000" dirty="0" smtClean="0"/>
              <a:t>the decision </a:t>
            </a:r>
            <a:r>
              <a:rPr lang="en-US" sz="2000" dirty="0"/>
              <a:t>of the Arbitrator and all questions of law or fact which appear from the statement </a:t>
            </a:r>
            <a:r>
              <a:rPr lang="en-US" sz="2000" dirty="0" smtClean="0"/>
              <a:t>of facts </a:t>
            </a:r>
            <a:r>
              <a:rPr lang="en-US" sz="2000" dirty="0"/>
              <a:t>or transcript of evidence</a:t>
            </a:r>
            <a:r>
              <a:rPr lang="en-US" sz="2000" dirty="0" smtClean="0"/>
              <a:t>.”</a:t>
            </a:r>
            <a:r>
              <a:rPr lang="en-US" sz="2000" dirty="0"/>
              <a:t> </a:t>
            </a:r>
            <a:r>
              <a:rPr lang="en-US" sz="2000" dirty="0" smtClean="0"/>
              <a:t>… </a:t>
            </a:r>
            <a:r>
              <a:rPr lang="en-US" sz="2000" dirty="0"/>
              <a:t>question of </a:t>
            </a:r>
            <a:r>
              <a:rPr lang="en-US" sz="2000" dirty="0" smtClean="0"/>
              <a:t>entitlement </a:t>
            </a:r>
            <a:r>
              <a:rPr lang="en-US" sz="2000" dirty="0"/>
              <a:t>to an award under section 8(d)(1) appears from the evidence of </a:t>
            </a:r>
            <a:r>
              <a:rPr lang="en-US" sz="2000" dirty="0" smtClean="0"/>
              <a:t>record in </a:t>
            </a:r>
            <a:r>
              <a:rPr lang="en-US" sz="2000" dirty="0"/>
              <a:t>this case and that the Commission erred in failing to consider a wage differential award</a:t>
            </a:r>
            <a:r>
              <a:rPr lang="en-US" sz="2000" dirty="0" smtClean="0"/>
              <a:t>.</a:t>
            </a:r>
          </a:p>
          <a:p>
            <a:r>
              <a:rPr lang="en-US" sz="2000" dirty="0"/>
              <a:t>Accordingly, we reverse that portion of the circuit court’s judgment that confirmed </a:t>
            </a:r>
            <a:r>
              <a:rPr lang="en-US" sz="2000" dirty="0" smtClean="0"/>
              <a:t>the IWCC </a:t>
            </a:r>
            <a:r>
              <a:rPr lang="en-US" sz="2000" dirty="0"/>
              <a:t>award </a:t>
            </a:r>
            <a:r>
              <a:rPr lang="en-US" sz="2000" dirty="0" smtClean="0"/>
              <a:t>for </a:t>
            </a:r>
            <a:r>
              <a:rPr lang="en-US" sz="2000" dirty="0"/>
              <a:t>75% </a:t>
            </a:r>
            <a:r>
              <a:rPr lang="en-US" sz="2000" dirty="0" smtClean="0"/>
              <a:t>MAW, vacate the IWCC award</a:t>
            </a:r>
            <a:r>
              <a:rPr lang="en-US" sz="2000" dirty="0"/>
              <a:t>, and remand the matter to the </a:t>
            </a:r>
            <a:r>
              <a:rPr lang="en-US" sz="2000" dirty="0" smtClean="0"/>
              <a:t>IWCC with </a:t>
            </a:r>
            <a:r>
              <a:rPr lang="en-US" sz="2000" dirty="0"/>
              <a:t>directions </a:t>
            </a:r>
            <a:r>
              <a:rPr lang="en-US" sz="2000" dirty="0" smtClean="0"/>
              <a:t>to decide entitlement </a:t>
            </a:r>
            <a:r>
              <a:rPr lang="en-US" sz="2000" dirty="0"/>
              <a:t>to a wage differential award on the merits.</a:t>
            </a:r>
          </a:p>
        </p:txBody>
      </p:sp>
    </p:spTree>
    <p:extLst>
      <p:ext uri="{BB962C8B-B14F-4D97-AF65-F5344CB8AC3E}">
        <p14:creationId xmlns:p14="http://schemas.microsoft.com/office/powerpoint/2010/main" val="324495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Bell v. IWCC</a:t>
            </a:r>
            <a:br>
              <a:rPr lang="en-US" dirty="0" smtClean="0"/>
            </a:br>
            <a:r>
              <a:rPr lang="en-US" dirty="0" smtClean="0"/>
              <a:t>2015 IL App (4</a:t>
            </a:r>
            <a:r>
              <a:rPr lang="en-US" baseline="30000" dirty="0" smtClean="0"/>
              <a:t>th</a:t>
            </a:r>
            <a:r>
              <a:rPr lang="en-US" dirty="0" smtClean="0"/>
              <a:t>) 140028WC</a:t>
            </a:r>
            <a:endParaRPr lang="en-US" dirty="0"/>
          </a:p>
        </p:txBody>
      </p:sp>
      <p:sp>
        <p:nvSpPr>
          <p:cNvPr id="3" name="Content Placeholder 2"/>
          <p:cNvSpPr>
            <a:spLocks noGrp="1"/>
          </p:cNvSpPr>
          <p:nvPr>
            <p:ph idx="1"/>
          </p:nvPr>
        </p:nvSpPr>
        <p:spPr/>
        <p:txBody>
          <a:bodyPr>
            <a:normAutofit fontScale="47500" lnSpcReduction="20000"/>
          </a:bodyPr>
          <a:lstStyle/>
          <a:p>
            <a:r>
              <a:rPr lang="en-US" sz="4400" dirty="0" smtClean="0"/>
              <a:t>Janet K. Bell, administrator of the estate of Mary J. Nash v. Dan </a:t>
            </a:r>
            <a:r>
              <a:rPr lang="en-US" sz="4400" dirty="0" err="1" smtClean="0"/>
              <a:t>Pilson</a:t>
            </a:r>
            <a:r>
              <a:rPr lang="en-US" sz="4400" dirty="0" smtClean="0"/>
              <a:t> Auto Center &amp; The Accident Fund, 09WC011915, 13IWCC0384</a:t>
            </a:r>
          </a:p>
          <a:p>
            <a:r>
              <a:rPr lang="en-US" sz="4400" dirty="0"/>
              <a:t>IT IS THEREFORE ORDERED BY THE COMMISSION that the Decision of the Arbitrator filed July 30, 2012, is hereby affirmed and adopted</a:t>
            </a:r>
            <a:r>
              <a:rPr lang="en-US" sz="4400" dirty="0" smtClean="0"/>
              <a:t>.</a:t>
            </a:r>
          </a:p>
          <a:p>
            <a:r>
              <a:rPr lang="en-US" sz="4400" dirty="0"/>
              <a:t>The main issue in this case is whether Ms. Nash's estate is entitled to recover compensation benefits or whether the claim abated on the date of her death. In order to resolve the issue, the statute and several cases decided by both the Courts and Commission need to be analyzed</a:t>
            </a:r>
            <a:r>
              <a:rPr lang="en-US" sz="4400" dirty="0" smtClean="0"/>
              <a:t>.</a:t>
            </a:r>
          </a:p>
          <a:p>
            <a:r>
              <a:rPr lang="en-US" sz="4400" dirty="0"/>
              <a:t>After 1975, injured workers who died from unrelated causes prior to the formal determination of benefits could have their claims completed by their survivors, if they met the qualifications set forth in each provision of the statute. Section 8 (e)(19) provides that the surviving spouse or dependents can continue to pursue the claim and recover benefits. Section 8(h) goes a little bit further, allowing a surviving spouse or child take up the claim, along with other relatives who were able to show that they were dependent upon the injured worker.</a:t>
            </a:r>
            <a:br>
              <a:rPr lang="en-US" sz="4400"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85356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Bell v. IWCC</a:t>
            </a:r>
            <a:br>
              <a:rPr lang="en-US" dirty="0" smtClean="0"/>
            </a:br>
            <a:r>
              <a:rPr lang="en-US" dirty="0" smtClean="0"/>
              <a:t>2015 IL App (4</a:t>
            </a:r>
            <a:r>
              <a:rPr lang="en-US" baseline="30000" dirty="0" smtClean="0"/>
              <a:t>th</a:t>
            </a:r>
            <a:r>
              <a:rPr lang="en-US" dirty="0" smtClean="0"/>
              <a:t>) 140028WC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 8(e)19: In </a:t>
            </a:r>
            <a:r>
              <a:rPr lang="en-US" dirty="0"/>
              <a:t>a case of specific loss and the subsequent death of such injured employee from other causes than such injury leaving a widow, widower, or dependents surviving before payment or payment in full for such injury, then the amount due for such injury is payable to the widow or widower and, if there be no widow or widower, then to such dependents, in the proportion which such dependency bears to total dependency</a:t>
            </a:r>
            <a:r>
              <a:rPr lang="en-US" dirty="0" smtClean="0"/>
              <a:t>.</a:t>
            </a:r>
          </a:p>
          <a:p>
            <a:r>
              <a:rPr lang="en-US" dirty="0" smtClean="0"/>
              <a:t>Sec. 8(h): In </a:t>
            </a:r>
            <a:r>
              <a:rPr lang="en-US" dirty="0"/>
              <a:t>case death occurs from any cause before the total compensation to which the employee would have been entitled has been paid, then in case the employee leaves any widow, widower, child, parent (or any grandchild, grandparent or other lineal heir or any collateral heir dependent at the time of the accident upon the earnings of the employee to </a:t>
            </a:r>
            <a:r>
              <a:rPr lang="en-US" dirty="0" smtClean="0"/>
              <a:t>the extent </a:t>
            </a:r>
            <a:r>
              <a:rPr lang="en-US" dirty="0"/>
              <a:t>of 50% or more of total dependency) such compensation shall be paid to the beneficiaries of the deceased employee and distributed as provided in paragraph (g) of Section 7</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74281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Bell v. IWCC</a:t>
            </a:r>
            <a:br>
              <a:rPr lang="en-US" dirty="0" smtClean="0"/>
            </a:br>
            <a:r>
              <a:rPr lang="en-US" dirty="0" smtClean="0"/>
              <a:t>2015 IL App (4</a:t>
            </a:r>
            <a:r>
              <a:rPr lang="en-US" baseline="30000" dirty="0" smtClean="0"/>
              <a:t>th</a:t>
            </a:r>
            <a:r>
              <a:rPr lang="en-US" dirty="0" smtClean="0"/>
              <a:t>) 140028WC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Petitioner cites two cases as authority for her position. </a:t>
            </a:r>
            <a:r>
              <a:rPr lang="en-US" u="sng" dirty="0" smtClean="0"/>
              <a:t>Republic Steel</a:t>
            </a:r>
            <a:r>
              <a:rPr lang="en-US" dirty="0" smtClean="0"/>
              <a:t>, 26 </a:t>
            </a:r>
            <a:r>
              <a:rPr lang="en-US" dirty="0"/>
              <a:t>Ill.2d </a:t>
            </a:r>
            <a:r>
              <a:rPr lang="en-US" dirty="0" smtClean="0"/>
              <a:t>32 (</a:t>
            </a:r>
            <a:r>
              <a:rPr lang="en-US" dirty="0"/>
              <a:t>1962), and </a:t>
            </a:r>
            <a:r>
              <a:rPr lang="en-US" u="sng" dirty="0"/>
              <a:t>Nationwide </a:t>
            </a:r>
            <a:r>
              <a:rPr lang="en-US" u="sng" dirty="0" smtClean="0"/>
              <a:t>Bank</a:t>
            </a:r>
            <a:r>
              <a:rPr lang="en-US" dirty="0" smtClean="0"/>
              <a:t>, 361 </a:t>
            </a:r>
            <a:r>
              <a:rPr lang="en-US" dirty="0"/>
              <a:t>Ill. App. 3d </a:t>
            </a:r>
            <a:r>
              <a:rPr lang="en-US" dirty="0" smtClean="0"/>
              <a:t>207 (</a:t>
            </a:r>
            <a:r>
              <a:rPr lang="en-US" dirty="0"/>
              <a:t>2005), </a:t>
            </a:r>
            <a:r>
              <a:rPr lang="en-US" dirty="0" smtClean="0"/>
              <a:t> citing a </a:t>
            </a:r>
            <a:r>
              <a:rPr lang="en-US" dirty="0"/>
              <a:t>number of other cases which the Petitioner believes support her </a:t>
            </a:r>
            <a:r>
              <a:rPr lang="en-US" dirty="0" smtClean="0"/>
              <a:t>argument. There </a:t>
            </a:r>
            <a:r>
              <a:rPr lang="en-US" dirty="0"/>
              <a:t>is, however, one significant difference between all of those cases and the case at hand. In each of those cases, when the injured worker died, there were one or more eligible dependents as set forth by the two relevant sections of the Act. In the instant case, there were no eligible dependents. The Arbitrator believes that this is a significant distinction.</a:t>
            </a:r>
          </a:p>
          <a:p>
            <a:r>
              <a:rPr lang="en-US" dirty="0"/>
              <a:t>Both sections of the Act allowing survivors to complete claims serve one of the purposes of our law. The law allows dependents to recover from the economic loss caused by the injury. Here, Ms. Nash received temporary total disability benefits until she returned to her regular job. Allowing her estate to collect permanency benefits, where she had no dependents, really serves no purpose. The claim by the estate for payment of accrued benefits is hereby denied</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559095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2575</Words>
  <Application>Microsoft Office PowerPoint</Application>
  <PresentationFormat>Widescreen</PresentationFormat>
  <Paragraphs>73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WCLA MCLE 7-14-15</vt:lpstr>
      <vt:lpstr>Legislative Update HB4246 (Durkin)</vt:lpstr>
      <vt:lpstr>Lenhart v. IWCC 2015 IL App (3d) 130743WC</vt:lpstr>
      <vt:lpstr>Lenhart v. IWCC 2015 IL App (3d) 130743WC</vt:lpstr>
      <vt:lpstr>Lenhart v. IWCC 2015 IL App (3d) 130743WC</vt:lpstr>
      <vt:lpstr>Lenhart v. IWCC 2015 IL App (3d) 130743WC</vt:lpstr>
      <vt:lpstr>Bell v. IWCC 2015 IL App (4th) 140028WC</vt:lpstr>
      <vt:lpstr>Bell v. IWCC 2015 IL App (4th) 140028WC</vt:lpstr>
      <vt:lpstr>Bell v. IWCC 2015 IL App (4th) 140028WC</vt:lpstr>
      <vt:lpstr>Bell v. IWCC 2015 IL App (4th) 140028WC</vt:lpstr>
      <vt:lpstr>Bell v. IWCC 2015 IL App (4th) 140028WC</vt:lpstr>
      <vt:lpstr>DiBenedetto v. IWCC 2015 IL App (1st) 133233WC</vt:lpstr>
      <vt:lpstr>DiBenedetto v. IWCC 2015 IL App (1st) 133233WC</vt:lpstr>
      <vt:lpstr>DiBenedetto v. IWCC 2015 IL App (1st) 133233WC</vt:lpstr>
      <vt:lpstr>DiBenedetto v. IWCC 2015 IL App (1st) 133233WC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12-5-13</dc:title>
  <dc:creator>David B. Menchetti</dc:creator>
  <cp:lastModifiedBy>David B. Menchetti</cp:lastModifiedBy>
  <cp:revision>26</cp:revision>
  <cp:lastPrinted>2015-07-10T19:06:07Z</cp:lastPrinted>
  <dcterms:created xsi:type="dcterms:W3CDTF">2015-07-08T12:11:17Z</dcterms:created>
  <dcterms:modified xsi:type="dcterms:W3CDTF">2015-07-12T14:32:54Z</dcterms:modified>
</cp:coreProperties>
</file>