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1" r:id="rId6"/>
    <p:sldId id="265" r:id="rId7"/>
    <p:sldId id="268" r:id="rId8"/>
    <p:sldId id="266" r:id="rId9"/>
    <p:sldId id="267" r:id="rId10"/>
    <p:sldId id="262" r:id="rId11"/>
    <p:sldId id="263" r:id="rId12"/>
    <p:sldId id="269" r:id="rId13"/>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63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C1358714-F6A3-450E-A8A8-492E1DC58477}" type="slidenum">
              <a:rPr lang="en-US" smtClean="0"/>
              <a:t>‹#›</a:t>
            </a:fld>
            <a:endParaRPr lang="en-US"/>
          </a:p>
        </p:txBody>
      </p:sp>
    </p:spTree>
    <p:extLst>
      <p:ext uri="{BB962C8B-B14F-4D97-AF65-F5344CB8AC3E}">
        <p14:creationId xmlns:p14="http://schemas.microsoft.com/office/powerpoint/2010/main" val="227598990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E136EF60-26FC-4D54-9652-065F6B425841}" type="slidenum">
              <a:rPr lang="en-US" smtClean="0"/>
              <a:t>‹#›</a:t>
            </a:fld>
            <a:endParaRPr lang="en-US"/>
          </a:p>
        </p:txBody>
      </p:sp>
    </p:spTree>
    <p:extLst>
      <p:ext uri="{BB962C8B-B14F-4D97-AF65-F5344CB8AC3E}">
        <p14:creationId xmlns:p14="http://schemas.microsoft.com/office/powerpoint/2010/main" val="39249967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36EF60-26FC-4D54-9652-065F6B425841}" type="slidenum">
              <a:rPr lang="en-US" smtClean="0"/>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388515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09111D-C33D-484D-8416-C291BD85C4BF}"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286402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9111D-C33D-484D-8416-C291BD85C4BF}"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425575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9111D-C33D-484D-8416-C291BD85C4BF}"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191205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09111D-C33D-484D-8416-C291BD85C4BF}"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1956570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9111D-C33D-484D-8416-C291BD85C4BF}"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368339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09111D-C33D-484D-8416-C291BD85C4BF}"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195711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09111D-C33D-484D-8416-C291BD85C4BF}" type="datetimeFigureOut">
              <a:rPr lang="en-US" smtClean="0"/>
              <a:t>6/11/2015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238456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09111D-C33D-484D-8416-C291BD85C4BF}" type="datetimeFigureOut">
              <a:rPr lang="en-US" smtClean="0"/>
              <a:t>6/11/2015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99127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9111D-C33D-484D-8416-C291BD85C4BF}" type="datetimeFigureOut">
              <a:rPr lang="en-US" smtClean="0"/>
              <a:t>6/11/2015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181093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9111D-C33D-484D-8416-C291BD85C4BF}"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421512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09111D-C33D-484D-8416-C291BD85C4BF}"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A9E2E-C7FB-4E67-926D-2B809614AC0E}" type="slidenum">
              <a:rPr lang="en-US" smtClean="0"/>
              <a:t>‹#›</a:t>
            </a:fld>
            <a:endParaRPr lang="en-US"/>
          </a:p>
        </p:txBody>
      </p:sp>
    </p:spTree>
    <p:extLst>
      <p:ext uri="{BB962C8B-B14F-4D97-AF65-F5344CB8AC3E}">
        <p14:creationId xmlns:p14="http://schemas.microsoft.com/office/powerpoint/2010/main" val="1090090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09111D-C33D-484D-8416-C291BD85C4BF}" type="datetimeFigureOut">
              <a:rPr lang="en-US" smtClean="0"/>
              <a:t>6/11/2015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A9E2E-C7FB-4E67-926D-2B809614AC0E}" type="slidenum">
              <a:rPr lang="en-US" smtClean="0"/>
              <a:t>‹#›</a:t>
            </a:fld>
            <a:endParaRPr lang="en-US"/>
          </a:p>
        </p:txBody>
      </p:sp>
    </p:spTree>
    <p:extLst>
      <p:ext uri="{BB962C8B-B14F-4D97-AF65-F5344CB8AC3E}">
        <p14:creationId xmlns:p14="http://schemas.microsoft.com/office/powerpoint/2010/main" val="1995654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lexis.com/research/buttonTFLink?_m=5baaa23d7053b7b7a7373afc72ba8f5b&amp;_xfercite=%3ccite%20cc%3d%22USA%22%3e%3c!%5bCDATA%5b207%20Ill.%202d%20193%5d%5d%3e%3c/cite%3e&amp;_butType=3&amp;_butStat=2&amp;_butNum=35&amp;_butInline=1&amp;_butinfo=%3ccite%20cc%3d%22USA%22%3e%3c!%5bCDATA%5b129%20Ill.%202d%2052,%2062%5d%5d%3e%3c/cite%3e&amp;_fmtstr=FULL&amp;docnum=1&amp;_startdoc=1&amp;wchp=dGLbVzk-zSkAz&amp;_md5=bead03724e2228d46cdf157a5a3e7e40" TargetMode="External"/><Relationship Id="rId3" Type="http://schemas.openxmlformats.org/officeDocument/2006/relationships/hyperlink" Target="https://www.lexis.com/research/buttonTFLink?_m=5baaa23d7053b7b7a7373afc72ba8f5b&amp;_xfercite=%3ccite%20cc%3d%22USA%22%3e%3c!%5bCDATA%5b207%20Ill.%202d%20193%5d%5d%3e%3c/cite%3e&amp;_butType=3&amp;_butStat=2&amp;_butNum=27&amp;_butInline=1&amp;_butinfo=%3ccite%20cc%3d%22USA%22%3e%3c!%5bCDATA%5b132%20Ill.%202d%20468,%20480%5d%5d%3e%3c/cite%3e&amp;_fmtstr=FULL&amp;docnum=1&amp;_startdoc=1&amp;wchp=dGLbVzk-zSkAz&amp;_md5=52eb3ea2fffa72a4f3b2d9692a26ddf0" TargetMode="External"/><Relationship Id="rId7" Type="http://schemas.openxmlformats.org/officeDocument/2006/relationships/hyperlink" Target="https://www.lexis.com/research/buttonTFLink?_m=5baaa23d7053b7b7a7373afc72ba8f5b&amp;_xfercite=%3ccite%20cc%3d%22USA%22%3e%3c!%5bCDATA%5b207%20Ill.%202d%20193%5d%5d%3e%3c/cite%3e&amp;_butType=3&amp;_butStat=2&amp;_butNum=34&amp;_butInline=1&amp;_butinfo=%3ccite%20cc%3d%22USA%22%3e%3c!%5bCDATA%5b167%20Ill.%202d%20385,%20393%5d%5d%3e%3c/cite%3e&amp;_fmtstr=FULL&amp;docnum=1&amp;_startdoc=1&amp;wchp=dGLbVzk-zSkAz&amp;_md5=640bb67e9a8afd12a7835c9b52dc1db3" TargetMode="External"/><Relationship Id="rId2" Type="http://schemas.openxmlformats.org/officeDocument/2006/relationships/hyperlink" Target="https://www.lexis.com/research/buttonTFLink?_m=5baaa23d7053b7b7a7373afc72ba8f5b&amp;_xfercite=%3ccite%20cc%3d%22USA%22%3e%3c!%5bCDATA%5b207%20Ill.%202d%20193%5d%5d%3e%3c/cite%3e&amp;_butType=3&amp;_butStat=2&amp;_butNum=26&amp;_butInline=1&amp;_butinfo=%3ccite%20cc%3d%22USA%22%3e%3c!%5bCDATA%5b201%20Ill.%202d%20187%5d%5d%3e%3c/cite%3e&amp;_fmtstr=FULL&amp;docnum=1&amp;_startdoc=1&amp;wchp=dGLbVzk-zSkAz&amp;_md5=5dce32bfa7fcd52ccc3a213565f9c9e6" TargetMode="External"/><Relationship Id="rId1" Type="http://schemas.openxmlformats.org/officeDocument/2006/relationships/slideLayout" Target="../slideLayouts/slideLayout2.xml"/><Relationship Id="rId6" Type="http://schemas.openxmlformats.org/officeDocument/2006/relationships/hyperlink" Target="https://www.lexis.com/research/buttonTFLink?_m=5baaa23d7053b7b7a7373afc72ba8f5b&amp;_xfercite=%3ccite%20cc%3d%22USA%22%3e%3c!%5bCDATA%5b207%20Ill.%202d%20193%5d%5d%3e%3c/cite%3e&amp;_butType=3&amp;_butStat=2&amp;_butNum=30&amp;_butInline=1&amp;_butinfo=%3ccite%20cc%3d%22USA%22%3e%3c!%5bCDATA%5b83%20Ill.%202d%20221,%20223%5d%5d%3e%3c/cite%3e&amp;_fmtstr=FULL&amp;docnum=1&amp;_startdoc=1&amp;wchp=dGLbVzk-zSkAz&amp;_md5=9815be302b4980eb6a442e125e1b5ea3" TargetMode="External"/><Relationship Id="rId5" Type="http://schemas.openxmlformats.org/officeDocument/2006/relationships/hyperlink" Target="https://www.lexis.com/research/buttonTFLink?_m=5baaa23d7053b7b7a7373afc72ba8f5b&amp;_xfercite=%3ccite%20cc%3d%22USA%22%3e%3c!%5bCDATA%5b207%20Ill.%202d%20193%5d%5d%3e%3c/cite%3e&amp;_butType=3&amp;_butStat=2&amp;_butNum=29&amp;_butInline=1&amp;_butinfo=%3ccite%20cc%3d%22USA%22%3e%3c!%5bCDATA%5b93%20Ill.%202d%20524,%20526%5d%5d%3e%3c/cite%3e&amp;_fmtstr=FULL&amp;docnum=1&amp;_startdoc=1&amp;wchp=dGLbVzk-zSkAz&amp;_md5=b2738a3498a0508ffcbea04880607ea7" TargetMode="External"/><Relationship Id="rId10" Type="http://schemas.openxmlformats.org/officeDocument/2006/relationships/hyperlink" Target="https://www.lexis.com/research/buttonTFLink?_m=5baaa23d7053b7b7a7373afc72ba8f5b&amp;_xfercite=%3ccite%20cc%3d%22USA%22%3e%3c!%5bCDATA%5b207%20Ill.%202d%20193%5d%5d%3e%3c/cite%3e&amp;_butType=3&amp;_butStat=2&amp;_butNum=38&amp;_butInline=1&amp;_butinfo=%3ccite%20cc%3d%22USA%22%3e%3c!%5bCDATA%5b129%20Ill.%202d%2052,%2058%5d%5d%3e%3c/cite%3e&amp;_fmtstr=FULL&amp;docnum=1&amp;_startdoc=1&amp;wchp=dGLbVzk-zSkAz&amp;_md5=de1db059b942b9f9ac2444f022748299" TargetMode="External"/><Relationship Id="rId4" Type="http://schemas.openxmlformats.org/officeDocument/2006/relationships/hyperlink" Target="https://www.lexis.com/research/buttonTFLink?_m=5baaa23d7053b7b7a7373afc72ba8f5b&amp;_xfercite=%3ccite%20cc%3d%22USA%22%3e%3c!%5bCDATA%5b207%20Ill.%202d%20193%5d%5d%3e%3c/cite%3e&amp;_butType=3&amp;_butStat=2&amp;_butNum=28&amp;_butInline=1&amp;_butinfo=%3ccite%20cc%3d%22USA%22%3e%3c!%5bCDATA%5b96%20Ill.%202d%20349,%20356%5d%5d%3e%3c/cite%3e&amp;_fmtstr=FULL&amp;docnum=1&amp;_startdoc=1&amp;wchp=dGLbVzk-zSkAz&amp;_md5=6538c2d26517a90a17e271d215eba33f" TargetMode="External"/><Relationship Id="rId9" Type="http://schemas.openxmlformats.org/officeDocument/2006/relationships/hyperlink" Target="https://www.lexis.com/research/buttonTFLink?_m=5baaa23d7053b7b7a7373afc72ba8f5b&amp;_xfercite=%3ccite%20cc%3d%22USA%22%3e%3c!%5bCDATA%5b207%20Ill.%202d%20193%5d%5d%3e%3c/cite%3e&amp;_butType=3&amp;_butStat=2&amp;_butNum=37&amp;_butInline=1&amp;_butinfo=%3ccite%20cc%3d%22USA%22%3e%3c!%5bCDATA%5b129%20Ill.%202d%2052,%2058%5d%5d%3e%3c/cite%3e&amp;_fmtstr=FULL&amp;docnum=1&amp;_startdoc=1&amp;wchp=dGLbVzk-zSkAz&amp;_md5=a5302c134912c0ea82745f572b8aa6b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exis.com/research/buttonTFLink?_m=1aa5b5e2e13f4a4b2e46651b0b5729e7&amp;_xfercite=%3ccite%20cc%3d%22USA%22%3e%3c!%5bCDATA%5b207%20Ill.%202d%20193%5d%5d%3e%3c/cite%3e&amp;_butType=3&amp;_butStat=2&amp;_butNum=47&amp;_butInline=1&amp;_butinfo=%3ccite%20cc%3d%22USA%22%3e%3c!%5bCDATA%5b92%20Ill.%202d%2030,%2036%5d%5d%3e%3c/cite%3e&amp;_fmtstr=FULL&amp;docnum=1&amp;_startdoc=1&amp;wchp=dGLbVzk-zSkAA&amp;_md5=08d201e2546284e6bd37a425d1d0f8e3" TargetMode="External"/><Relationship Id="rId7" Type="http://schemas.openxmlformats.org/officeDocument/2006/relationships/hyperlink" Target="https://www.lexis.com/research/buttonTFLink?_m=1aa5b5e2e13f4a4b2e46651b0b5729e7&amp;_xfercite=%3ccite%20cc%3d%22USA%22%3e%3c!%5bCDATA%5b207%20Ill.%202d%20193%5d%5d%3e%3c/cite%3e&amp;_butType=3&amp;_butStat=2&amp;_butNum=51&amp;_butInline=1&amp;_butinfo=%3ccite%20cc%3d%22USA%22%3e%3c!%5bCDATA%5b37%20Ill.%202d%20123,%20127%5d%5d%3e%3c/cite%3e&amp;_fmtstr=FULL&amp;docnum=1&amp;_startdoc=1&amp;wchp=dGLbVzk-zSkAA&amp;_md5=1b8f94b02232d846b0b9ebf91bba4241" TargetMode="External"/><Relationship Id="rId2" Type="http://schemas.openxmlformats.org/officeDocument/2006/relationships/hyperlink" Target="https://www.lexis.com/research/buttonTFLink?_m=1aa5b5e2e13f4a4b2e46651b0b5729e7&amp;_xfercite=%3ccite%20cc%3d%22USA%22%3e%3c!%5bCDATA%5b207%20Ill.%202d%20193%5d%5d%3e%3c/cite%3e&amp;_butType=3&amp;_butStat=2&amp;_butNum=45&amp;_butInline=1&amp;_butinfo=%3ccite%20cc%3d%22USA%22%3e%3c!%5bCDATA%5b201%20Ill.%202d%20187,%20199%5d%5d%3e%3c/cite%3e&amp;_fmtstr=FULL&amp;docnum=1&amp;_startdoc=1&amp;wchp=dGLbVzk-zSkAA&amp;_md5=9ab198680be6c68909e93d56bfe8bb8f" TargetMode="External"/><Relationship Id="rId1" Type="http://schemas.openxmlformats.org/officeDocument/2006/relationships/slideLayout" Target="../slideLayouts/slideLayout2.xml"/><Relationship Id="rId6" Type="http://schemas.openxmlformats.org/officeDocument/2006/relationships/hyperlink" Target="https://www.lexis.com/research/buttonTFLink?_m=1aa5b5e2e13f4a4b2e46651b0b5729e7&amp;_xfercite=%3ccite%20cc%3d%22USA%22%3e%3c!%5bCDATA%5b207%20Ill.%202d%20193%5d%5d%3e%3c/cite%3e&amp;_butType=3&amp;_butStat=2&amp;_butNum=50&amp;_butInline=1&amp;_butinfo=%3ccite%20cc%3d%22USA%22%3e%3c!%5bCDATA%5b404%20Ill.%20487%5d%5d%3e%3c/cite%3e&amp;_fmtstr=FULL&amp;docnum=1&amp;_startdoc=1&amp;wchp=dGLbVzk-zSkAA&amp;_md5=6f2bd525de1959d7e1734cdd4ba21a7d" TargetMode="External"/><Relationship Id="rId5" Type="http://schemas.openxmlformats.org/officeDocument/2006/relationships/hyperlink" Target="https://www.lexis.com/research/buttonTFLink?_m=1aa5b5e2e13f4a4b2e46651b0b5729e7&amp;_xfercite=%3ccite%20cc%3d%22USA%22%3e%3c!%5bCDATA%5b207%20Ill.%202d%20193%5d%5d%3e%3c/cite%3e&amp;_butType=3&amp;_butStat=2&amp;_butNum=49&amp;_butInline=1&amp;_butinfo=%3ccite%20cc%3d%22USA%22%3e%3c!%5bCDATA%5b69%20Ill.%202d%2010,%2018%5d%5d%3e%3c/cite%3e&amp;_fmtstr=FULL&amp;docnum=1&amp;_startdoc=1&amp;wchp=dGLbVzk-zSkAA&amp;_md5=414f9016f23e413008798de276671327" TargetMode="External"/><Relationship Id="rId4" Type="http://schemas.openxmlformats.org/officeDocument/2006/relationships/hyperlink" Target="https://www.lexis.com/research/buttonTFLink?_m=1aa5b5e2e13f4a4b2e46651b0b5729e7&amp;_xfercite=%3ccite%20cc%3d%22USA%22%3e%3c!%5bCDATA%5b207%20Ill.%202d%20193%5d%5d%3e%3c/cite%3e&amp;_butType=3&amp;_butStat=2&amp;_butNum=48&amp;_butInline=1&amp;_butinfo=%3ccite%20cc%3d%22USA%22%3e%3c!%5bCDATA%5b85%20Ill.%202d%20117,%20122%5d%5d%3e%3c/cite%3e&amp;_fmtstr=FULL&amp;docnum=1&amp;_startdoc=1&amp;wchp=dGLbVzk-zSkAA&amp;_md5=c45596a2e280b030f034f364d3e87ff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lexis.com/research/buttonTFLink?_m=1aa5b5e2e13f4a4b2e46651b0b5729e7&amp;_xfercite=%3ccite%20cc%3d%22USA%22%3e%3c!%5bCDATA%5b207%20Ill.%202d%20193%5d%5d%3e%3c/cite%3e&amp;_butType=3&amp;_butStat=2&amp;_butNum=56&amp;_butInline=1&amp;_butinfo=%3ccite%20cc%3d%22USA%22%3e%3c!%5bCDATA%5b167%20Ill.%202d%20385,%20396%5d%5d%3e%3c/cite%3e&amp;_fmtstr=FULL&amp;docnum=1&amp;_startdoc=1&amp;wchp=dGLbVzk-zSkAA&amp;_md5=aa573fea9e5cd23db2c06bad863d3f20" TargetMode="External"/><Relationship Id="rId2" Type="http://schemas.openxmlformats.org/officeDocument/2006/relationships/hyperlink" Target="https://www.lexis.com/research/buttonTFLink?_m=1aa5b5e2e13f4a4b2e46651b0b5729e7&amp;_xfercite=%3ccite%20cc%3d%22USA%22%3e%3c!%5bCDATA%5b207%20Ill.%202d%20193%5d%5d%3e%3c/cite%3e&amp;_butType=3&amp;_butStat=2&amp;_butNum=53&amp;_butInline=1&amp;_butinfo=%3ccite%20cc%3d%22USA%22%3e%3c!%5bCDATA%5b93%20Ill.%202d%20532,%20538%5d%5d%3e%3c/cite%3e&amp;_fmtstr=FULL&amp;docnum=1&amp;_startdoc=1&amp;wchp=dGLbVzk-zSkAA&amp;_md5=7d21c60ef36cc4bca5b8032e59812c00" TargetMode="External"/><Relationship Id="rId1" Type="http://schemas.openxmlformats.org/officeDocument/2006/relationships/slideLayout" Target="../slideLayouts/slideLayout2.xml"/><Relationship Id="rId5" Type="http://schemas.openxmlformats.org/officeDocument/2006/relationships/hyperlink" Target="https://www.lexis.com/research/buttonTFLink?_m=1aa5b5e2e13f4a4b2e46651b0b5729e7&amp;_xfercite=%3ccite%20cc%3d%22USA%22%3e%3c!%5bCDATA%5b207%20Ill.%202d%20193%5d%5d%3e%3c/cite%3e&amp;_butType=3&amp;_butStat=2&amp;_butNum=58&amp;_butInline=1&amp;_butinfo=%3ccite%20cc%3d%22USA%22%3e%3c!%5bCDATA%5b92%20Ill.%202d%2030,%2037%5d%5d%3e%3c/cite%3e&amp;_fmtstr=FULL&amp;docnum=1&amp;_startdoc=1&amp;wchp=dGLbVzk-zSkAA&amp;_md5=3f40fe538ad0d517052084a2ed827cef" TargetMode="External"/><Relationship Id="rId4" Type="http://schemas.openxmlformats.org/officeDocument/2006/relationships/hyperlink" Target="https://www.lexis.com/research/buttonTFLink?_m=1aa5b5e2e13f4a4b2e46651b0b5729e7&amp;_xfercite=%3ccite%20cc%3d%22USA%22%3e%3c!%5bCDATA%5b207%20Ill.%202d%20193%5d%5d%3e%3c/cite%3e&amp;_butType=3&amp;_butStat=2&amp;_butNum=57&amp;_butInline=1&amp;_butinfo=%3ccite%20cc%3d%22USA%22%3e%3c!%5bCDATA%5b97%20Ill.%202d%20338,%20341%5d%5d%3e%3c/cite%3e&amp;_fmtstr=FULL&amp;docnum=1&amp;_startdoc=1&amp;wchp=dGLbVzk-zSkAA&amp;_md5=3fc410ff3ebdc8ae1b10d9c87e784ffd"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lexis.com/research/buttonTFLink?_m=84f7d647ed08d9e780ca8fe7461b3719&amp;_xfercite=%3ccite%20cc%3d%22USA%22%3e%3c!%5bCDATA%5b2013%20IL%20App%20(1st)%20122732WC-U%5d%5d%3e%3c/cite%3e&amp;_butType=3&amp;_butStat=2&amp;_butNum=40&amp;_butInline=1&amp;_butinfo=%3ccite%20cc%3d%22USA%22%3e%3c!%5bCDATA%5b93%20Ill.%202d%2059,%2063%5d%5d%3e%3c/cite%3e&amp;_fmtstr=FULL&amp;docnum=1&amp;_startdoc=1&amp;wchp=dGLbVzk-zSkAA&amp;_md5=10d82af1b5419ce0c2be69f9018ad5f7" TargetMode="External"/><Relationship Id="rId2" Type="http://schemas.openxmlformats.org/officeDocument/2006/relationships/hyperlink" Target="https://www.lexis.com/research/buttonTFLink?_m=84f7d647ed08d9e780ca8fe7461b3719&amp;_xfercite=%3ccite%20cc%3d%22USA%22%3e%3c!%5bCDATA%5b2013%20IL%20App%20(1st)%20122732WC-U%5d%5d%3e%3c/cite%3e&amp;_butType=3&amp;_butStat=2&amp;_butNum=26&amp;_butInline=1&amp;_butinfo=%3ccite%20cc%3d%22USA%22%3e%3c!%5bCDATA%5b371%20Ill.%20App.%203d%20882,%20888%5d%5d%3e%3c/cite%3e&amp;_fmtstr=FULL&amp;docnum=1&amp;_startdoc=1&amp;wchp=dGLbVzk-zSkAA&amp;_md5=77d3b82d715d0d583c6a4faeb81d2a3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lexis.com/research/buttonTFLink?_m=04b409ceb5905210867de2df3f0246f8&amp;_xfercite=%3ccite%20cc%3d%22USA%22%3e%3c!%5bCDATA%5b15%20IWCC%20235%5d%5d%3e%3c/cite%3e&amp;_butType=3&amp;_butStat=2&amp;_butNum=7&amp;_butInline=1&amp;_butinfo=%3ccite%20cc%3d%22USA%22%3e%3c!%5bCDATA%5b69%20Ill.%202d%2010,at%2018%5d%5d%3e%3c/cite%3e&amp;_fmtstr=FULL&amp;docnum=1&amp;_startdoc=1&amp;wchp=dGLbVzt-zSkAb&amp;_md5=827824538da35db90e8f8aba7d103545" TargetMode="External"/><Relationship Id="rId3" Type="http://schemas.openxmlformats.org/officeDocument/2006/relationships/hyperlink" Target="https://www.lexis.com/research/buttonTFLink?_m=04b409ceb5905210867de2df3f0246f8&amp;_xfercite=%3ccite%20cc%3d%22USA%22%3e%3c!%5bCDATA%5b15%20IWCC%20235%5d%5d%3e%3c/cite%3e&amp;_butType=3&amp;_butStat=2&amp;_butNum=2&amp;_butInline=1&amp;_butinfo=%3ccite%20cc%3d%22USA%22%3e%3c!%5bCDATA%5b92%20Ill.%202d%2030,at%2036%5d%5d%3e%3c/cite%3e&amp;_fmtstr=FULL&amp;docnum=1&amp;_startdoc=1&amp;wchp=dGLbVzt-zSkAb&amp;_md5=658f42aedb3d1adb2f6a1b09598d456f" TargetMode="External"/><Relationship Id="rId7" Type="http://schemas.openxmlformats.org/officeDocument/2006/relationships/hyperlink" Target="https://www.lexis.com/research/buttonTFLink?_m=04b409ceb5905210867de2df3f0246f8&amp;_xfercite=%3ccite%20cc%3d%22USA%22%3e%3c!%5bCDATA%5b15%20IWCC%20235%5d%5d%3e%3c/cite%3e&amp;_butType=3&amp;_butStat=2&amp;_butNum=6&amp;_butInline=1&amp;_butinfo=%3ccite%20cc%3d%22USA%22%3e%3c!%5bCDATA%5b85%20Ill.%202d%20117,at%20122%5d%5d%3e%3c/cite%3e&amp;_fmtstr=FULL&amp;docnum=1&amp;_startdoc=1&amp;wchp=dGLbVzt-zSkAb&amp;_md5=7b21159ec358bd020da48658d5f5d0f1" TargetMode="External"/><Relationship Id="rId2" Type="http://schemas.openxmlformats.org/officeDocument/2006/relationships/hyperlink" Target="https://www.lexis.com/research/buttonTFLink?_m=04b409ceb5905210867de2df3f0246f8&amp;_xfercite=%3ccite%20cc%3d%22USA%22%3e%3c!%5bCDATA%5b15%20IWCC%20235%5d%5d%3e%3c/cite%3e&amp;_butType=3&amp;_butStat=2&amp;_butNum=1&amp;_butInline=1&amp;_butinfo=%3ccite%20cc%3d%22USA%22%3e%3c!%5bCDATA%5b207%20Ill.%202d%20193,at%20204%5d%5d%3e%3c/cite%3e&amp;_fmtstr=FULL&amp;docnum=1&amp;_startdoc=1&amp;wchp=dGLbVzt-zSkAb&amp;_md5=9626c1c8f73aa8b3b0f6c11e1d26cbad" TargetMode="External"/><Relationship Id="rId1" Type="http://schemas.openxmlformats.org/officeDocument/2006/relationships/slideLayout" Target="../slideLayouts/slideLayout2.xml"/><Relationship Id="rId6" Type="http://schemas.openxmlformats.org/officeDocument/2006/relationships/hyperlink" Target="https://www.lexis.com/research/buttonTFLink?_m=04b409ceb5905210867de2df3f0246f8&amp;_xfercite=%3ccite%20cc%3d%22USA%22%3e%3c!%5bCDATA%5b15%20IWCC%20235%5d%5d%3e%3c/cite%3e&amp;_butType=3&amp;_butStat=2&amp;_butNum=5&amp;_butInline=1&amp;_butinfo=%3ccite%20cc%3d%22USA%22%3e%3c!%5bCDATA%5b207%20Ill.%202d%20193,at%20205%5d%5d%3e%3c/cite%3e&amp;_fmtstr=FULL&amp;docnum=1&amp;_startdoc=1&amp;wchp=dGLbVzt-zSkAb&amp;_md5=2cc8e917b21da64d0c65e2da62d1ae8d" TargetMode="External"/><Relationship Id="rId11" Type="http://schemas.openxmlformats.org/officeDocument/2006/relationships/hyperlink" Target="https://www.lexis.com/research/buttonTFLink?_m=04b409ceb5905210867de2df3f0246f8&amp;_xfercite=%3ccite%20cc%3d%22USA%22%3e%3c!%5bCDATA%5b15%20IWCC%20235%5d%5d%3e%3c/cite%3e&amp;_butType=3&amp;_butStat=2&amp;_butNum=11&amp;_butInline=1&amp;_butinfo=%3ccite%20cc%3d%22USA%22%3e%3c!%5bCDATA%5b3%20IIC%20599%5d%5d%3e%3c/cite%3e&amp;_fmtstr=FULL&amp;docnum=1&amp;_startdoc=1&amp;wchp=dGLbVzt-zSkAb&amp;_md5=0b85b1ec940ddb413209296e4d1d3aaa" TargetMode="External"/><Relationship Id="rId5" Type="http://schemas.openxmlformats.org/officeDocument/2006/relationships/hyperlink" Target="https://www.lexis.com/research/buttonTFLink?_m=04b409ceb5905210867de2df3f0246f8&amp;_xfercite=%3ccite%20cc%3d%22USA%22%3e%3c!%5bCDATA%5b15%20IWCC%20235%5d%5d%3e%3c/cite%3e&amp;_butType=3&amp;_butStat=2&amp;_butNum=4&amp;_butInline=1&amp;_butinfo=%3ccite%20cc%3d%22USA%22%3e%3c!%5bCDATA%5b201%20Ill.%202d%20187,at%20199%5d%5d%3e%3c/cite%3e&amp;_fmtstr=FULL&amp;docnum=1&amp;_startdoc=1&amp;wchp=dGLbVzt-zSkAb&amp;_md5=c231b0be1a6838b24dd590b877894e78" TargetMode="External"/><Relationship Id="rId10" Type="http://schemas.openxmlformats.org/officeDocument/2006/relationships/hyperlink" Target="https://www.lexis.com/research/buttonTFLink?_m=04b409ceb5905210867de2df3f0246f8&amp;_xfercite=%3ccite%20cc%3d%22USA%22%3e%3c!%5bCDATA%5b15%20IWCC%20235%5d%5d%3e%3c/cite%3e&amp;_butType=3&amp;_butStat=2&amp;_butNum=10&amp;_butInline=1&amp;_butinfo=%3ccite%20cc%3d%22USA%22%3e%3c!%5bCDATA%5b427%20N.E.2d%2081%5d%5d%3e%3c/cite%3e&amp;_fmtstr=FULL&amp;docnum=1&amp;_startdoc=1&amp;wchp=dGLbVzt-zSkAb&amp;_md5=af4e6f6f602ac195b409a1c04adee764" TargetMode="External"/><Relationship Id="rId4" Type="http://schemas.openxmlformats.org/officeDocument/2006/relationships/hyperlink" Target="https://www.lexis.com/research/buttonTFLink?_m=04b409ceb5905210867de2df3f0246f8&amp;_xfercite=%3ccite%20cc%3d%22USA%22%3e%3c!%5bCDATA%5b15%20IWCC%20235%5d%5d%3e%3c/cite%3e&amp;_butType=3&amp;_butStat=2&amp;_butNum=3&amp;_butInline=1&amp;_butinfo=%3ccite%20cc%3d%22USA%22%3e%3c!%5bCDATA%5b207%20Ill.%202d%20193,at%20205%5d%5d%3e%3c/cite%3e&amp;_fmtstr=FULL&amp;docnum=1&amp;_startdoc=1&amp;wchp=dGLbVzt-zSkAb&amp;_md5=39af77622ceec07acb63fb5b137763f7" TargetMode="External"/><Relationship Id="rId9" Type="http://schemas.openxmlformats.org/officeDocument/2006/relationships/hyperlink" Target="https://www.lexis.com/research/buttonTFLink?_m=04b409ceb5905210867de2df3f0246f8&amp;_xfercite=%3ccite%20cc%3d%22USA%22%3e%3c!%5bCDATA%5b15%20IWCC%20235%5d%5d%3e%3c/cite%3e&amp;_butType=3&amp;_butStat=2&amp;_butNum=8&amp;_butInline=1&amp;_butinfo=%3ccite%20cc%3d%22USA%22%3e%3c!%5bCDATA%5b93%20Ill.%202d%20532,at%20538%5d%5d%3e%3c/cite%3e&amp;_fmtstr=FULL&amp;docnum=1&amp;_startdoc=1&amp;wchp=dGLbVzt-zSkAb&amp;_md5=f8cc4ef7a644063ca5c263fa878a4b6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WCLE MCLE 6-4-15</a:t>
            </a:r>
            <a:endParaRPr lang="en-US" dirty="0"/>
          </a:p>
        </p:txBody>
      </p:sp>
      <p:sp>
        <p:nvSpPr>
          <p:cNvPr id="5" name="Content Placeholder 4"/>
          <p:cNvSpPr>
            <a:spLocks noGrp="1"/>
          </p:cNvSpPr>
          <p:nvPr>
            <p:ph idx="1"/>
          </p:nvPr>
        </p:nvSpPr>
        <p:spPr>
          <a:xfrm>
            <a:off x="820948" y="1825625"/>
            <a:ext cx="10515600" cy="4351338"/>
          </a:xfrm>
        </p:spPr>
        <p:txBody>
          <a:bodyPr/>
          <a:lstStyle/>
          <a:p>
            <a:r>
              <a:rPr lang="en-US" dirty="0" smtClean="0"/>
              <a:t>Causation: Past, Present &amp; Future</a:t>
            </a:r>
          </a:p>
          <a:p>
            <a:r>
              <a:rPr lang="en-US" dirty="0" smtClean="0"/>
              <a:t>Thursday June 4, 2015</a:t>
            </a:r>
          </a:p>
          <a:p>
            <a:r>
              <a:rPr lang="en-US" dirty="0" smtClean="0"/>
              <a:t>12:00 pm to 1:00 pm</a:t>
            </a:r>
          </a:p>
          <a:p>
            <a:r>
              <a:rPr lang="en-US" dirty="0" smtClean="0"/>
              <a:t>James R. Thompson Center , Chicago, IL</a:t>
            </a:r>
          </a:p>
          <a:p>
            <a:r>
              <a:rPr lang="en-US" dirty="0" smtClean="0"/>
              <a:t>1 Hour General MCLE Credit</a:t>
            </a:r>
          </a:p>
          <a:p>
            <a:endParaRPr lang="en-US" dirty="0" smtClean="0"/>
          </a:p>
        </p:txBody>
      </p:sp>
    </p:spTree>
    <p:extLst>
      <p:ext uri="{BB962C8B-B14F-4D97-AF65-F5344CB8AC3E}">
        <p14:creationId xmlns:p14="http://schemas.microsoft.com/office/powerpoint/2010/main" val="1935155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Causation</a:t>
            </a:r>
            <a:r>
              <a:rPr lang="en-US" smtClean="0"/>
              <a:t>: Proposals</a:t>
            </a:r>
            <a:endParaRPr lang="en-US"/>
          </a:p>
        </p:txBody>
      </p:sp>
      <p:sp>
        <p:nvSpPr>
          <p:cNvPr id="3" name="Content Placeholder 2"/>
          <p:cNvSpPr>
            <a:spLocks noGrp="1"/>
          </p:cNvSpPr>
          <p:nvPr>
            <p:ph idx="1"/>
          </p:nvPr>
        </p:nvSpPr>
        <p:spPr/>
        <p:txBody>
          <a:bodyPr>
            <a:normAutofit fontScale="92500" lnSpcReduction="20000"/>
          </a:bodyPr>
          <a:lstStyle/>
          <a:p>
            <a:r>
              <a:rPr lang="en-US" dirty="0" smtClean="0"/>
              <a:t>HB1287, HFA#1, Lost 0-69-38 (5-22-15)</a:t>
            </a:r>
          </a:p>
          <a:p>
            <a:r>
              <a:rPr lang="en-US" u="sng" dirty="0"/>
              <a:t>(f) The term "injury" as used in this Act means a </a:t>
            </a:r>
            <a:r>
              <a:rPr lang="en-US" u="sng" dirty="0" smtClean="0"/>
              <a:t>medical condition or impairment that arises out of and in the course of the employment. An injury, its occupational cause, and any </a:t>
            </a:r>
            <a:r>
              <a:rPr lang="en-US" u="sng" dirty="0"/>
              <a:t>resulting manifestations or disability must be established to a reasonable degree of medical certainty, based on </a:t>
            </a:r>
            <a:r>
              <a:rPr lang="en-US" u="sng" dirty="0" smtClean="0"/>
              <a:t>objective relevant </a:t>
            </a:r>
            <a:r>
              <a:rPr lang="en-US" u="sng" dirty="0"/>
              <a:t>medical findings. For an accidental injury to </a:t>
            </a:r>
            <a:r>
              <a:rPr lang="en-US" u="sng" dirty="0" smtClean="0"/>
              <a:t>be compensable</a:t>
            </a:r>
            <a:r>
              <a:rPr lang="en-US" u="sng" dirty="0"/>
              <a:t>, the accident must be the major contributing </a:t>
            </a:r>
            <a:r>
              <a:rPr lang="en-US" u="sng" dirty="0" smtClean="0"/>
              <a:t>cause of </a:t>
            </a:r>
            <a:r>
              <a:rPr lang="en-US" u="sng" dirty="0"/>
              <a:t>any resulting injuries. For the purpose of this Section</a:t>
            </a:r>
            <a:r>
              <a:rPr lang="en-US" u="sng" dirty="0" smtClean="0"/>
              <a:t>,</a:t>
            </a:r>
            <a:r>
              <a:rPr lang="en-US" u="sng" dirty="0"/>
              <a:t> "major contributing cause" means the cause which is more </a:t>
            </a:r>
            <a:r>
              <a:rPr lang="en-US" u="sng" dirty="0" smtClean="0"/>
              <a:t>than 50</a:t>
            </a:r>
            <a:r>
              <a:rPr lang="en-US" u="sng" dirty="0"/>
              <a:t>% responsible for the injury compared to all other combined for which treatment or benefits are sought. "</a:t>
            </a:r>
            <a:r>
              <a:rPr lang="en-US" u="sng" dirty="0" smtClean="0"/>
              <a:t>Injury“ includes </a:t>
            </a:r>
            <a:r>
              <a:rPr lang="en-US" u="sng" dirty="0"/>
              <a:t>the aggravation of a pre-existing condition by </a:t>
            </a:r>
            <a:r>
              <a:rPr lang="en-US" u="sng" dirty="0" smtClean="0"/>
              <a:t>an accident </a:t>
            </a:r>
            <a:r>
              <a:rPr lang="en-US" u="sng" dirty="0"/>
              <a:t>arising out of and in the course of employment, </a:t>
            </a:r>
            <a:r>
              <a:rPr lang="en-US" u="sng" dirty="0" smtClean="0"/>
              <a:t>but only </a:t>
            </a:r>
            <a:r>
              <a:rPr lang="en-US" u="sng" dirty="0"/>
              <a:t>for so long as the aggravation of the </a:t>
            </a:r>
            <a:r>
              <a:rPr lang="en-US" u="sng" dirty="0" smtClean="0"/>
              <a:t>pre-existing condition </a:t>
            </a:r>
            <a:r>
              <a:rPr lang="en-US" u="sng" dirty="0"/>
              <a:t>continues to be the major contributing cause of </a:t>
            </a:r>
            <a:r>
              <a:rPr lang="en-US" u="sng" dirty="0" smtClean="0"/>
              <a:t>the injury</a:t>
            </a:r>
            <a:r>
              <a:rPr lang="en-US" u="sng" dirty="0"/>
              <a:t>.</a:t>
            </a:r>
            <a:r>
              <a:rPr lang="en-US" u="sng" dirty="0" smtClean="0"/>
              <a:t>     </a:t>
            </a:r>
            <a:endParaRPr lang="en-US" dirty="0" smtClean="0"/>
          </a:p>
          <a:p>
            <a:endParaRPr lang="en-US" dirty="0"/>
          </a:p>
        </p:txBody>
      </p:sp>
    </p:spTree>
    <p:extLst>
      <p:ext uri="{BB962C8B-B14F-4D97-AF65-F5344CB8AC3E}">
        <p14:creationId xmlns:p14="http://schemas.microsoft.com/office/powerpoint/2010/main" val="1281284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Causation</a:t>
            </a:r>
            <a:r>
              <a:rPr lang="en-US" smtClean="0"/>
              <a:t>: Proposals</a:t>
            </a:r>
            <a:endParaRPr lang="en-US"/>
          </a:p>
        </p:txBody>
      </p:sp>
      <p:sp>
        <p:nvSpPr>
          <p:cNvPr id="3" name="Content Placeholder 2"/>
          <p:cNvSpPr>
            <a:spLocks noGrp="1"/>
          </p:cNvSpPr>
          <p:nvPr>
            <p:ph idx="1"/>
          </p:nvPr>
        </p:nvSpPr>
        <p:spPr/>
        <p:txBody>
          <a:bodyPr>
            <a:normAutofit/>
          </a:bodyPr>
          <a:lstStyle/>
          <a:p>
            <a:r>
              <a:rPr lang="en-US" dirty="0" smtClean="0"/>
              <a:t>SB994, SFA#1, </a:t>
            </a:r>
            <a:r>
              <a:rPr lang="en-US" smtClean="0"/>
              <a:t>Lost 4-8-0 (5-27-15)</a:t>
            </a:r>
            <a:endParaRPr lang="en-US" dirty="0" smtClean="0"/>
          </a:p>
          <a:p>
            <a:r>
              <a:rPr lang="en-US" dirty="0" smtClean="0"/>
              <a:t>Sec. 1(d) </a:t>
            </a:r>
            <a:r>
              <a:rPr lang="en-US" u="sng" dirty="0" smtClean="0"/>
              <a:t>(1)</a:t>
            </a:r>
            <a:r>
              <a:rPr lang="en-US" dirty="0" smtClean="0"/>
              <a:t> To obtain compensation under this Act, an employee bears the burden of showing by a preponderance of the </a:t>
            </a:r>
            <a:r>
              <a:rPr lang="en-US" u="sng" dirty="0" smtClean="0"/>
              <a:t>credible </a:t>
            </a:r>
            <a:r>
              <a:rPr lang="en-US" dirty="0" smtClean="0"/>
              <a:t>evidence that </a:t>
            </a:r>
            <a:r>
              <a:rPr lang="en-US" u="sng" dirty="0" smtClean="0"/>
              <a:t>(i)</a:t>
            </a:r>
            <a:r>
              <a:rPr lang="en-US" dirty="0" smtClean="0"/>
              <a:t> he or she has sustained accidental injuries arising out of and in the course of employment </a:t>
            </a:r>
            <a:r>
              <a:rPr lang="en-US" u="sng" dirty="0" smtClean="0"/>
              <a:t>and (ii) the accidental injuries arising out of and in the course of employment are the major contributing cause of the medical condition or injury for which compensation is being sought. The major contributing cause of a medical condition o injury is the cause that is greater than 50% of all combined cause of the medical condition or injury.</a:t>
            </a:r>
            <a:endParaRPr lang="en-US" u="sng" dirty="0"/>
          </a:p>
        </p:txBody>
      </p:sp>
    </p:spTree>
    <p:extLst>
      <p:ext uri="{BB962C8B-B14F-4D97-AF65-F5344CB8AC3E}">
        <p14:creationId xmlns:p14="http://schemas.microsoft.com/office/powerpoint/2010/main" val="1282788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Causation: Proposals</a:t>
            </a:r>
            <a:br>
              <a:rPr lang="en-US" dirty="0" smtClean="0"/>
            </a:br>
            <a:r>
              <a:rPr lang="en-US" dirty="0" smtClean="0"/>
              <a:t>SB 994 cont.</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(2) For the purpose of clause (ii) of paragraph (1) only, if an employee has suffered cumulative or repetitive accidental injurie while employed in the same occupation or industry by multiple employers over time, the accidental injuries arising out and in the course of </a:t>
            </a:r>
            <a:r>
              <a:rPr lang="en-US" u="sng" dirty="0" err="1" smtClean="0"/>
              <a:t>of</a:t>
            </a:r>
            <a:r>
              <a:rPr lang="en-US" u="sng" dirty="0" smtClean="0"/>
              <a:t> the employment shall be considered to be the major contributing cause of the medical condition or injury for which compensation is being sought if those cumulative or </a:t>
            </a:r>
            <a:r>
              <a:rPr lang="en-US" u="sng" dirty="0" err="1" smtClean="0"/>
              <a:t>or</a:t>
            </a:r>
            <a:r>
              <a:rPr lang="en-US" u="sng" dirty="0" smtClean="0"/>
              <a:t> repetitive injuries suffered during employment in that occupation or industry are greater than 50% of all combined causes of the medical condition or injury. In that circumstance, the employer liable for compensation under this Act shall be the most recent current or former employer who has employed the employee for at least 3 months.</a:t>
            </a:r>
          </a:p>
          <a:p>
            <a:r>
              <a:rPr lang="en-US" u="sng" dirty="0" smtClean="0"/>
              <a:t>(3) An injury, its occupational cause, and any resulting manifestations of disability must be established to a reasonable degree of medical certainty, based on objective relevant medical findings.</a:t>
            </a:r>
            <a:endParaRPr lang="en-US" u="sng" dirty="0"/>
          </a:p>
        </p:txBody>
      </p:sp>
    </p:spTree>
    <p:extLst>
      <p:ext uri="{BB962C8B-B14F-4D97-AF65-F5344CB8AC3E}">
        <p14:creationId xmlns:p14="http://schemas.microsoft.com/office/powerpoint/2010/main" val="1496049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Arising Out Of vs. Causation</a:t>
            </a:r>
            <a:endParaRPr lang="en-US" dirty="0"/>
          </a:p>
        </p:txBody>
      </p:sp>
      <p:sp>
        <p:nvSpPr>
          <p:cNvPr id="3" name="Content Placeholder 2"/>
          <p:cNvSpPr>
            <a:spLocks noGrp="1"/>
          </p:cNvSpPr>
          <p:nvPr>
            <p:ph idx="1"/>
          </p:nvPr>
        </p:nvSpPr>
        <p:spPr/>
        <p:txBody>
          <a:bodyPr>
            <a:noAutofit/>
          </a:bodyPr>
          <a:lstStyle/>
          <a:p>
            <a:r>
              <a:rPr lang="en-US" sz="1800" u="sng" dirty="0" err="1" smtClean="0"/>
              <a:t>Sisbro</a:t>
            </a:r>
            <a:r>
              <a:rPr lang="en-US" sz="1800" dirty="0" smtClean="0"/>
              <a:t>, 207 Ill.2d 193 (2003): </a:t>
            </a:r>
            <a:r>
              <a:rPr lang="en-US" sz="1800" b="1" dirty="0" smtClean="0"/>
              <a:t>ARISING OUT OF</a:t>
            </a:r>
          </a:p>
          <a:p>
            <a:r>
              <a:rPr lang="en-US" sz="1800" dirty="0"/>
              <a:t>To obtain compensation under the Act, a claimant bears the burden of showing, by a preponderance of the evidence, that he has suffered a disabling injury which arose out of and in the course </a:t>
            </a:r>
            <a:r>
              <a:rPr lang="en-US" sz="1800" dirty="0" smtClean="0"/>
              <a:t>of his </a:t>
            </a:r>
            <a:r>
              <a:rPr lang="en-US" sz="1800" dirty="0"/>
              <a:t>employment. </a:t>
            </a:r>
            <a:r>
              <a:rPr lang="en-US" sz="1800" i="1" dirty="0" smtClean="0">
                <a:hlinkClick r:id="rId2"/>
              </a:rPr>
              <a:t>Baggett</a:t>
            </a:r>
            <a:r>
              <a:rPr lang="en-US" sz="1800" dirty="0" smtClean="0">
                <a:hlinkClick r:id="rId2"/>
              </a:rPr>
              <a:t>, </a:t>
            </a:r>
            <a:r>
              <a:rPr lang="en-US" sz="1800" dirty="0">
                <a:hlinkClick r:id="rId2"/>
              </a:rPr>
              <a:t>201 Ill. 2d 187, </a:t>
            </a:r>
            <a:r>
              <a:rPr lang="en-US" sz="1800" dirty="0" smtClean="0">
                <a:hlinkClick r:id="rId2"/>
              </a:rPr>
              <a:t>(</a:t>
            </a:r>
            <a:r>
              <a:rPr lang="en-US" sz="1800" dirty="0">
                <a:hlinkClick r:id="rId2"/>
              </a:rPr>
              <a:t>2002)</a:t>
            </a:r>
            <a:r>
              <a:rPr lang="en-US" sz="1800" dirty="0"/>
              <a:t>; </a:t>
            </a:r>
            <a:r>
              <a:rPr lang="en-US" sz="1800" i="1" dirty="0" err="1" smtClean="0">
                <a:hlinkClick r:id="rId3"/>
              </a:rPr>
              <a:t>Paganelis</a:t>
            </a:r>
            <a:r>
              <a:rPr lang="en-US" sz="1800" i="1" dirty="0" smtClean="0">
                <a:hlinkClick r:id="rId3"/>
              </a:rPr>
              <a:t>, </a:t>
            </a:r>
            <a:r>
              <a:rPr lang="en-US" sz="1800" dirty="0" smtClean="0">
                <a:hlinkClick r:id="rId3"/>
              </a:rPr>
              <a:t>132 </a:t>
            </a:r>
            <a:r>
              <a:rPr lang="en-US" sz="1800" dirty="0">
                <a:hlinkClick r:id="rId3"/>
              </a:rPr>
              <a:t>Ill. 2d </a:t>
            </a:r>
            <a:r>
              <a:rPr lang="en-US" sz="1800" dirty="0" smtClean="0">
                <a:hlinkClick r:id="rId3"/>
              </a:rPr>
              <a:t>468 </a:t>
            </a:r>
            <a:r>
              <a:rPr lang="en-US" sz="1800" dirty="0">
                <a:hlinkClick r:id="rId3"/>
              </a:rPr>
              <a:t>(1989)</a:t>
            </a:r>
            <a:r>
              <a:rPr lang="en-US" sz="1800" dirty="0"/>
              <a:t>;</a:t>
            </a:r>
            <a:r>
              <a:rPr lang="en-US" sz="1800" dirty="0">
                <a:hlinkClick r:id="rId4"/>
              </a:rPr>
              <a:t> </a:t>
            </a:r>
            <a:r>
              <a:rPr lang="en-US" sz="1800" i="1" dirty="0" err="1" smtClean="0">
                <a:hlinkClick r:id="rId4"/>
              </a:rPr>
              <a:t>Horath</a:t>
            </a:r>
            <a:r>
              <a:rPr lang="en-US" sz="1800" dirty="0" smtClean="0">
                <a:hlinkClick r:id="rId4"/>
              </a:rPr>
              <a:t>, </a:t>
            </a:r>
            <a:r>
              <a:rPr lang="en-US" sz="1800" dirty="0">
                <a:hlinkClick r:id="rId4"/>
              </a:rPr>
              <a:t>96 Ill. 2d </a:t>
            </a:r>
            <a:r>
              <a:rPr lang="en-US" sz="1800" dirty="0" smtClean="0">
                <a:hlinkClick r:id="rId4"/>
              </a:rPr>
              <a:t>349 (</a:t>
            </a:r>
            <a:r>
              <a:rPr lang="en-US" sz="1800" dirty="0">
                <a:hlinkClick r:id="rId4"/>
              </a:rPr>
              <a:t>1983)</a:t>
            </a:r>
            <a:r>
              <a:rPr lang="en-US" sz="1800" dirty="0"/>
              <a:t>;</a:t>
            </a:r>
            <a:r>
              <a:rPr lang="en-US" sz="1800" dirty="0">
                <a:hlinkClick r:id="rId5"/>
              </a:rPr>
              <a:t> </a:t>
            </a:r>
            <a:r>
              <a:rPr lang="en-US" sz="1800" i="1" dirty="0" smtClean="0">
                <a:hlinkClick r:id="rId5"/>
              </a:rPr>
              <a:t>Jones</a:t>
            </a:r>
            <a:r>
              <a:rPr lang="en-US" sz="1800" dirty="0" smtClean="0">
                <a:hlinkClick r:id="rId5"/>
              </a:rPr>
              <a:t>, </a:t>
            </a:r>
            <a:r>
              <a:rPr lang="en-US" sz="1800" dirty="0">
                <a:hlinkClick r:id="rId5"/>
              </a:rPr>
              <a:t>93 Ill. 2d </a:t>
            </a:r>
            <a:r>
              <a:rPr lang="en-US" sz="1800" dirty="0" smtClean="0">
                <a:hlinkClick r:id="rId5"/>
              </a:rPr>
              <a:t>524 (</a:t>
            </a:r>
            <a:r>
              <a:rPr lang="en-US" sz="1800" dirty="0">
                <a:hlinkClick r:id="rId5"/>
              </a:rPr>
              <a:t>1983)</a:t>
            </a:r>
            <a:r>
              <a:rPr lang="en-US" sz="1800" dirty="0"/>
              <a:t>; </a:t>
            </a:r>
            <a:r>
              <a:rPr lang="en-US" sz="1800" i="1" dirty="0" smtClean="0">
                <a:hlinkClick r:id="rId6"/>
              </a:rPr>
              <a:t>Rogers</a:t>
            </a:r>
            <a:r>
              <a:rPr lang="en-US" sz="1800" dirty="0" smtClean="0">
                <a:hlinkClick r:id="rId6"/>
              </a:rPr>
              <a:t>, </a:t>
            </a:r>
            <a:r>
              <a:rPr lang="en-US" sz="1800" dirty="0">
                <a:hlinkClick r:id="rId6"/>
              </a:rPr>
              <a:t>83 Ill. 2d </a:t>
            </a:r>
            <a:r>
              <a:rPr lang="en-US" sz="1800" dirty="0" smtClean="0">
                <a:hlinkClick r:id="rId6"/>
              </a:rPr>
              <a:t>221(1980</a:t>
            </a:r>
            <a:r>
              <a:rPr lang="en-US" sz="1800" dirty="0">
                <a:hlinkClick r:id="rId6"/>
              </a:rPr>
              <a:t>)</a:t>
            </a:r>
            <a:r>
              <a:rPr lang="en-US" sz="1800" dirty="0"/>
              <a:t>. </a:t>
            </a:r>
            <a:endParaRPr lang="en-US" sz="1800" dirty="0" smtClean="0"/>
          </a:p>
          <a:p>
            <a:r>
              <a:rPr lang="en-US" sz="1800" dirty="0"/>
              <a:t>It is not enough, however, to simply show that an injury occurred during work hours or at the place of employment. The injury </a:t>
            </a:r>
            <a:r>
              <a:rPr lang="en-US" sz="1800" dirty="0" smtClean="0"/>
              <a:t>must </a:t>
            </a:r>
            <a:r>
              <a:rPr lang="en-US" sz="1800" dirty="0"/>
              <a:t>also "arise out of" the employment. </a:t>
            </a:r>
            <a:r>
              <a:rPr lang="en-US" sz="1800" i="1" dirty="0" err="1" smtClean="0">
                <a:hlinkClick r:id="rId7"/>
              </a:rPr>
              <a:t>Parro</a:t>
            </a:r>
            <a:r>
              <a:rPr lang="en-US" sz="1800" dirty="0" smtClean="0">
                <a:hlinkClick r:id="rId7"/>
              </a:rPr>
              <a:t>, </a:t>
            </a:r>
            <a:r>
              <a:rPr lang="en-US" sz="1800" dirty="0">
                <a:hlinkClick r:id="rId7"/>
              </a:rPr>
              <a:t>167 Ill. 2d </a:t>
            </a:r>
            <a:r>
              <a:rPr lang="en-US" sz="1800" dirty="0" smtClean="0">
                <a:hlinkClick r:id="rId7"/>
              </a:rPr>
              <a:t>385 (1995</a:t>
            </a:r>
            <a:r>
              <a:rPr lang="en-US" sz="1800" dirty="0">
                <a:hlinkClick r:id="rId7"/>
              </a:rPr>
              <a:t>)</a:t>
            </a:r>
            <a:r>
              <a:rPr lang="en-US" sz="1800" dirty="0"/>
              <a:t> (the occurrence of an accident at the claimant's workplace does not automatically establish that the injury arose out of the person's employment</a:t>
            </a:r>
            <a:r>
              <a:rPr lang="en-US" sz="1800" dirty="0" smtClean="0"/>
              <a:t>) </a:t>
            </a:r>
            <a:r>
              <a:rPr lang="en-US" sz="1800" i="1" dirty="0">
                <a:hlinkClick r:id="rId8"/>
              </a:rPr>
              <a:t>Caterpillar Tractor </a:t>
            </a:r>
            <a:r>
              <a:rPr lang="en-US" sz="1800" i="1" dirty="0" smtClean="0">
                <a:hlinkClick r:id="rId8"/>
              </a:rPr>
              <a:t>Co</a:t>
            </a:r>
            <a:r>
              <a:rPr lang="en-US" sz="1800" dirty="0" smtClean="0">
                <a:hlinkClick r:id="rId8"/>
              </a:rPr>
              <a:t>, </a:t>
            </a:r>
            <a:r>
              <a:rPr lang="en-US" sz="1800" dirty="0">
                <a:hlinkClick r:id="rId8"/>
              </a:rPr>
              <a:t>129 Ill. 2d </a:t>
            </a:r>
            <a:r>
              <a:rPr lang="en-US" sz="1800" dirty="0" smtClean="0">
                <a:hlinkClick r:id="rId8"/>
              </a:rPr>
              <a:t>52 (</a:t>
            </a:r>
            <a:r>
              <a:rPr lang="en-US" sz="1800" dirty="0">
                <a:hlinkClick r:id="rId8"/>
              </a:rPr>
              <a:t>1989</a:t>
            </a:r>
            <a:r>
              <a:rPr lang="en-US" sz="1800" dirty="0" smtClean="0">
                <a:hlinkClick r:id="rId8"/>
              </a:rPr>
              <a:t>)</a:t>
            </a:r>
            <a:endParaRPr lang="en-US" sz="1800" dirty="0" smtClean="0"/>
          </a:p>
          <a:p>
            <a:r>
              <a:rPr lang="en-US" sz="1800" dirty="0"/>
              <a:t>The "</a:t>
            </a:r>
            <a:r>
              <a:rPr lang="en-US" sz="1800" b="1" i="1" u="sng" dirty="0"/>
              <a:t>arising out of</a:t>
            </a:r>
            <a:r>
              <a:rPr lang="en-US" sz="1800" dirty="0"/>
              <a:t>" component is primarily concerned with causal connection. To satisfy this requirement it must be shown that the injury had its origin in some risk connected with, or incidental to, the employment so as to create a causal connection between the employment and the accidental injury. </a:t>
            </a:r>
            <a:r>
              <a:rPr lang="en-US" sz="1800" i="1" dirty="0">
                <a:hlinkClick r:id="rId9"/>
              </a:rPr>
              <a:t>Caterpillar Tractor </a:t>
            </a:r>
            <a:r>
              <a:rPr lang="en-US" sz="1800" i="1" dirty="0" smtClean="0">
                <a:hlinkClick r:id="rId9"/>
              </a:rPr>
              <a:t>Co</a:t>
            </a:r>
            <a:r>
              <a:rPr lang="en-US" sz="1800" i="1" dirty="0" smtClean="0"/>
              <a:t>.</a:t>
            </a:r>
            <a:r>
              <a:rPr lang="en-US" sz="1800" dirty="0"/>
              <a:t>  Stated otherwise, "an injury arises out of one's employment if, at the time of the occurrence, the employee was performing acts he was instructed to perform by his employer, acts which he had a common law or statutory duty to perform, or acts which the employee might reasonably be expected to perform incident to his assigned duties. </a:t>
            </a:r>
            <a:r>
              <a:rPr lang="en-US" sz="1800" dirty="0" smtClean="0"/>
              <a:t>A</a:t>
            </a:r>
            <a:r>
              <a:rPr lang="en-US" sz="1800" dirty="0"/>
              <a:t> </a:t>
            </a:r>
            <a:r>
              <a:rPr lang="en-US" sz="1800" dirty="0" smtClean="0"/>
              <a:t> </a:t>
            </a:r>
            <a:r>
              <a:rPr lang="en-US" sz="1800" dirty="0"/>
              <a:t>risk is incidental to the employment where it belongs to or is connected with what an employee has to do in fulfilling his duties." </a:t>
            </a:r>
            <a:r>
              <a:rPr lang="en-US" sz="1800" i="1" dirty="0">
                <a:hlinkClick r:id="rId10"/>
              </a:rPr>
              <a:t>Caterpillar Tractor Co. </a:t>
            </a:r>
            <a:endParaRPr lang="en-US" sz="1800" dirty="0"/>
          </a:p>
        </p:txBody>
      </p:sp>
    </p:spTree>
    <p:extLst>
      <p:ext uri="{BB962C8B-B14F-4D97-AF65-F5344CB8AC3E}">
        <p14:creationId xmlns:p14="http://schemas.microsoft.com/office/powerpoint/2010/main" val="712486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Arising Out Of vs. Causation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Sisbro</a:t>
            </a:r>
            <a:r>
              <a:rPr lang="en-US" dirty="0" smtClean="0"/>
              <a:t>, 207 Ill.2d 193 (2003): </a:t>
            </a:r>
            <a:r>
              <a:rPr lang="en-US" b="1" dirty="0" smtClean="0"/>
              <a:t>CAUSATION</a:t>
            </a:r>
          </a:p>
          <a:p>
            <a:r>
              <a:rPr lang="en-US" dirty="0" smtClean="0"/>
              <a:t> </a:t>
            </a:r>
            <a:r>
              <a:rPr lang="en-US" dirty="0"/>
              <a:t>It is axiomatic that employers take their employees as they find them. </a:t>
            </a:r>
            <a:r>
              <a:rPr lang="en-US" i="1" dirty="0" smtClean="0">
                <a:hlinkClick r:id="rId2"/>
              </a:rPr>
              <a:t>Baggett</a:t>
            </a:r>
            <a:r>
              <a:rPr lang="en-US" dirty="0" smtClean="0"/>
              <a:t>. </a:t>
            </a:r>
            <a:r>
              <a:rPr lang="en-US" dirty="0"/>
              <a:t>"When </a:t>
            </a:r>
            <a:r>
              <a:rPr lang="en-US" b="1" dirty="0"/>
              <a:t>workers'</a:t>
            </a:r>
            <a:r>
              <a:rPr lang="en-US" dirty="0"/>
              <a:t> physical structures, diseased or not, give way under the stress of their usual tasks, the law views it as an accident </a:t>
            </a:r>
            <a:r>
              <a:rPr lang="en-US" b="1" dirty="0"/>
              <a:t>arising</a:t>
            </a:r>
            <a:r>
              <a:rPr lang="en-US" dirty="0"/>
              <a:t> out </a:t>
            </a:r>
            <a:r>
              <a:rPr lang="en-US" dirty="0" smtClean="0"/>
              <a:t>of </a:t>
            </a:r>
            <a:r>
              <a:rPr lang="en-US" dirty="0"/>
              <a:t>and in the course of employment." </a:t>
            </a:r>
            <a:r>
              <a:rPr lang="en-US" dirty="0" smtClean="0"/>
              <a:t>Thus</a:t>
            </a:r>
            <a:r>
              <a:rPr lang="en-US" dirty="0"/>
              <a:t>, even though an employee has a preexisting condition which may make him more vulnerable to injury, recovery </a:t>
            </a:r>
            <a:r>
              <a:rPr lang="en-US" dirty="0" smtClean="0"/>
              <a:t>for </a:t>
            </a:r>
            <a:r>
              <a:rPr lang="en-US" dirty="0"/>
              <a:t>an accidental injury will not be denied as long as </a:t>
            </a:r>
            <a:r>
              <a:rPr lang="en-US" b="1" i="1" dirty="0"/>
              <a:t>it can be shown that the employment was also a causative factor.</a:t>
            </a:r>
            <a:r>
              <a:rPr lang="en-US" dirty="0"/>
              <a:t> </a:t>
            </a:r>
            <a:r>
              <a:rPr lang="en-US" i="1" dirty="0">
                <a:hlinkClick r:id="rId3"/>
              </a:rPr>
              <a:t>Caterpillar Tractor </a:t>
            </a:r>
            <a:r>
              <a:rPr lang="en-US" i="1" dirty="0" smtClean="0">
                <a:hlinkClick r:id="rId3"/>
              </a:rPr>
              <a:t>Co.</a:t>
            </a:r>
            <a:r>
              <a:rPr lang="en-US" dirty="0" smtClean="0"/>
              <a:t>; </a:t>
            </a:r>
            <a:r>
              <a:rPr lang="en-US" i="1" dirty="0" smtClean="0">
                <a:hlinkClick r:id="rId4"/>
              </a:rPr>
              <a:t>Williams, </a:t>
            </a:r>
            <a:r>
              <a:rPr lang="en-US" dirty="0" smtClean="0">
                <a:hlinkClick r:id="rId4"/>
              </a:rPr>
              <a:t>85 </a:t>
            </a:r>
            <a:r>
              <a:rPr lang="en-US" dirty="0">
                <a:hlinkClick r:id="rId4"/>
              </a:rPr>
              <a:t>Ill. 2d 117, </a:t>
            </a:r>
            <a:r>
              <a:rPr lang="en-US" dirty="0" smtClean="0">
                <a:hlinkClick r:id="rId4"/>
              </a:rPr>
              <a:t>122 (1981</a:t>
            </a:r>
            <a:r>
              <a:rPr lang="en-US" dirty="0">
                <a:hlinkClick r:id="rId4"/>
              </a:rPr>
              <a:t>)</a:t>
            </a:r>
            <a:r>
              <a:rPr lang="en-US" dirty="0"/>
              <a:t>; </a:t>
            </a:r>
            <a:r>
              <a:rPr lang="en-US" i="1" dirty="0">
                <a:hlinkClick r:id="rId5"/>
              </a:rPr>
              <a:t>County of </a:t>
            </a:r>
            <a:r>
              <a:rPr lang="en-US" i="1" dirty="0" smtClean="0">
                <a:hlinkClick r:id="rId5"/>
              </a:rPr>
              <a:t>Cook</a:t>
            </a:r>
            <a:r>
              <a:rPr lang="en-US" dirty="0" smtClean="0">
                <a:hlinkClick r:id="rId5"/>
              </a:rPr>
              <a:t>, </a:t>
            </a:r>
            <a:r>
              <a:rPr lang="en-US" dirty="0">
                <a:hlinkClick r:id="rId5"/>
              </a:rPr>
              <a:t>69 Ill. 2d </a:t>
            </a:r>
            <a:r>
              <a:rPr lang="en-US" dirty="0" smtClean="0">
                <a:hlinkClick r:id="rId5"/>
              </a:rPr>
              <a:t>10 (</a:t>
            </a:r>
            <a:r>
              <a:rPr lang="en-US" dirty="0">
                <a:hlinkClick r:id="rId5"/>
              </a:rPr>
              <a:t>1977)</a:t>
            </a:r>
            <a:r>
              <a:rPr lang="en-US" dirty="0"/>
              <a:t>;</a:t>
            </a:r>
            <a:r>
              <a:rPr lang="en-US" dirty="0">
                <a:hlinkClick r:id="rId6"/>
              </a:rPr>
              <a:t> </a:t>
            </a:r>
            <a:r>
              <a:rPr lang="en-US" i="1" dirty="0">
                <a:hlinkClick r:id="rId6"/>
              </a:rPr>
              <a:t>Town of </a:t>
            </a:r>
            <a:r>
              <a:rPr lang="en-US" i="1" dirty="0" smtClean="0">
                <a:hlinkClick r:id="rId6"/>
              </a:rPr>
              <a:t>Cicero</a:t>
            </a:r>
            <a:r>
              <a:rPr lang="en-US" dirty="0" smtClean="0">
                <a:hlinkClick r:id="rId6"/>
              </a:rPr>
              <a:t>, </a:t>
            </a:r>
            <a:r>
              <a:rPr lang="en-US" dirty="0">
                <a:hlinkClick r:id="rId6"/>
              </a:rPr>
              <a:t>404 Ill. </a:t>
            </a:r>
            <a:r>
              <a:rPr lang="en-US" dirty="0" smtClean="0">
                <a:hlinkClick r:id="rId6"/>
              </a:rPr>
              <a:t>487 ( </a:t>
            </a:r>
            <a:r>
              <a:rPr lang="en-US" dirty="0">
                <a:hlinkClick r:id="rId6"/>
              </a:rPr>
              <a:t>1949)</a:t>
            </a:r>
            <a:r>
              <a:rPr lang="en-US" dirty="0"/>
              <a:t> (It is a well-settled rule that where an employee, in the performance of his duties and as a result thereof, is suddenly disabled, an accidental injury is sustained even though the result would not have obtained had the employee been in normal health). </a:t>
            </a:r>
            <a:r>
              <a:rPr lang="en-US" b="1" i="1" dirty="0"/>
              <a:t>Accidental injury need not be the sole causative factor, nor even the primary causative factor, as long as it was a causative factor in the resulting condition </a:t>
            </a:r>
            <a:r>
              <a:rPr lang="en-US" b="1" i="1" dirty="0" smtClean="0"/>
              <a:t>of </a:t>
            </a:r>
            <a:r>
              <a:rPr lang="en-US" b="1" i="1" dirty="0"/>
              <a:t>ill-being.</a:t>
            </a:r>
            <a:r>
              <a:rPr lang="en-US" b="1" i="1" dirty="0">
                <a:hlinkClick r:id="rId7"/>
              </a:rPr>
              <a:t> </a:t>
            </a:r>
            <a:r>
              <a:rPr lang="en-US" i="1" dirty="0">
                <a:hlinkClick r:id="rId7"/>
              </a:rPr>
              <a:t>Rock Road Construction Co. </a:t>
            </a:r>
            <a:r>
              <a:rPr lang="en-US" dirty="0" smtClean="0">
                <a:hlinkClick r:id="rId7"/>
              </a:rPr>
              <a:t>(</a:t>
            </a:r>
            <a:r>
              <a:rPr lang="en-US" dirty="0">
                <a:hlinkClick r:id="rId7"/>
              </a:rPr>
              <a:t>1967)</a:t>
            </a:r>
            <a:endParaRPr lang="en-US" dirty="0"/>
          </a:p>
        </p:txBody>
      </p:sp>
    </p:spTree>
    <p:extLst>
      <p:ext uri="{BB962C8B-B14F-4D97-AF65-F5344CB8AC3E}">
        <p14:creationId xmlns:p14="http://schemas.microsoft.com/office/powerpoint/2010/main" val="1805535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Arising Out Of vs. Causation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Sisbro</a:t>
            </a:r>
            <a:r>
              <a:rPr lang="en-US" dirty="0" smtClean="0"/>
              <a:t>, 207 Ill.2d 193 (2003): </a:t>
            </a:r>
            <a:r>
              <a:rPr lang="en-US" b="1" dirty="0" smtClean="0"/>
              <a:t>CAUSATION</a:t>
            </a:r>
          </a:p>
          <a:p>
            <a:r>
              <a:rPr lang="en-US" dirty="0" smtClean="0"/>
              <a:t> </a:t>
            </a:r>
            <a:r>
              <a:rPr lang="en-US" dirty="0"/>
              <a:t>Whether a claimant's disability is attributable solely to a degenerative process of the preexisting condition or to an aggravation or acceleration of a preexisting condition because of an accident is a factual determination to be decided by the Industrial Commission. </a:t>
            </a:r>
            <a:r>
              <a:rPr lang="en-US" i="1" dirty="0" smtClean="0">
                <a:hlinkClick r:id="rId2"/>
              </a:rPr>
              <a:t>Roberts, </a:t>
            </a:r>
            <a:r>
              <a:rPr lang="en-US" i="1" dirty="0">
                <a:hlinkClick r:id="rId2"/>
              </a:rPr>
              <a:t>93 Ill. 2d </a:t>
            </a:r>
            <a:r>
              <a:rPr lang="en-US" i="1" dirty="0" smtClean="0">
                <a:hlinkClick r:id="rId2"/>
              </a:rPr>
              <a:t>532 (</a:t>
            </a:r>
            <a:r>
              <a:rPr lang="en-US" i="1" dirty="0">
                <a:hlinkClick r:id="rId2"/>
              </a:rPr>
              <a:t>1983); Caterpillar Tractor Co</a:t>
            </a:r>
            <a:r>
              <a:rPr lang="en-US" i="1" dirty="0" smtClean="0">
                <a:hlinkClick r:id="rId2"/>
              </a:rPr>
              <a:t>.; </a:t>
            </a:r>
            <a:r>
              <a:rPr lang="en-US" i="1" dirty="0" err="1">
                <a:hlinkClick r:id="rId2"/>
              </a:rPr>
              <a:t>Caradco</a:t>
            </a:r>
            <a:r>
              <a:rPr lang="en-US" i="1" dirty="0">
                <a:hlinkClick r:id="rId2"/>
              </a:rPr>
              <a:t> Window &amp; </a:t>
            </a:r>
            <a:r>
              <a:rPr lang="en-US" i="1" dirty="0" smtClean="0">
                <a:hlinkClick r:id="rId2"/>
              </a:rPr>
              <a:t>Door, </a:t>
            </a:r>
            <a:r>
              <a:rPr lang="en-US" i="1" dirty="0">
                <a:hlinkClick r:id="rId2"/>
              </a:rPr>
              <a:t>86 Ill. 2d </a:t>
            </a:r>
            <a:r>
              <a:rPr lang="en-US" i="1" dirty="0" smtClean="0">
                <a:hlinkClick r:id="rId2"/>
              </a:rPr>
              <a:t>92 (</a:t>
            </a:r>
            <a:r>
              <a:rPr lang="en-US" i="1" dirty="0">
                <a:hlinkClick r:id="rId2"/>
              </a:rPr>
              <a:t>1981</a:t>
            </a:r>
            <a:r>
              <a:rPr lang="en-US" i="1" dirty="0" smtClean="0">
                <a:hlinkClick r:id="rId2"/>
              </a:rPr>
              <a:t>).</a:t>
            </a:r>
          </a:p>
          <a:p>
            <a:r>
              <a:rPr lang="en-US" dirty="0"/>
              <a:t>Further, a reviewing court must not disregard or reject permissible inferences drawn by the Commission merely because other inferences might be drawn, nor should a court substitute its judgment for that of the Commission unless the Commission's findings are against the manifest weight of the evidence. </a:t>
            </a:r>
            <a:r>
              <a:rPr lang="en-US" i="1" dirty="0" err="1" smtClean="0">
                <a:hlinkClick r:id="rId3"/>
              </a:rPr>
              <a:t>Parro</a:t>
            </a:r>
            <a:r>
              <a:rPr lang="en-US" dirty="0" smtClean="0">
                <a:hlinkClick r:id="rId3"/>
              </a:rPr>
              <a:t>, </a:t>
            </a:r>
            <a:r>
              <a:rPr lang="en-US" dirty="0">
                <a:hlinkClick r:id="rId3"/>
              </a:rPr>
              <a:t>167 Ill. 2d </a:t>
            </a:r>
            <a:r>
              <a:rPr lang="en-US" dirty="0" smtClean="0">
                <a:hlinkClick r:id="rId3"/>
              </a:rPr>
              <a:t>385 (</a:t>
            </a:r>
            <a:r>
              <a:rPr lang="en-US" dirty="0">
                <a:hlinkClick r:id="rId3"/>
              </a:rPr>
              <a:t>1995)</a:t>
            </a:r>
            <a:r>
              <a:rPr lang="en-US" dirty="0"/>
              <a:t>; </a:t>
            </a:r>
            <a:r>
              <a:rPr lang="en-US" i="1" dirty="0" smtClean="0">
                <a:hlinkClick r:id="rId4"/>
              </a:rPr>
              <a:t>Castaneda</a:t>
            </a:r>
            <a:r>
              <a:rPr lang="en-US" dirty="0" smtClean="0">
                <a:hlinkClick r:id="rId4"/>
              </a:rPr>
              <a:t>, </a:t>
            </a:r>
            <a:r>
              <a:rPr lang="en-US" dirty="0">
                <a:hlinkClick r:id="rId4"/>
              </a:rPr>
              <a:t>97 Ill. 2d </a:t>
            </a:r>
            <a:r>
              <a:rPr lang="en-US" dirty="0" smtClean="0">
                <a:hlinkClick r:id="rId4"/>
              </a:rPr>
              <a:t>338 (</a:t>
            </a:r>
            <a:r>
              <a:rPr lang="en-US" dirty="0">
                <a:hlinkClick r:id="rId4"/>
              </a:rPr>
              <a:t>1983).</a:t>
            </a:r>
            <a:r>
              <a:rPr lang="en-US" dirty="0"/>
              <a:t> </a:t>
            </a:r>
            <a:r>
              <a:rPr lang="en-US" dirty="0" smtClean="0"/>
              <a:t> </a:t>
            </a:r>
            <a:r>
              <a:rPr lang="en-US" dirty="0"/>
              <a:t>"[T]o the extent that the medical testimony might be construed as conflicting, it is well established that resolution of such conflicts falls within the province of the Commission, and its findings will not be reversed unless contrary to the manifest weight of the evidence." </a:t>
            </a:r>
            <a:r>
              <a:rPr lang="en-US" i="1" dirty="0">
                <a:hlinkClick r:id="rId5"/>
              </a:rPr>
              <a:t>Caterpillar Tractor Co. </a:t>
            </a:r>
            <a:endParaRPr lang="en-US" i="1" dirty="0" smtClean="0">
              <a:hlinkClick r:id="rId2"/>
            </a:endParaRPr>
          </a:p>
        </p:txBody>
      </p:sp>
    </p:spTree>
    <p:extLst>
      <p:ext uri="{BB962C8B-B14F-4D97-AF65-F5344CB8AC3E}">
        <p14:creationId xmlns:p14="http://schemas.microsoft.com/office/powerpoint/2010/main" val="397344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Causation: Proof</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effectLst/>
              </a:rPr>
              <a:t>Sisbro</a:t>
            </a:r>
            <a:r>
              <a:rPr lang="en-US" dirty="0" smtClean="0">
                <a:effectLst/>
              </a:rPr>
              <a:t> summarized: To be compensable under the Act, an injury need only be </a:t>
            </a:r>
            <a:r>
              <a:rPr lang="en-US" i="1" dirty="0" smtClean="0">
                <a:effectLst/>
              </a:rPr>
              <a:t>a</a:t>
            </a:r>
            <a:r>
              <a:rPr lang="en-US" dirty="0" smtClean="0">
                <a:effectLst/>
              </a:rPr>
              <a:t> cause of an employee's condition of ill-being, not the sole or primary causative factor Moreover, an employer takes an employee as it finds him. </a:t>
            </a:r>
            <a:r>
              <a:rPr lang="en-US" i="1" dirty="0" smtClean="0">
                <a:effectLst/>
                <a:hlinkClick r:id="rId2"/>
              </a:rPr>
              <a:t>St. Elizabeth's Hospital</a:t>
            </a:r>
            <a:r>
              <a:rPr lang="en-US" dirty="0" smtClean="0">
                <a:effectLst/>
                <a:hlinkClick r:id="rId2"/>
              </a:rPr>
              <a:t>, 371 Ill. App. 3d 882 (2007)</a:t>
            </a:r>
            <a:r>
              <a:rPr lang="en-US" dirty="0" smtClean="0">
                <a:effectLst/>
              </a:rPr>
              <a:t>. Thus, recovery may be had where an occurrence at work aggravates a preexisting condition. As our supreme court has explained, "in preexisting condition cases, recovery will depend on the employee's ability to show that a work-related accidental injury aggravated or accelerated the preexisting disease such that the employee's current condition of ill-being can be said to have been causally connected to the work-related injury and not simply the result of a normal degenerative process of the preexisting condition."</a:t>
            </a:r>
          </a:p>
          <a:p>
            <a:r>
              <a:rPr lang="en-US" dirty="0" smtClean="0">
                <a:effectLst/>
              </a:rPr>
              <a:t>A </a:t>
            </a:r>
            <a:r>
              <a:rPr lang="en-US" u="none" strike="noStrike" dirty="0" smtClean="0">
                <a:effectLst/>
              </a:rPr>
              <a:t>chain</a:t>
            </a:r>
            <a:r>
              <a:rPr lang="en-US" dirty="0" smtClean="0">
                <a:effectLst/>
              </a:rPr>
              <a:t> of </a:t>
            </a:r>
            <a:r>
              <a:rPr lang="en-US" u="none" strike="noStrike" dirty="0" smtClean="0">
                <a:effectLst/>
              </a:rPr>
              <a:t>events</a:t>
            </a:r>
            <a:r>
              <a:rPr lang="en-US" dirty="0" smtClean="0">
                <a:effectLst/>
              </a:rPr>
              <a:t> which demonstrates a previous condition of good health, an accident, and a subsequent injury resulting in disability may be sufficient circumstantial evidence to prove a </a:t>
            </a:r>
            <a:r>
              <a:rPr lang="en-US" u="none" strike="noStrike" dirty="0" smtClean="0">
                <a:effectLst/>
              </a:rPr>
              <a:t>causal</a:t>
            </a:r>
            <a:r>
              <a:rPr lang="en-US" dirty="0" smtClean="0">
                <a:effectLst/>
              </a:rPr>
              <a:t> nexus between the accident and the employee's injury. </a:t>
            </a:r>
            <a:r>
              <a:rPr lang="en-US" i="1" dirty="0" smtClean="0">
                <a:effectLst/>
                <a:hlinkClick r:id="rId3"/>
              </a:rPr>
              <a:t>International Harvester</a:t>
            </a:r>
            <a:r>
              <a:rPr lang="en-US" dirty="0" smtClean="0">
                <a:effectLst/>
                <a:hlinkClick r:id="rId3"/>
              </a:rPr>
              <a:t>, 93 Ill. 2d at 63</a:t>
            </a:r>
            <a:r>
              <a:rPr lang="en-US" dirty="0" smtClean="0">
                <a:effectLst/>
              </a:rPr>
              <a:t>.</a:t>
            </a:r>
          </a:p>
          <a:p>
            <a:r>
              <a:rPr lang="en-US" dirty="0" smtClean="0"/>
              <a:t>Direct medical evidence: “reasonable degree of medical certainty”</a:t>
            </a:r>
            <a:endParaRPr lang="en-US" dirty="0"/>
          </a:p>
        </p:txBody>
      </p:sp>
    </p:spTree>
    <p:extLst>
      <p:ext uri="{BB962C8B-B14F-4D97-AF65-F5344CB8AC3E}">
        <p14:creationId xmlns:p14="http://schemas.microsoft.com/office/powerpoint/2010/main" val="1356313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Jimmy Wiley v. Pace Suburban Bus</a:t>
            </a:r>
            <a:br>
              <a:rPr lang="en-US" sz="3600" dirty="0" smtClean="0"/>
            </a:br>
            <a:r>
              <a:rPr lang="en-US" sz="3600" dirty="0" smtClean="0"/>
              <a:t>07WC038810; 15IWCC0235</a:t>
            </a:r>
            <a:br>
              <a:rPr lang="en-US" sz="3600" dirty="0" smtClean="0"/>
            </a:br>
            <a:r>
              <a:rPr lang="en-US" sz="3600" dirty="0" smtClean="0"/>
              <a:t>IWCC Affirms </a:t>
            </a:r>
            <a:r>
              <a:rPr lang="en-US" sz="3600" dirty="0"/>
              <a:t>&amp; Adopts </a:t>
            </a:r>
            <a:r>
              <a:rPr lang="en-US" sz="3600" dirty="0" smtClean="0"/>
              <a:t>NO Causation</a:t>
            </a:r>
            <a:endParaRPr lang="en-US" dirty="0"/>
          </a:p>
        </p:txBody>
      </p:sp>
      <p:sp>
        <p:nvSpPr>
          <p:cNvPr id="3" name="Content Placeholder 2"/>
          <p:cNvSpPr>
            <a:spLocks noGrp="1"/>
          </p:cNvSpPr>
          <p:nvPr>
            <p:ph idx="1"/>
          </p:nvPr>
        </p:nvSpPr>
        <p:spPr/>
        <p:txBody>
          <a:bodyPr>
            <a:noAutofit/>
          </a:bodyPr>
          <a:lstStyle/>
          <a:p>
            <a:r>
              <a:rPr lang="en-US" sz="1600" dirty="0" smtClean="0"/>
              <a:t>To </a:t>
            </a:r>
            <a:r>
              <a:rPr lang="en-US" sz="1600" dirty="0"/>
              <a:t>recover in a preexisting condition case, a claimant need only establish a causal connection between her work-related injury and claimed current condition of ill-being by showing that her injury aggravated or accelerated the preexisting disease. </a:t>
            </a:r>
            <a:r>
              <a:rPr lang="en-US" sz="1600" i="1" dirty="0" err="1">
                <a:hlinkClick r:id="rId2"/>
              </a:rPr>
              <a:t>Sisbro</a:t>
            </a:r>
            <a:r>
              <a:rPr lang="en-US" sz="1600" i="1" dirty="0">
                <a:hlinkClick r:id="rId2"/>
              </a:rPr>
              <a:t>, </a:t>
            </a:r>
            <a:r>
              <a:rPr lang="en-US" sz="1600" i="1" dirty="0" smtClean="0"/>
              <a:t> citing </a:t>
            </a:r>
            <a:r>
              <a:rPr lang="en-US" sz="1600" i="1" dirty="0">
                <a:hlinkClick r:id="rId3"/>
              </a:rPr>
              <a:t>Caterpillar Tractor Co. </a:t>
            </a:r>
            <a:r>
              <a:rPr lang="en-US" sz="1600" dirty="0" smtClean="0"/>
              <a:t>(</a:t>
            </a:r>
            <a:r>
              <a:rPr lang="en-US" sz="1600" dirty="0"/>
              <a:t>an accidental injury will be deemed compensable if it can be shown that the employment was also a causative factor</a:t>
            </a:r>
            <a:r>
              <a:rPr lang="en-US" sz="1600" dirty="0" smtClean="0"/>
              <a:t>). </a:t>
            </a:r>
            <a:r>
              <a:rPr lang="en-US" sz="1600" dirty="0"/>
              <a:t>It has long been held that an employer takes its employees as it finds them. </a:t>
            </a:r>
            <a:r>
              <a:rPr lang="en-US" sz="1600" i="1" dirty="0" err="1" smtClean="0">
                <a:hlinkClick r:id="rId4"/>
              </a:rPr>
              <a:t>Sisbro</a:t>
            </a:r>
            <a:r>
              <a:rPr lang="en-US" sz="1600" i="1" dirty="0" smtClean="0"/>
              <a:t>, citing </a:t>
            </a:r>
            <a:r>
              <a:rPr lang="en-US" sz="1600" i="1" dirty="0">
                <a:hlinkClick r:id="rId5"/>
              </a:rPr>
              <a:t>Baggett </a:t>
            </a:r>
            <a:r>
              <a:rPr lang="en-US" sz="1600" i="1" dirty="0" smtClean="0"/>
              <a:t>. </a:t>
            </a:r>
            <a:r>
              <a:rPr lang="en-US" sz="1600" dirty="0" smtClean="0"/>
              <a:t>As </a:t>
            </a:r>
            <a:r>
              <a:rPr lang="en-US" sz="1600" dirty="0"/>
              <a:t>in this case, even where an employee has a pre-existing condition that renders her more vulnerable to an injury, "recovery for an accidental injury will not be denied as long as it can be shown that the employment was also a causative factor." </a:t>
            </a:r>
            <a:r>
              <a:rPr lang="en-US" sz="1600" i="1" dirty="0"/>
              <a:t>See </a:t>
            </a:r>
            <a:r>
              <a:rPr lang="en-US" sz="1600" i="1" dirty="0" err="1" smtClean="0">
                <a:hlinkClick r:id="rId6"/>
              </a:rPr>
              <a:t>Sisbro</a:t>
            </a:r>
            <a:r>
              <a:rPr lang="en-US" sz="1600" dirty="0" smtClean="0"/>
              <a:t>; </a:t>
            </a:r>
            <a:r>
              <a:rPr lang="en-US" sz="1600" i="1" dirty="0">
                <a:hlinkClick r:id="rId7"/>
              </a:rPr>
              <a:t>Williams </a:t>
            </a:r>
            <a:r>
              <a:rPr lang="en-US" sz="1600" dirty="0" smtClean="0">
                <a:hlinkClick r:id="rId7"/>
              </a:rPr>
              <a:t>85 </a:t>
            </a:r>
            <a:r>
              <a:rPr lang="en-US" sz="1600" dirty="0">
                <a:hlinkClick r:id="rId7"/>
              </a:rPr>
              <a:t>Ill. 2d </a:t>
            </a:r>
            <a:r>
              <a:rPr lang="en-US" sz="1600" dirty="0" smtClean="0">
                <a:hlinkClick r:id="rId7"/>
              </a:rPr>
              <a:t>117 (1981</a:t>
            </a:r>
            <a:r>
              <a:rPr lang="en-US" sz="1600" dirty="0">
                <a:hlinkClick r:id="rId7"/>
              </a:rPr>
              <a:t>);</a:t>
            </a:r>
            <a:r>
              <a:rPr lang="en-US" sz="1600" dirty="0"/>
              <a:t> </a:t>
            </a:r>
            <a:r>
              <a:rPr lang="en-US" sz="1600" i="1" dirty="0">
                <a:hlinkClick r:id="rId8"/>
              </a:rPr>
              <a:t>County </a:t>
            </a:r>
            <a:r>
              <a:rPr lang="en-US" sz="1600" i="1" dirty="0" smtClean="0">
                <a:hlinkClick r:id="rId8"/>
              </a:rPr>
              <a:t>of Cook</a:t>
            </a:r>
            <a:r>
              <a:rPr lang="en-US" sz="1600" dirty="0" smtClean="0">
                <a:hlinkClick r:id="rId8"/>
              </a:rPr>
              <a:t>, </a:t>
            </a:r>
            <a:r>
              <a:rPr lang="en-US" sz="1600" dirty="0">
                <a:hlinkClick r:id="rId8"/>
              </a:rPr>
              <a:t>69 Ill. 2d </a:t>
            </a:r>
            <a:r>
              <a:rPr lang="en-US" sz="1600" dirty="0" smtClean="0">
                <a:hlinkClick r:id="rId8"/>
              </a:rPr>
              <a:t>10 (</a:t>
            </a:r>
            <a:r>
              <a:rPr lang="en-US" sz="1600" dirty="0">
                <a:hlinkClick r:id="rId8"/>
              </a:rPr>
              <a:t>1977</a:t>
            </a:r>
            <a:r>
              <a:rPr lang="en-US" sz="1600" dirty="0" smtClean="0">
                <a:hlinkClick r:id="rId8"/>
              </a:rPr>
              <a:t>).</a:t>
            </a:r>
            <a:r>
              <a:rPr lang="en-US" sz="1600"/>
              <a:t/>
            </a:r>
            <a:br>
              <a:rPr lang="en-US" sz="1600"/>
            </a:br>
            <a:endParaRPr lang="en-US" sz="1600" smtClean="0"/>
          </a:p>
          <a:p>
            <a:r>
              <a:rPr lang="en-US" sz="1600" smtClean="0"/>
              <a:t>Whether </a:t>
            </a:r>
            <a:r>
              <a:rPr lang="en-US" sz="1600" dirty="0"/>
              <a:t>a claimant's disability is attributable solely to a degenerative process of the preexisting condition or to an aggravation or acceleration of a preexisting condition because of an accident is a factual determination to be decided by the industrial Commission. </a:t>
            </a:r>
            <a:r>
              <a:rPr lang="en-US" sz="1600" i="1" dirty="0">
                <a:hlinkClick r:id="rId9"/>
              </a:rPr>
              <a:t>Roberts </a:t>
            </a:r>
            <a:r>
              <a:rPr lang="en-US" sz="1600" dirty="0" smtClean="0">
                <a:hlinkClick r:id="rId9"/>
              </a:rPr>
              <a:t>93 </a:t>
            </a:r>
            <a:r>
              <a:rPr lang="en-US" sz="1600" dirty="0">
                <a:hlinkClick r:id="rId9"/>
              </a:rPr>
              <a:t>Ill. 2d </a:t>
            </a:r>
            <a:r>
              <a:rPr lang="en-US" sz="1600" dirty="0" smtClean="0">
                <a:hlinkClick r:id="rId9"/>
              </a:rPr>
              <a:t>532 (1983</a:t>
            </a:r>
            <a:r>
              <a:rPr lang="en-US" sz="1600" dirty="0">
                <a:hlinkClick r:id="rId9"/>
              </a:rPr>
              <a:t>);</a:t>
            </a:r>
            <a:r>
              <a:rPr lang="en-US" sz="1600" dirty="0"/>
              <a:t>  </a:t>
            </a:r>
            <a:r>
              <a:rPr lang="en-US" sz="1600" u="sng" dirty="0"/>
              <a:t> </a:t>
            </a:r>
            <a:r>
              <a:rPr lang="en-US" sz="1600" i="1" u="sng" dirty="0" err="1"/>
              <a:t>Caradco</a:t>
            </a:r>
            <a:r>
              <a:rPr lang="en-US" sz="1600" i="1" u="sng" dirty="0"/>
              <a:t> </a:t>
            </a:r>
            <a:r>
              <a:rPr lang="en-US" sz="1600" i="1" u="sng" dirty="0" smtClean="0"/>
              <a:t>Window,  </a:t>
            </a:r>
            <a:r>
              <a:rPr lang="en-US" sz="1600" u="sng" dirty="0" smtClean="0"/>
              <a:t>86 </a:t>
            </a:r>
            <a:r>
              <a:rPr lang="en-US" sz="1600" u="sng" dirty="0"/>
              <a:t>III. 2d </a:t>
            </a:r>
            <a:r>
              <a:rPr lang="en-US" sz="1600" u="sng" dirty="0" smtClean="0"/>
              <a:t>92</a:t>
            </a:r>
            <a:r>
              <a:rPr lang="en-US" sz="1600" u="sng" dirty="0" smtClean="0">
                <a:hlinkClick r:id="rId10"/>
              </a:rPr>
              <a:t>(1981).</a:t>
            </a:r>
            <a:endParaRPr lang="en-US" sz="1600" u="sng" dirty="0" smtClean="0"/>
          </a:p>
          <a:p>
            <a:r>
              <a:rPr lang="en-US" sz="1600" dirty="0" smtClean="0"/>
              <a:t>In </a:t>
            </a:r>
            <a:r>
              <a:rPr lang="en-US" sz="1600" dirty="0"/>
              <a:t>the case of </a:t>
            </a:r>
            <a:r>
              <a:rPr lang="en-US" sz="1600" i="1" dirty="0" err="1">
                <a:hlinkClick r:id="rId11"/>
              </a:rPr>
              <a:t>Crader</a:t>
            </a:r>
            <a:r>
              <a:rPr lang="en-US" sz="1600" i="1" dirty="0">
                <a:hlinkClick r:id="rId11"/>
              </a:rPr>
              <a:t> v. Frito Lay</a:t>
            </a:r>
            <a:r>
              <a:rPr lang="en-US" sz="1600" dirty="0">
                <a:hlinkClick r:id="rId11"/>
              </a:rPr>
              <a:t>, 3 IIC 599 (2003),</a:t>
            </a:r>
            <a:r>
              <a:rPr lang="en-US" sz="1600" dirty="0"/>
              <a:t> the Commission relied on </a:t>
            </a:r>
            <a:r>
              <a:rPr lang="en-US" sz="1600" i="1" dirty="0" err="1"/>
              <a:t>Sisbro</a:t>
            </a:r>
            <a:r>
              <a:rPr lang="en-US" sz="1600" dirty="0"/>
              <a:t> and held that the claimant's work related injury hastened his need for surgery and set off the chain of events leading to his current condition. The Commission found that the petitioner's work injury "hastened" the need for his knee replacement even though the petitioner had severe pre-existing arthritis. In </a:t>
            </a:r>
            <a:r>
              <a:rPr lang="en-US" sz="1600" i="1" dirty="0" err="1"/>
              <a:t>Crader</a:t>
            </a:r>
            <a:r>
              <a:rPr lang="en-US" sz="1600" dirty="0"/>
              <a:t>, the petitioner's treating physician testified that although the petitioner had several years of extensive treatment to his knee and pre-existing arthritis, the work accident was, "the straw that broke the camel's back and put petitioner in a situation where he felt like he was not able to function without going ahead with the joint replacement." </a:t>
            </a:r>
            <a:r>
              <a:rPr lang="en-US" sz="1600" i="1" dirty="0"/>
              <a:t>Id.</a:t>
            </a:r>
            <a:r>
              <a:rPr lang="en-US" sz="1600" dirty="0"/>
              <a:t> The Commission relied on the petitioner's treating physician and found that even though the petitioner had pre-existing arthritis, his work injury necessitated the need for surgery, and thus it was a compensable case</a:t>
            </a:r>
            <a:r>
              <a:rPr lang="en-US" sz="1600" dirty="0" smtClean="0"/>
              <a:t>.</a:t>
            </a:r>
          </a:p>
        </p:txBody>
      </p:sp>
    </p:spTree>
    <p:extLst>
      <p:ext uri="{BB962C8B-B14F-4D97-AF65-F5344CB8AC3E}">
        <p14:creationId xmlns:p14="http://schemas.microsoft.com/office/powerpoint/2010/main" val="2930726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Jimmy Wiley v. Pace Suburban Bus</a:t>
            </a:r>
            <a:br>
              <a:rPr lang="en-US" sz="3600" dirty="0" smtClean="0"/>
            </a:br>
            <a:r>
              <a:rPr lang="en-US" sz="3600" dirty="0" smtClean="0"/>
              <a:t>07WC038810; 15IWCC0235</a:t>
            </a:r>
            <a:br>
              <a:rPr lang="en-US" sz="3600" dirty="0" smtClean="0"/>
            </a:br>
            <a:r>
              <a:rPr lang="en-US" sz="3600" dirty="0" smtClean="0"/>
              <a:t>IWCC Affirms </a:t>
            </a:r>
            <a:r>
              <a:rPr lang="en-US" sz="3600" dirty="0"/>
              <a:t>&amp; Adopts </a:t>
            </a:r>
            <a:r>
              <a:rPr lang="en-US" sz="3600" dirty="0" smtClean="0"/>
              <a:t>NO Causation</a:t>
            </a:r>
            <a:endParaRPr lang="en-US" dirty="0"/>
          </a:p>
        </p:txBody>
      </p:sp>
      <p:sp>
        <p:nvSpPr>
          <p:cNvPr id="3" name="Content Placeholder 2"/>
          <p:cNvSpPr>
            <a:spLocks noGrp="1"/>
          </p:cNvSpPr>
          <p:nvPr>
            <p:ph idx="1"/>
          </p:nvPr>
        </p:nvSpPr>
        <p:spPr/>
        <p:txBody>
          <a:bodyPr>
            <a:noAutofit/>
          </a:bodyPr>
          <a:lstStyle/>
          <a:p>
            <a:r>
              <a:rPr lang="en-US" sz="1800" dirty="0"/>
              <a:t>In the case at bar, Mr. Wiley had pre-existing right hip arthritis. He had documented significant pre-existing bilateral hip osteoarthritis. He worked without issue until his injury on March 30, 2007. While his right hip arthritis could warrant a total hip arthroplasty at some indeterminable point in the future, Petitioner had no imminent medical directives for the same. The issue is whether the accident at work on March 30, 2007 caused the need the total hip replacement surgery through an aggravated or accelerated the pre-existing condition or if the work accident caused a temporary exacerbation of Mr. Wiley's pre-existing condition which subsided</a:t>
            </a:r>
            <a:r>
              <a:rPr lang="en-US" sz="1800" dirty="0" smtClean="0"/>
              <a:t>.</a:t>
            </a:r>
            <a:endParaRPr lang="en-US" sz="1800" dirty="0"/>
          </a:p>
          <a:p>
            <a:r>
              <a:rPr lang="en-US" sz="1800" dirty="0" smtClean="0"/>
              <a:t>Upon </a:t>
            </a:r>
            <a:r>
              <a:rPr lang="en-US" sz="1800" dirty="0"/>
              <a:t>a review of the differing medical opinions, the comprehensive medical records and witness testimony, the Arbitrator finds that the Petitioner </a:t>
            </a:r>
            <a:r>
              <a:rPr lang="en-US" sz="1800" dirty="0" smtClean="0"/>
              <a:t>experienced </a:t>
            </a:r>
            <a:r>
              <a:rPr lang="en-US" sz="1800" dirty="0"/>
              <a:t>a temporary exacerbation of pain as a result of picking up the 90lbs batteries but that his condition returned back to the baseline by October, 2007.</a:t>
            </a:r>
          </a:p>
          <a:p>
            <a:r>
              <a:rPr lang="en-US" sz="1800" dirty="0"/>
              <a:t>Initially, it is worth noting that Petitioner is a likeable, hardworking and honest individual. His testimony and demeanor in court were noteworthy. He did not exaggerate his condition and he appeared to take his work duties seriously. The Arbitrator gives weight to his testimony regarding his symptoms and his pain. However, Petitioner credible testimony does not overcome the medical question regarding the cause of Petitioner's continued and extensive hip and back pain. The burden is upon the Petitioner and he had failed to prove by a preponderance of credible evidence that his current condition of ill-being is related to the March 30, 2007, incident. The Arbitrator finds that Petitioner experienced a temporary exacerbation of pain as a result of picking up the 90lbs batteries. His current condition of ill-being is related to his severe degenerative condition of his hips and back rather than his work related accident.</a:t>
            </a:r>
          </a:p>
          <a:p>
            <a:endParaRPr lang="en-US" sz="1400" dirty="0"/>
          </a:p>
        </p:txBody>
      </p:sp>
    </p:spTree>
    <p:extLst>
      <p:ext uri="{BB962C8B-B14F-4D97-AF65-F5344CB8AC3E}">
        <p14:creationId xmlns:p14="http://schemas.microsoft.com/office/powerpoint/2010/main" val="154060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Thomas </a:t>
            </a:r>
            <a:r>
              <a:rPr lang="en-US" dirty="0" err="1" smtClean="0"/>
              <a:t>Hegland</a:t>
            </a:r>
            <a:r>
              <a:rPr lang="en-US" dirty="0" smtClean="0"/>
              <a:t> v. Fed Ex</a:t>
            </a:r>
            <a:br>
              <a:rPr lang="en-US" dirty="0" smtClean="0"/>
            </a:br>
            <a:r>
              <a:rPr lang="en-US" dirty="0" smtClean="0"/>
              <a:t>10WC013266; 15IWCC0103</a:t>
            </a:r>
            <a:br>
              <a:rPr lang="en-US" dirty="0" smtClean="0"/>
            </a:br>
            <a:r>
              <a:rPr lang="en-US" dirty="0" smtClean="0"/>
              <a:t>IWCC Affirms &amp; Adopts NO Causation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a:t>While the Petitioner's current treating physician, Dr. </a:t>
            </a:r>
            <a:r>
              <a:rPr lang="en-US" dirty="0" err="1"/>
              <a:t>Citow</a:t>
            </a:r>
            <a:r>
              <a:rPr lang="en-US" dirty="0"/>
              <a:t>, has issued an opinion indicating that he believes there is a causal connection between the Petitioner's original accident and his current recommendation for a cervical spine fusion, the Arbitrator notes that the doctor's opinion is predicated upon an inaccurate history that the Petitioner's complaints of neck pain and tingling began at the time of the original accident, and continued unabated. It is clear from the records of Dr. Collins that the tingling in the fingers would wax and wane.</a:t>
            </a:r>
            <a:br>
              <a:rPr lang="en-US" dirty="0"/>
            </a:br>
            <a:r>
              <a:rPr lang="en-US" dirty="0"/>
              <a:t/>
            </a:r>
            <a:br>
              <a:rPr lang="en-US" dirty="0"/>
            </a:br>
            <a:r>
              <a:rPr lang="en-US" dirty="0"/>
              <a:t>The Arbitrator relies upon the opinion of Dr. Bernstein, who found that there was no causal connection between the original alleged injury and the Petitioner's subsequent cervical  [*17]  spine condition, based upon the change in the EMG findings, the fact that the Petitioner appeared to recover from his shoulder surgery and was able to complete an FCE indicating that he could perform unrestricted activity, and the gap in time between the original accident and the Petitioner's subsequent complaints of tingling and later neck pain. Considering the Petitioner's age and the change in the diagnostic findings, the Arbitrator agrees with Dr. Bernstein that the condition may be the result of a chronic degenerative change versus an acute injury from January 6, 2010.</a:t>
            </a:r>
            <a:br>
              <a:rPr lang="en-US" dirty="0"/>
            </a:br>
            <a:r>
              <a:rPr lang="en-US" dirty="0"/>
              <a:t/>
            </a:r>
            <a:br>
              <a:rPr lang="en-US" dirty="0"/>
            </a:br>
            <a:r>
              <a:rPr lang="en-US" dirty="0"/>
              <a:t>Most significantly, the Arbitrator finds that based upon the Petitioner's testimony and the treating medical records, the complaints involving the neck and fingertips did not occur until at least almost one month after the alleged accident. Based upon the lack of contemporaneous complaints involving the neck or fingertips at the time of the accident, a finding mat the Petitioner's alleged accident either caused injury to the Petitioner's cervical spine or aggravated a pre-existing condition to the cervical spine is precluded.</a:t>
            </a:r>
            <a:br>
              <a:rPr lang="en-US" dirty="0"/>
            </a:br>
            <a:r>
              <a:rPr lang="en-US" dirty="0"/>
              <a:t/>
            </a:r>
            <a:br>
              <a:rPr lang="en-US" dirty="0"/>
            </a:br>
            <a:r>
              <a:rPr lang="en-US" dirty="0"/>
              <a:t>Further, the Arbitrator finds it unlikely that the Petitioner sustained acute injuries  [*18]  to his neck, low back and shoulder on January 6, 2010 based upon the Petitioner's vague specifics regarding the original accident.</a:t>
            </a:r>
            <a:br>
              <a:rPr lang="en-US" dirty="0"/>
            </a:br>
            <a:r>
              <a:rPr lang="en-US" dirty="0"/>
              <a:t/>
            </a:r>
            <a:br>
              <a:rPr lang="en-US" dirty="0"/>
            </a:br>
            <a:r>
              <a:rPr lang="en-US" dirty="0"/>
              <a:t>The Arbitrator finds that based upon the available evidence, the Petitioner's initial low back injury and subsequent right shoulder condition are causally related to his work accident of January 6, 2010.</a:t>
            </a:r>
            <a:br>
              <a:rPr lang="en-US" dirty="0"/>
            </a:br>
            <a:r>
              <a:rPr lang="en-US" dirty="0"/>
              <a:t/>
            </a:r>
            <a:br>
              <a:rPr lang="en-US" dirty="0"/>
            </a:br>
            <a:endParaRPr lang="en-US" dirty="0"/>
          </a:p>
        </p:txBody>
      </p:sp>
    </p:spTree>
    <p:extLst>
      <p:ext uri="{BB962C8B-B14F-4D97-AF65-F5344CB8AC3E}">
        <p14:creationId xmlns:p14="http://schemas.microsoft.com/office/powerpoint/2010/main" val="280341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Christopher McClure v. SOI/DOC</a:t>
            </a:r>
            <a:br>
              <a:rPr lang="en-US" dirty="0" smtClean="0"/>
            </a:br>
            <a:r>
              <a:rPr lang="en-US" dirty="0" smtClean="0"/>
              <a:t>13WC016865; 15IWCC0099</a:t>
            </a:r>
            <a:br>
              <a:rPr lang="en-US" dirty="0" smtClean="0"/>
            </a:br>
            <a:r>
              <a:rPr lang="en-US" dirty="0" smtClean="0"/>
              <a:t>IWCC Affirms &amp; Adopts NO Causation</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trial, Petitioner complained of various forms of stress and mental ailments related to not knowing whether he had contracted a blood-borne illness. The medical records show that Petitioner wanted to "see a psychiatrist to make sure that his mental status was satisfactory for working in the prison." That same medical record notes no specific complaints of mental illness. The record contains no diagnosis, no prognosis, and no treatment recommendations outside of a psychiatrist referral. This is the only medical record in the file that touches upon Petitioner's mental health. Accordingly, the arbitrator finds no medical causation between Petitioner's allegations of mental ailments at trial and the accident in question.</a:t>
            </a:r>
          </a:p>
          <a:p>
            <a:r>
              <a:rPr lang="en-US" dirty="0"/>
              <a:t>At trial Petitioner complained of various forms of stress and mental ailments related to the spitting incidents. The only medical record that discusses stress related to the December 5, 2013 incident is the December 18, 2013 treatment record. </a:t>
            </a:r>
            <a:r>
              <a:rPr lang="en-US" dirty="0" smtClean="0"/>
              <a:t>The </a:t>
            </a:r>
            <a:r>
              <a:rPr lang="en-US" dirty="0"/>
              <a:t>record states that Petitioner took a "few days off because he </a:t>
            </a:r>
            <a:r>
              <a:rPr lang="en-US" b="1" i="1" dirty="0"/>
              <a:t>was</a:t>
            </a:r>
            <a:r>
              <a:rPr lang="en-US" dirty="0"/>
              <a:t> quite stressed mentally." </a:t>
            </a:r>
            <a:r>
              <a:rPr lang="en-US" dirty="0" smtClean="0"/>
              <a:t>(</a:t>
            </a:r>
            <a:r>
              <a:rPr lang="en-US" b="1" i="1" dirty="0"/>
              <a:t>emphasis added</a:t>
            </a:r>
            <a:r>
              <a:rPr lang="en-US" dirty="0"/>
              <a:t>). The record uses the past-tense with regard to Petitioner's claimed stress and offers no diagnosis or treatment </a:t>
            </a:r>
            <a:r>
              <a:rPr lang="en-US" dirty="0" smtClean="0"/>
              <a:t>recommendations</a:t>
            </a:r>
            <a:r>
              <a:rPr lang="en-US" dirty="0"/>
              <a:t>. The Arbitrator finds that Petitioner failed to meet his burden of proof with regards to causation because there is no medical opinion, or any other evidence, confirming a causal connection between Petitioner's stress and the accident in question.</a:t>
            </a:r>
            <a:endParaRPr lang="en-US" dirty="0" smtClean="0"/>
          </a:p>
          <a:p>
            <a:endParaRPr lang="en-US" dirty="0"/>
          </a:p>
        </p:txBody>
      </p:sp>
    </p:spTree>
    <p:extLst>
      <p:ext uri="{BB962C8B-B14F-4D97-AF65-F5344CB8AC3E}">
        <p14:creationId xmlns:p14="http://schemas.microsoft.com/office/powerpoint/2010/main" val="4226775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2086</Words>
  <Application>Microsoft Office PowerPoint</Application>
  <PresentationFormat>Widescreen</PresentationFormat>
  <Paragraphs>45</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WCLE MCLE 6-4-15</vt:lpstr>
      <vt:lpstr>Arising Out Of vs. Causation</vt:lpstr>
      <vt:lpstr>Arising Out Of vs. Causation</vt:lpstr>
      <vt:lpstr>Arising Out Of vs. Causation</vt:lpstr>
      <vt:lpstr>Causation: Proof</vt:lpstr>
      <vt:lpstr>Jimmy Wiley v. Pace Suburban Bus 07WC038810; 15IWCC0235 IWCC Affirms &amp; Adopts NO Causation</vt:lpstr>
      <vt:lpstr>Jimmy Wiley v. Pace Suburban Bus 07WC038810; 15IWCC0235 IWCC Affirms &amp; Adopts NO Causation</vt:lpstr>
      <vt:lpstr>Thomas Hegland v. Fed Ex 10WC013266; 15IWCC0103 IWCC Affirms &amp; Adopts NO Causation</vt:lpstr>
      <vt:lpstr>Christopher McClure v. SOI/DOC 13WC016865; 15IWCC0099 IWCC Affirms &amp; Adopts NO Causation </vt:lpstr>
      <vt:lpstr>Causation: Proposals</vt:lpstr>
      <vt:lpstr>Causation: Proposals</vt:lpstr>
      <vt:lpstr>Causation: Proposals SB 994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WCLE MCLE 6-4-15</dc:title>
  <dc:creator>David B. Menchetti</dc:creator>
  <cp:lastModifiedBy>Nina Vidmer</cp:lastModifiedBy>
  <cp:revision>31</cp:revision>
  <cp:lastPrinted>2015-06-03T11:38:45Z</cp:lastPrinted>
  <dcterms:created xsi:type="dcterms:W3CDTF">2015-05-31T14:43:31Z</dcterms:created>
  <dcterms:modified xsi:type="dcterms:W3CDTF">2015-06-11T23:55:57Z</dcterms:modified>
</cp:coreProperties>
</file>