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7" r:id="rId2"/>
    <p:sldId id="258" r:id="rId3"/>
    <p:sldId id="263" r:id="rId4"/>
    <p:sldId id="270" r:id="rId5"/>
    <p:sldId id="271" r:id="rId6"/>
    <p:sldId id="347" r:id="rId7"/>
    <p:sldId id="349" r:id="rId8"/>
    <p:sldId id="348" r:id="rId9"/>
    <p:sldId id="350" r:id="rId10"/>
    <p:sldId id="354" r:id="rId11"/>
    <p:sldId id="356" r:id="rId12"/>
    <p:sldId id="355" r:id="rId13"/>
    <p:sldId id="352" r:id="rId14"/>
    <p:sldId id="353" r:id="rId15"/>
    <p:sldId id="272" r:id="rId16"/>
    <p:sldId id="273" r:id="rId17"/>
    <p:sldId id="274" r:id="rId18"/>
    <p:sldId id="275" r:id="rId19"/>
    <p:sldId id="276" r:id="rId20"/>
    <p:sldId id="357" r:id="rId21"/>
    <p:sldId id="277" r:id="rId22"/>
    <p:sldId id="278" r:id="rId23"/>
    <p:sldId id="279" r:id="rId24"/>
    <p:sldId id="358" r:id="rId25"/>
    <p:sldId id="359" r:id="rId26"/>
    <p:sldId id="360" r:id="rId27"/>
    <p:sldId id="361" r:id="rId28"/>
    <p:sldId id="362" r:id="rId29"/>
    <p:sldId id="363" r:id="rId30"/>
    <p:sldId id="364" r:id="rId31"/>
    <p:sldId id="365" r:id="rId32"/>
    <p:sldId id="366" r:id="rId33"/>
    <p:sldId id="367"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7A092A1-523A-47D4-8ED7-6C280BC19458}" type="slidenum">
              <a:rPr lang="en-US" smtClean="0"/>
              <a:t>‹#›</a:t>
            </a:fld>
            <a:endParaRPr lang="en-US"/>
          </a:p>
        </p:txBody>
      </p:sp>
    </p:spTree>
    <p:extLst>
      <p:ext uri="{BB962C8B-B14F-4D97-AF65-F5344CB8AC3E}">
        <p14:creationId xmlns:p14="http://schemas.microsoft.com/office/powerpoint/2010/main" val="309478956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66" tIns="46583" rIns="93166" bIns="46583" rtlCol="0"/>
          <a:lstStyle>
            <a:lvl1pPr algn="r">
              <a:defRPr sz="1200"/>
            </a:lvl1pPr>
          </a:lstStyle>
          <a:p>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66" tIns="46583" rIns="93166" bIns="46583"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6" tIns="46583" rIns="93166" bIns="4658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6434"/>
          </a:xfrm>
          <a:prstGeom prst="rect">
            <a:avLst/>
          </a:prstGeom>
        </p:spPr>
        <p:txBody>
          <a:bodyPr vert="horz" lIns="93166" tIns="46583" rIns="93166"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66" tIns="46583" rIns="93166" bIns="46583" rtlCol="0" anchor="b"/>
          <a:lstStyle>
            <a:lvl1pPr algn="r">
              <a:defRPr sz="1200"/>
            </a:lvl1pPr>
          </a:lstStyle>
          <a:p>
            <a:fld id="{20761260-9DDD-4364-9863-D5DE63DF6264}" type="slidenum">
              <a:rPr lang="en-US" smtClean="0"/>
              <a:t>‹#›</a:t>
            </a:fld>
            <a:endParaRPr lang="en-US"/>
          </a:p>
        </p:txBody>
      </p:sp>
    </p:spTree>
    <p:extLst>
      <p:ext uri="{BB962C8B-B14F-4D97-AF65-F5344CB8AC3E}">
        <p14:creationId xmlns:p14="http://schemas.microsoft.com/office/powerpoint/2010/main" val="32792706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761260-9DDD-4364-9863-D5DE63DF6264}" type="slidenum">
              <a:rPr lang="en-US" smtClean="0"/>
              <a:t>31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704174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1817DC-1078-445D-A887-6CDC74A93F16}"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401EF-1AEF-47AB-A9D6-53023C4E9B2E}" type="slidenum">
              <a:rPr lang="en-US" smtClean="0"/>
              <a:t>‹#›</a:t>
            </a:fld>
            <a:endParaRPr lang="en-US"/>
          </a:p>
        </p:txBody>
      </p:sp>
    </p:spTree>
    <p:extLst>
      <p:ext uri="{BB962C8B-B14F-4D97-AF65-F5344CB8AC3E}">
        <p14:creationId xmlns:p14="http://schemas.microsoft.com/office/powerpoint/2010/main" val="293698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817DC-1078-445D-A887-6CDC74A93F16}"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401EF-1AEF-47AB-A9D6-53023C4E9B2E}" type="slidenum">
              <a:rPr lang="en-US" smtClean="0"/>
              <a:t>‹#›</a:t>
            </a:fld>
            <a:endParaRPr lang="en-US"/>
          </a:p>
        </p:txBody>
      </p:sp>
    </p:spTree>
    <p:extLst>
      <p:ext uri="{BB962C8B-B14F-4D97-AF65-F5344CB8AC3E}">
        <p14:creationId xmlns:p14="http://schemas.microsoft.com/office/powerpoint/2010/main" val="2606824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817DC-1078-445D-A887-6CDC74A93F16}"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401EF-1AEF-47AB-A9D6-53023C4E9B2E}" type="slidenum">
              <a:rPr lang="en-US" smtClean="0"/>
              <a:t>‹#›</a:t>
            </a:fld>
            <a:endParaRPr lang="en-US"/>
          </a:p>
        </p:txBody>
      </p:sp>
    </p:spTree>
    <p:extLst>
      <p:ext uri="{BB962C8B-B14F-4D97-AF65-F5344CB8AC3E}">
        <p14:creationId xmlns:p14="http://schemas.microsoft.com/office/powerpoint/2010/main" val="244664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817DC-1078-445D-A887-6CDC74A93F16}"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401EF-1AEF-47AB-A9D6-53023C4E9B2E}" type="slidenum">
              <a:rPr lang="en-US" smtClean="0"/>
              <a:t>‹#›</a:t>
            </a:fld>
            <a:endParaRPr lang="en-US"/>
          </a:p>
        </p:txBody>
      </p:sp>
    </p:spTree>
    <p:extLst>
      <p:ext uri="{BB962C8B-B14F-4D97-AF65-F5344CB8AC3E}">
        <p14:creationId xmlns:p14="http://schemas.microsoft.com/office/powerpoint/2010/main" val="67976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817DC-1078-445D-A887-6CDC74A93F16}"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401EF-1AEF-47AB-A9D6-53023C4E9B2E}" type="slidenum">
              <a:rPr lang="en-US" smtClean="0"/>
              <a:t>‹#›</a:t>
            </a:fld>
            <a:endParaRPr lang="en-US"/>
          </a:p>
        </p:txBody>
      </p:sp>
    </p:spTree>
    <p:extLst>
      <p:ext uri="{BB962C8B-B14F-4D97-AF65-F5344CB8AC3E}">
        <p14:creationId xmlns:p14="http://schemas.microsoft.com/office/powerpoint/2010/main" val="56969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1817DC-1078-445D-A887-6CDC74A93F16}"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401EF-1AEF-47AB-A9D6-53023C4E9B2E}" type="slidenum">
              <a:rPr lang="en-US" smtClean="0"/>
              <a:t>‹#›</a:t>
            </a:fld>
            <a:endParaRPr lang="en-US"/>
          </a:p>
        </p:txBody>
      </p:sp>
    </p:spTree>
    <p:extLst>
      <p:ext uri="{BB962C8B-B14F-4D97-AF65-F5344CB8AC3E}">
        <p14:creationId xmlns:p14="http://schemas.microsoft.com/office/powerpoint/2010/main" val="3697576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1817DC-1078-445D-A887-6CDC74A93F16}"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9401EF-1AEF-47AB-A9D6-53023C4E9B2E}" type="slidenum">
              <a:rPr lang="en-US" smtClean="0"/>
              <a:t>‹#›</a:t>
            </a:fld>
            <a:endParaRPr lang="en-US"/>
          </a:p>
        </p:txBody>
      </p:sp>
    </p:spTree>
    <p:extLst>
      <p:ext uri="{BB962C8B-B14F-4D97-AF65-F5344CB8AC3E}">
        <p14:creationId xmlns:p14="http://schemas.microsoft.com/office/powerpoint/2010/main" val="275051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1817DC-1078-445D-A887-6CDC74A93F16}"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9401EF-1AEF-47AB-A9D6-53023C4E9B2E}" type="slidenum">
              <a:rPr lang="en-US" smtClean="0"/>
              <a:t>‹#›</a:t>
            </a:fld>
            <a:endParaRPr lang="en-US"/>
          </a:p>
        </p:txBody>
      </p:sp>
    </p:spTree>
    <p:extLst>
      <p:ext uri="{BB962C8B-B14F-4D97-AF65-F5344CB8AC3E}">
        <p14:creationId xmlns:p14="http://schemas.microsoft.com/office/powerpoint/2010/main" val="1925908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817DC-1078-445D-A887-6CDC74A93F16}"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9401EF-1AEF-47AB-A9D6-53023C4E9B2E}" type="slidenum">
              <a:rPr lang="en-US" smtClean="0"/>
              <a:t>‹#›</a:t>
            </a:fld>
            <a:endParaRPr lang="en-US"/>
          </a:p>
        </p:txBody>
      </p:sp>
    </p:spTree>
    <p:extLst>
      <p:ext uri="{BB962C8B-B14F-4D97-AF65-F5344CB8AC3E}">
        <p14:creationId xmlns:p14="http://schemas.microsoft.com/office/powerpoint/2010/main" val="72106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817DC-1078-445D-A887-6CDC74A93F16}"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401EF-1AEF-47AB-A9D6-53023C4E9B2E}" type="slidenum">
              <a:rPr lang="en-US" smtClean="0"/>
              <a:t>‹#›</a:t>
            </a:fld>
            <a:endParaRPr lang="en-US"/>
          </a:p>
        </p:txBody>
      </p:sp>
    </p:spTree>
    <p:extLst>
      <p:ext uri="{BB962C8B-B14F-4D97-AF65-F5344CB8AC3E}">
        <p14:creationId xmlns:p14="http://schemas.microsoft.com/office/powerpoint/2010/main" val="51744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817DC-1078-445D-A887-6CDC74A93F16}"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401EF-1AEF-47AB-A9D6-53023C4E9B2E}" type="slidenum">
              <a:rPr lang="en-US" smtClean="0"/>
              <a:t>‹#›</a:t>
            </a:fld>
            <a:endParaRPr lang="en-US"/>
          </a:p>
        </p:txBody>
      </p:sp>
    </p:spTree>
    <p:extLst>
      <p:ext uri="{BB962C8B-B14F-4D97-AF65-F5344CB8AC3E}">
        <p14:creationId xmlns:p14="http://schemas.microsoft.com/office/powerpoint/2010/main" val="890461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817DC-1078-445D-A887-6CDC74A93F16}"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401EF-1AEF-47AB-A9D6-53023C4E9B2E}" type="slidenum">
              <a:rPr lang="en-US" smtClean="0"/>
              <a:t>‹#›</a:t>
            </a:fld>
            <a:endParaRPr lang="en-US"/>
          </a:p>
        </p:txBody>
      </p:sp>
    </p:spTree>
    <p:extLst>
      <p:ext uri="{BB962C8B-B14F-4D97-AF65-F5344CB8AC3E}">
        <p14:creationId xmlns:p14="http://schemas.microsoft.com/office/powerpoint/2010/main" val="2565543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WCLE MCLE 4-9-15</a:t>
            </a:r>
            <a:endParaRPr lang="en-US" dirty="0"/>
          </a:p>
        </p:txBody>
      </p:sp>
      <p:sp>
        <p:nvSpPr>
          <p:cNvPr id="5" name="Content Placeholder 4"/>
          <p:cNvSpPr>
            <a:spLocks noGrp="1"/>
          </p:cNvSpPr>
          <p:nvPr>
            <p:ph idx="1"/>
          </p:nvPr>
        </p:nvSpPr>
        <p:spPr/>
        <p:txBody>
          <a:bodyPr/>
          <a:lstStyle/>
          <a:p>
            <a:r>
              <a:rPr lang="en-US" dirty="0" smtClean="0"/>
              <a:t>Recent AMA Cases</a:t>
            </a:r>
          </a:p>
          <a:p>
            <a:r>
              <a:rPr lang="en-US" dirty="0" smtClean="0"/>
              <a:t>Thursday April 9, 2015</a:t>
            </a:r>
          </a:p>
          <a:p>
            <a:r>
              <a:rPr lang="en-US" dirty="0" smtClean="0"/>
              <a:t>12:00 pm to 1:00 pm</a:t>
            </a:r>
          </a:p>
          <a:p>
            <a:r>
              <a:rPr lang="en-US" dirty="0" smtClean="0"/>
              <a:t>James R. Thompson Center , Chicago, IL</a:t>
            </a:r>
          </a:p>
          <a:p>
            <a:r>
              <a:rPr lang="en-US" dirty="0" smtClean="0"/>
              <a:t>1 Hour General MCLE Credit</a:t>
            </a:r>
          </a:p>
          <a:p>
            <a:endParaRPr lang="en-US" dirty="0" smtClean="0"/>
          </a:p>
        </p:txBody>
      </p:sp>
    </p:spTree>
    <p:extLst>
      <p:ext uri="{BB962C8B-B14F-4D97-AF65-F5344CB8AC3E}">
        <p14:creationId xmlns:p14="http://schemas.microsoft.com/office/powerpoint/2010/main" val="3846592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Terina</a:t>
            </a:r>
            <a:r>
              <a:rPr lang="en-US" dirty="0" smtClean="0"/>
              <a:t> Green v. PPG</a:t>
            </a:r>
            <a:br>
              <a:rPr lang="en-US" dirty="0" smtClean="0"/>
            </a:br>
            <a:r>
              <a:rPr lang="en-US" dirty="0" smtClean="0"/>
              <a:t>12WC035460; 14IWCC0912</a:t>
            </a:r>
            <a:endParaRPr lang="en-US" dirty="0"/>
          </a:p>
        </p:txBody>
      </p:sp>
      <p:sp>
        <p:nvSpPr>
          <p:cNvPr id="3" name="Content Placeholder 2"/>
          <p:cNvSpPr>
            <a:spLocks noGrp="1"/>
          </p:cNvSpPr>
          <p:nvPr>
            <p:ph idx="1"/>
          </p:nvPr>
        </p:nvSpPr>
        <p:spPr/>
        <p:txBody>
          <a:bodyPr>
            <a:normAutofit fontScale="47500" lnSpcReduction="20000"/>
          </a:bodyPr>
          <a:lstStyle/>
          <a:p>
            <a:r>
              <a:rPr lang="en-US" sz="3800" b="1" dirty="0"/>
              <a:t>3. Petitioner's Age</a:t>
            </a:r>
            <a:r>
              <a:rPr lang="en-US" sz="3800" dirty="0"/>
              <a:t>: Petitioner was thirty-nine years old at the time of her accident. No direct evidence was presented by either party as to how Petitioner's age impacts any disability. However, the Arbitrator notes that Petitioner may reasonably be expected to live and work with the effects of her injury for a longer time than an older individual and, therefore, her permanent partial disability may be greater than that of an older individual.</a:t>
            </a:r>
            <a:br>
              <a:rPr lang="en-US" sz="3800" dirty="0"/>
            </a:br>
            <a:r>
              <a:rPr lang="en-US" sz="3800" dirty="0"/>
              <a:t/>
            </a:r>
            <a:br>
              <a:rPr lang="en-US" sz="3800" dirty="0"/>
            </a:br>
            <a:r>
              <a:rPr lang="en-US" sz="3800" b="1" dirty="0"/>
              <a:t>4. Future Earning Capacity</a:t>
            </a:r>
            <a:r>
              <a:rPr lang="en-US" sz="3800" dirty="0"/>
              <a:t>: No </a:t>
            </a:r>
            <a:r>
              <a:rPr lang="en-US" sz="3800" dirty="0" smtClean="0"/>
              <a:t>evidence was </a:t>
            </a:r>
            <a:r>
              <a:rPr lang="en-US" sz="3800" dirty="0"/>
              <a:t>presented as to how Petitioner's future earning capacity was affected by her injury. While Petitioner testified to a reduction in pay after her accident, she did not prove by a preponderance of the evidence that the reduction was related to her injury.</a:t>
            </a:r>
            <a:br>
              <a:rPr lang="en-US" sz="3800" dirty="0"/>
            </a:br>
            <a:r>
              <a:rPr lang="en-US" sz="3800" dirty="0"/>
              <a:t/>
            </a:r>
            <a:br>
              <a:rPr lang="en-US" sz="3800" dirty="0"/>
            </a:br>
            <a:r>
              <a:rPr lang="en-US" sz="3800" b="1" dirty="0"/>
              <a:t>5. Evidence of Disability Corroborated in the Treating Records</a:t>
            </a:r>
            <a:r>
              <a:rPr lang="en-US" sz="3800" dirty="0"/>
              <a:t>: Petitioner's records from her treating physicians have demonstrated evidence of disability. Petitioner underwent surgery to her left shoulder which included a </a:t>
            </a:r>
            <a:r>
              <a:rPr lang="en-US" sz="3800" dirty="0" err="1"/>
              <a:t>subacromial</a:t>
            </a:r>
            <a:r>
              <a:rPr lang="en-US" sz="3800" dirty="0"/>
              <a:t> decompression, rotator cuff repair (for an 80% tear), a proximal biceps </a:t>
            </a:r>
            <a:r>
              <a:rPr lang="en-US" sz="3800" dirty="0" err="1"/>
              <a:t>tenodesis</a:t>
            </a:r>
            <a:r>
              <a:rPr lang="en-US" sz="3800" dirty="0"/>
              <a:t>, and intra-articular evaluation, debridement, and removal of loose bodies. While surgery improved Petitioner's condition and she was released with no restrictions, she has continued to notice limitations in her left arm and shoulder. Post-operatively the records of Dr. Smith and the physical therapist show ongoing pain and stiffness in Petitioner's left arm and shoulder. Additionally, while there is no treating record to corroborate Petitioner's testimony regarding her visit and procedure with Dr. Smith on June 4, 2013, the Arbitrator notes Dr. Smith's multiple notations and comments concerning scar tissue and adhesions </a:t>
            </a:r>
            <a:r>
              <a:rPr lang="en-US" sz="3800" dirty="0" smtClean="0"/>
              <a:t>in </a:t>
            </a:r>
            <a:r>
              <a:rPr lang="en-US" sz="3800" dirty="0"/>
              <a:t>earlier visits.</a:t>
            </a:r>
            <a:br>
              <a:rPr lang="en-US" sz="3800"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990908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Terina</a:t>
            </a:r>
            <a:r>
              <a:rPr lang="en-US" dirty="0" smtClean="0"/>
              <a:t> Green v. PPG</a:t>
            </a:r>
            <a:br>
              <a:rPr lang="en-US" dirty="0" smtClean="0"/>
            </a:br>
            <a:r>
              <a:rPr lang="en-US" dirty="0" smtClean="0"/>
              <a:t>12WC035460; 14IWCC0912</a:t>
            </a:r>
            <a:endParaRPr lang="en-US" dirty="0"/>
          </a:p>
        </p:txBody>
      </p:sp>
      <p:sp>
        <p:nvSpPr>
          <p:cNvPr id="3" name="Content Placeholder 2"/>
          <p:cNvSpPr>
            <a:spLocks noGrp="1"/>
          </p:cNvSpPr>
          <p:nvPr>
            <p:ph idx="1"/>
          </p:nvPr>
        </p:nvSpPr>
        <p:spPr/>
        <p:txBody>
          <a:bodyPr>
            <a:normAutofit fontScale="92500" lnSpcReduction="10000"/>
          </a:bodyPr>
          <a:lstStyle/>
          <a:p>
            <a:r>
              <a:rPr lang="en-US" dirty="0"/>
              <a:t>Petitioner's testimony concerning her injury and her ongoing symptoms and complaints was credible. Even Respondent's impairment rating physician, Dr. </a:t>
            </a:r>
            <a:r>
              <a:rPr lang="en-US" dirty="0" err="1"/>
              <a:t>Atluri</a:t>
            </a:r>
            <a:r>
              <a:rPr lang="en-US" dirty="0"/>
              <a:t>, found her complaints and responses during their last examination </a:t>
            </a:r>
            <a:r>
              <a:rPr lang="en-US" dirty="0" smtClean="0"/>
              <a:t>credible.</a:t>
            </a:r>
          </a:p>
          <a:p>
            <a:r>
              <a:rPr lang="en-US" dirty="0" smtClean="0"/>
              <a:t>In </a:t>
            </a:r>
            <a:r>
              <a:rPr lang="en-US" dirty="0"/>
              <a:t>light of Section 8(b) 1 of the Act and after considering the foregoing factors, the Arbitrator concludes that Petitioner has suffered a loss of 17.5% of a person as a whole as a result of her work accident. As Petitioner's injury is primarily to her left shoulder, an award under </a:t>
            </a:r>
            <a:r>
              <a:rPr lang="en-US" dirty="0" smtClean="0"/>
              <a:t>8(d)1 </a:t>
            </a:r>
            <a:r>
              <a:rPr lang="en-US" dirty="0"/>
              <a:t>is appropriate pursuant to </a:t>
            </a:r>
            <a:r>
              <a:rPr lang="en-US" i="1" dirty="0"/>
              <a:t>Will County</a:t>
            </a:r>
            <a:r>
              <a:rPr lang="en-US" dirty="0"/>
              <a:t>.</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510012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Joshua </a:t>
            </a:r>
            <a:r>
              <a:rPr lang="en-US" dirty="0" err="1" smtClean="0"/>
              <a:t>Gochanour</a:t>
            </a:r>
            <a:r>
              <a:rPr lang="en-US" dirty="0" smtClean="0"/>
              <a:t> v. </a:t>
            </a:r>
            <a:r>
              <a:rPr lang="en-US" dirty="0" err="1" smtClean="0"/>
              <a:t>Eichenauer</a:t>
            </a:r>
            <a:r>
              <a:rPr lang="en-US" dirty="0" smtClean="0"/>
              <a:t> Services</a:t>
            </a:r>
            <a:br>
              <a:rPr lang="en-US" dirty="0" smtClean="0"/>
            </a:br>
            <a:r>
              <a:rPr lang="en-US" dirty="0" smtClean="0"/>
              <a:t>11WC049129; 14IWCC0929</a:t>
            </a:r>
            <a:endParaRPr lang="en-US" dirty="0"/>
          </a:p>
        </p:txBody>
      </p:sp>
      <p:sp>
        <p:nvSpPr>
          <p:cNvPr id="3" name="Content Placeholder 2"/>
          <p:cNvSpPr>
            <a:spLocks noGrp="1"/>
          </p:cNvSpPr>
          <p:nvPr>
            <p:ph idx="1"/>
          </p:nvPr>
        </p:nvSpPr>
        <p:spPr/>
        <p:txBody>
          <a:bodyPr>
            <a:normAutofit fontScale="55000" lnSpcReduction="20000"/>
          </a:bodyPr>
          <a:lstStyle/>
          <a:p>
            <a:r>
              <a:rPr lang="en-US" sz="4000" dirty="0"/>
              <a:t>First, the Respondent submitted an AMA impairment rating of 10% of the thumb, which was determined by Dr. </a:t>
            </a:r>
            <a:r>
              <a:rPr lang="en-US" sz="4000" dirty="0" smtClean="0"/>
              <a:t>Brower. </a:t>
            </a:r>
            <a:r>
              <a:rPr lang="en-US" sz="4000" dirty="0"/>
              <a:t>The Petitioner did not submit an AMA impairment rating into evidence. In making his determination, Dr. Brower noted complaints of decreased </a:t>
            </a:r>
            <a:r>
              <a:rPr lang="en-US" sz="4000" dirty="0" smtClean="0"/>
              <a:t>sensation along </a:t>
            </a:r>
            <a:r>
              <a:rPr lang="en-US" sz="4000" dirty="0"/>
              <a:t>the left radial thumb, no atrophy, normal range of motion other than inability to extend the IP joint past zero degrees, and normal strength. Sensory testing verified partial loss of sensation at the radial aspect of the thumb</a:t>
            </a:r>
            <a:r>
              <a:rPr lang="en-US" sz="4000" dirty="0" smtClean="0"/>
              <a:t>.</a:t>
            </a:r>
          </a:p>
          <a:p>
            <a:r>
              <a:rPr lang="en-US" sz="4000" dirty="0"/>
              <a:t>Petitioner's occupation was a server/waiter. While he complained subjectively of problems doing his job subsequent to the accident, his medical records, other than Dr. Nord's, appear to indicate he was having no significant problems doing his job. Dr. Nord noted </a:t>
            </a:r>
            <a:r>
              <a:rPr lang="en-US" sz="4000" dirty="0" smtClean="0"/>
              <a:t>that </a:t>
            </a:r>
            <a:r>
              <a:rPr lang="en-US" sz="4000" dirty="0"/>
              <a:t>Petitioner continued to have left thumb pain after returning to work, and after a few months left to take a different job. We note that the ER report from Advocate </a:t>
            </a:r>
            <a:r>
              <a:rPr lang="en-US" sz="4000" dirty="0" err="1"/>
              <a:t>Bromenn</a:t>
            </a:r>
            <a:r>
              <a:rPr lang="en-US" sz="4000" dirty="0"/>
              <a:t> and the report of Dr. Brower indicated the Petitioner is right handed, so this injury was to his non-dominant hand. At the same time, being that the injury was to the thumb, any impairment was to a digit that is important to gripping.</a:t>
            </a:r>
            <a:br>
              <a:rPr lang="en-US" sz="4000" dirty="0"/>
            </a:br>
            <a:r>
              <a:rPr lang="en-US" dirty="0"/>
              <a:t/>
            </a:r>
            <a:br>
              <a:rPr lang="en-US" dirty="0"/>
            </a:br>
            <a:endParaRPr lang="en-US" dirty="0"/>
          </a:p>
        </p:txBody>
      </p:sp>
    </p:spTree>
    <p:extLst>
      <p:ext uri="{BB962C8B-B14F-4D97-AF65-F5344CB8AC3E}">
        <p14:creationId xmlns:p14="http://schemas.microsoft.com/office/powerpoint/2010/main" val="3484612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Joshua </a:t>
            </a:r>
            <a:r>
              <a:rPr lang="en-US" dirty="0" err="1" smtClean="0"/>
              <a:t>Gochanour</a:t>
            </a:r>
            <a:r>
              <a:rPr lang="en-US" dirty="0" smtClean="0"/>
              <a:t> v. </a:t>
            </a:r>
            <a:r>
              <a:rPr lang="en-US" dirty="0" err="1" smtClean="0"/>
              <a:t>Eichenauer</a:t>
            </a:r>
            <a:r>
              <a:rPr lang="en-US" dirty="0" smtClean="0"/>
              <a:t> Services</a:t>
            </a:r>
            <a:br>
              <a:rPr lang="en-US" dirty="0" smtClean="0"/>
            </a:br>
            <a:r>
              <a:rPr lang="en-US" dirty="0" smtClean="0"/>
              <a:t>11WC049129; 14IWCC0929</a:t>
            </a:r>
            <a:endParaRPr lang="en-US" dirty="0"/>
          </a:p>
        </p:txBody>
      </p:sp>
      <p:sp>
        <p:nvSpPr>
          <p:cNvPr id="3" name="Content Placeholder 2"/>
          <p:cNvSpPr>
            <a:spLocks noGrp="1"/>
          </p:cNvSpPr>
          <p:nvPr>
            <p:ph idx="1"/>
          </p:nvPr>
        </p:nvSpPr>
        <p:spPr/>
        <p:txBody>
          <a:bodyPr>
            <a:noAutofit/>
          </a:bodyPr>
          <a:lstStyle/>
          <a:p>
            <a:r>
              <a:rPr lang="en-US" sz="2200" dirty="0" smtClean="0"/>
              <a:t>The </a:t>
            </a:r>
            <a:r>
              <a:rPr lang="en-US" sz="2200" dirty="0"/>
              <a:t>Petitioner returned to employment at approximately 33 years of age. Dr. </a:t>
            </a:r>
            <a:r>
              <a:rPr lang="en-US" sz="2200" dirty="0" err="1"/>
              <a:t>Tattini</a:t>
            </a:r>
            <a:r>
              <a:rPr lang="en-US" sz="2200" dirty="0"/>
              <a:t> noted in his last report of September 15, 2012 that he hopes Petitioner's ongoing sensation problems will continue to improve over time. Petitioner testified that it hadn't </a:t>
            </a:r>
            <a:r>
              <a:rPr lang="en-US" sz="2200" dirty="0" smtClean="0"/>
              <a:t>improved </a:t>
            </a:r>
            <a:r>
              <a:rPr lang="en-US" sz="2200" dirty="0"/>
              <a:t>at the time of the hearing date. Dr. Nord </a:t>
            </a:r>
            <a:r>
              <a:rPr lang="en-US" sz="2200" dirty="0" smtClean="0"/>
              <a:t>reported that </a:t>
            </a:r>
            <a:r>
              <a:rPr lang="en-US" sz="2200" dirty="0"/>
              <a:t>he believed Petitioner may sustain increasing discomfort in the area of the laceration as he gets older</a:t>
            </a:r>
            <a:r>
              <a:rPr lang="en-US" sz="2200" dirty="0" smtClean="0"/>
              <a:t>.</a:t>
            </a:r>
          </a:p>
          <a:p>
            <a:r>
              <a:rPr lang="en-US" sz="2200" dirty="0"/>
              <a:t>No evidence was presented by either party that indicates real or possible impact from the injury on the Petitioner's future earning capacity</a:t>
            </a:r>
            <a:r>
              <a:rPr lang="en-US" sz="2200" dirty="0" smtClean="0"/>
              <a:t>.</a:t>
            </a:r>
          </a:p>
          <a:p>
            <a:r>
              <a:rPr lang="en-US" sz="2200" dirty="0"/>
              <a:t>With regard to the factor involving evidence of disability corroborated by the medical records, the Petitioner's continued complaints of a lack of sensation in the radial nerve of the thumb are supported by his treating records, as well as the report of Dr. Brower. While he testified to a lack of strength, this does not seem to be corroborated by the medical, as the physical therapy records and last notes of Dr. </a:t>
            </a:r>
            <a:r>
              <a:rPr lang="en-US" sz="2200" dirty="0" err="1"/>
              <a:t>Tattini</a:t>
            </a:r>
            <a:r>
              <a:rPr lang="en-US" sz="2200" dirty="0"/>
              <a:t> indicate essentially normal strength. Dr. Brower, Respondent's examining physician, did note a small loss of range of motion with regard to IP joint extension. Dr. Nord's June 25, 2013 report supports some ongoing weakness of the left thumb.</a:t>
            </a:r>
            <a:br>
              <a:rPr lang="en-US" sz="2200" dirty="0"/>
            </a:br>
            <a:r>
              <a:rPr lang="en-US" sz="2200" dirty="0"/>
              <a:t/>
            </a:r>
            <a:br>
              <a:rPr lang="en-US" sz="2200" dirty="0"/>
            </a:br>
            <a:r>
              <a:rPr lang="en-US" sz="2200" dirty="0"/>
              <a:t/>
            </a:r>
            <a:br>
              <a:rPr lang="en-US" sz="2200" dirty="0"/>
            </a:br>
            <a:r>
              <a:rPr lang="en-US" sz="2200" dirty="0"/>
              <a:t/>
            </a:r>
            <a:br>
              <a:rPr lang="en-US" sz="2200" dirty="0"/>
            </a:br>
            <a:endParaRPr lang="en-US" sz="2200" dirty="0"/>
          </a:p>
        </p:txBody>
      </p:sp>
    </p:spTree>
    <p:extLst>
      <p:ext uri="{BB962C8B-B14F-4D97-AF65-F5344CB8AC3E}">
        <p14:creationId xmlns:p14="http://schemas.microsoft.com/office/powerpoint/2010/main" val="4109228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Joshua </a:t>
            </a:r>
            <a:r>
              <a:rPr lang="en-US" dirty="0" err="1" smtClean="0"/>
              <a:t>Gochanour</a:t>
            </a:r>
            <a:r>
              <a:rPr lang="en-US" dirty="0" smtClean="0"/>
              <a:t> v. </a:t>
            </a:r>
            <a:r>
              <a:rPr lang="en-US" dirty="0" err="1" smtClean="0"/>
              <a:t>Eichenauer</a:t>
            </a:r>
            <a:r>
              <a:rPr lang="en-US" dirty="0" smtClean="0"/>
              <a:t> Services</a:t>
            </a:r>
            <a:br>
              <a:rPr lang="en-US" dirty="0" smtClean="0"/>
            </a:br>
            <a:r>
              <a:rPr lang="en-US" dirty="0" smtClean="0"/>
              <a:t>11WC049129; 14IWCC0929</a:t>
            </a:r>
            <a:endParaRPr lang="en-US" dirty="0"/>
          </a:p>
        </p:txBody>
      </p:sp>
      <p:sp>
        <p:nvSpPr>
          <p:cNvPr id="3" name="Content Placeholder 2"/>
          <p:cNvSpPr>
            <a:spLocks noGrp="1"/>
          </p:cNvSpPr>
          <p:nvPr>
            <p:ph idx="1"/>
          </p:nvPr>
        </p:nvSpPr>
        <p:spPr/>
        <p:txBody>
          <a:bodyPr>
            <a:noAutofit/>
          </a:bodyPr>
          <a:lstStyle/>
          <a:p>
            <a:r>
              <a:rPr lang="en-US" sz="2400" dirty="0"/>
              <a:t>The Commission believes that, based on a review of the surgical report, this case involves a relatively significant thumb injury with nerve repair. There was no evidence of significant tendon or </a:t>
            </a:r>
            <a:r>
              <a:rPr lang="en-US" sz="2400" dirty="0" smtClean="0"/>
              <a:t>bone </a:t>
            </a:r>
            <a:r>
              <a:rPr lang="en-US" sz="2400" dirty="0"/>
              <a:t>injury. There was evidence of ongoing problems with radial sensation. The Commission takes into account the AMA rating and the lack of evidence presented with regard to earning capacity. However, in this particular case, we give more weight to the fact that Petitioner has corroborated complaints regarding an ongoing lack of sensation and some lack of strength, that he will have to live with this injury and its </a:t>
            </a:r>
            <a:r>
              <a:rPr lang="en-US" sz="2400" dirty="0" err="1"/>
              <a:t>sequelae</a:t>
            </a:r>
            <a:r>
              <a:rPr lang="en-US" sz="2400" dirty="0"/>
              <a:t> for a significantly longer time than an older worker, and that he testified to difficulty in returning to his normal job due to the injury. Based on this and a review of prior precedent regarding similar injuries, the Commission declines the Petitioner's request to increase the award to 35% of the left thumb, but does increase it from the Arbitrator's award of 17.5% of the left thumb to 25% of the left thumb.</a:t>
            </a:r>
            <a:br>
              <a:rPr lang="en-US" sz="2400" dirty="0"/>
            </a:br>
            <a:r>
              <a:rPr lang="en-US" sz="2200" dirty="0"/>
              <a:t/>
            </a:r>
            <a:br>
              <a:rPr lang="en-US" sz="2200" dirty="0"/>
            </a:br>
            <a:r>
              <a:rPr lang="en-US" sz="2200" dirty="0"/>
              <a:t/>
            </a:r>
            <a:br>
              <a:rPr lang="en-US" sz="2200" dirty="0"/>
            </a:br>
            <a:r>
              <a:rPr lang="en-US" sz="2200" dirty="0"/>
              <a:t/>
            </a:r>
            <a:br>
              <a:rPr lang="en-US" sz="2200" dirty="0"/>
            </a:br>
            <a:endParaRPr lang="en-US" sz="2200" dirty="0"/>
          </a:p>
        </p:txBody>
      </p:sp>
    </p:spTree>
    <p:extLst>
      <p:ext uri="{BB962C8B-B14F-4D97-AF65-F5344CB8AC3E}">
        <p14:creationId xmlns:p14="http://schemas.microsoft.com/office/powerpoint/2010/main" val="3673485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November 2014 AMA Cases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Douglas Coffey v. State of Illinois/Menard, 14IWCC0991, 11/19/2014, No AMA Guides, Award 12.65% MAW (25% arm)</a:t>
            </a:r>
          </a:p>
          <a:p>
            <a:r>
              <a:rPr lang="en-US" dirty="0" smtClean="0"/>
              <a:t>Steve Maynard v. Danville Housing Authority, 14IWCC0992, 11/19/2014, AMA 6% UEI, Award 17.5% MAW (or 34.6% arm)</a:t>
            </a:r>
          </a:p>
          <a:p>
            <a:r>
              <a:rPr lang="en-US" dirty="0" smtClean="0"/>
              <a:t>Jacqueline Camacho v. Bar </a:t>
            </a:r>
            <a:r>
              <a:rPr lang="en-US" dirty="0" err="1" smtClean="0"/>
              <a:t>Toma</a:t>
            </a:r>
            <a:r>
              <a:rPr lang="en-US" dirty="0" smtClean="0"/>
              <a:t>, 14IWCC0994, 11/21/2014, No AMA Guides, Award 22.5% MAW</a:t>
            </a:r>
          </a:p>
          <a:p>
            <a:r>
              <a:rPr lang="en-US" dirty="0" smtClean="0"/>
              <a:t>Stormy Monday v. Caterpillar, 14IWCC1002, 11/24/2014, AMA 6% WPI, Award 15% MAW</a:t>
            </a:r>
          </a:p>
          <a:p>
            <a:r>
              <a:rPr lang="en-US" dirty="0" smtClean="0"/>
              <a:t>David Sharpe v. Lakeland Com. Coll., 14IWCC1006, 11/24/2014, AMA 5% UEI, Award 22.5% arm</a:t>
            </a:r>
          </a:p>
          <a:p>
            <a:r>
              <a:rPr lang="en-US" dirty="0" smtClean="0"/>
              <a:t>Juan Carlos </a:t>
            </a:r>
            <a:r>
              <a:rPr lang="en-US" dirty="0" err="1" smtClean="0"/>
              <a:t>Alvia</a:t>
            </a:r>
            <a:r>
              <a:rPr lang="en-US" dirty="0" smtClean="0"/>
              <a:t> (</a:t>
            </a:r>
            <a:r>
              <a:rPr lang="en-US" dirty="0" err="1" smtClean="0"/>
              <a:t>Aliva</a:t>
            </a:r>
            <a:r>
              <a:rPr lang="en-US" dirty="0" smtClean="0"/>
              <a:t>?) v. Country Club Hills PD, 14IWCC1028, 11/25/2014, AMA 5% LEI, Award of 7.5% foot modified up to 12.5% </a:t>
            </a:r>
          </a:p>
          <a:p>
            <a:r>
              <a:rPr lang="en-US" dirty="0" smtClean="0"/>
              <a:t>Kevin Klein v. Dynegy, 14IWCC1030, 11/26/2014, No AMA Guides, Award 17.5% leg</a:t>
            </a:r>
            <a:endParaRPr lang="en-US" dirty="0"/>
          </a:p>
        </p:txBody>
      </p:sp>
    </p:spTree>
    <p:extLst>
      <p:ext uri="{BB962C8B-B14F-4D97-AF65-F5344CB8AC3E}">
        <p14:creationId xmlns:p14="http://schemas.microsoft.com/office/powerpoint/2010/main" val="4257899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Douglas Coffey v. State of </a:t>
            </a:r>
            <a:r>
              <a:rPr lang="en-US" dirty="0" smtClean="0"/>
              <a:t>Illinois/Menard </a:t>
            </a:r>
            <a:r>
              <a:rPr lang="en-US" dirty="0"/>
              <a:t>14IWCC0991</a:t>
            </a:r>
          </a:p>
        </p:txBody>
      </p:sp>
      <p:sp>
        <p:nvSpPr>
          <p:cNvPr id="3" name="Content Placeholder 2"/>
          <p:cNvSpPr>
            <a:spLocks noGrp="1"/>
          </p:cNvSpPr>
          <p:nvPr>
            <p:ph idx="1"/>
          </p:nvPr>
        </p:nvSpPr>
        <p:spPr/>
        <p:txBody>
          <a:bodyPr/>
          <a:lstStyle/>
          <a:p>
            <a:r>
              <a:rPr lang="en-US" dirty="0" smtClean="0"/>
              <a:t>29 year old correctional officer</a:t>
            </a:r>
          </a:p>
          <a:p>
            <a:r>
              <a:rPr lang="en-US" dirty="0" smtClean="0"/>
              <a:t>Right rotator cuff tear and impingement syndrome &amp; </a:t>
            </a:r>
            <a:r>
              <a:rPr lang="en-US" dirty="0" err="1" smtClean="0"/>
              <a:t>labral</a:t>
            </a:r>
            <a:r>
              <a:rPr lang="en-US" dirty="0" smtClean="0"/>
              <a:t> tear</a:t>
            </a:r>
          </a:p>
          <a:p>
            <a:r>
              <a:rPr lang="en-US" dirty="0" smtClean="0"/>
              <a:t>Award 12.65% MAW (25% arm equivalent); Affirmed &amp; adopted unanimously</a:t>
            </a:r>
          </a:p>
          <a:p>
            <a:r>
              <a:rPr lang="en-US" dirty="0" smtClean="0"/>
              <a:t>“Petitioner’s date of accident is after September 1, 2011, and therefore Section 8.1b of the Act shall be discussed concerning the PPD award being issued. It is noted when discussing the permanency </a:t>
            </a:r>
            <a:r>
              <a:rPr lang="en-US" dirty="0" err="1" smtClean="0"/>
              <a:t>awrd</a:t>
            </a:r>
            <a:r>
              <a:rPr lang="en-US" dirty="0" smtClean="0"/>
              <a:t> being issued that no PPD impairment report pursuant to Sections 8.1b(a) and 8.1b(b)(i) of the Act was offered into evidence by either party. </a:t>
            </a:r>
            <a:r>
              <a:rPr lang="en-US" b="1" i="1" u="sng" dirty="0" smtClean="0"/>
              <a:t>This factor is hereby waived</a:t>
            </a:r>
            <a:r>
              <a:rPr lang="en-US" dirty="0" smtClean="0"/>
              <a:t>.”(emphasis added)</a:t>
            </a:r>
            <a:endParaRPr lang="en-US" dirty="0"/>
          </a:p>
        </p:txBody>
      </p:sp>
    </p:spTree>
    <p:extLst>
      <p:ext uri="{BB962C8B-B14F-4D97-AF65-F5344CB8AC3E}">
        <p14:creationId xmlns:p14="http://schemas.microsoft.com/office/powerpoint/2010/main" val="2822580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Steve Maynard v. Danville Housing </a:t>
            </a:r>
            <a:r>
              <a:rPr lang="en-US" dirty="0" smtClean="0"/>
              <a:t>Authority </a:t>
            </a:r>
            <a:r>
              <a:rPr lang="en-US" dirty="0"/>
              <a:t>14IWCC0992</a:t>
            </a:r>
          </a:p>
        </p:txBody>
      </p:sp>
      <p:sp>
        <p:nvSpPr>
          <p:cNvPr id="3" name="Content Placeholder 2"/>
          <p:cNvSpPr>
            <a:spLocks noGrp="1"/>
          </p:cNvSpPr>
          <p:nvPr>
            <p:ph idx="1"/>
          </p:nvPr>
        </p:nvSpPr>
        <p:spPr/>
        <p:txBody>
          <a:bodyPr>
            <a:normAutofit fontScale="25000" lnSpcReduction="20000"/>
          </a:bodyPr>
          <a:lstStyle/>
          <a:p>
            <a:r>
              <a:rPr lang="en-US" sz="7200" dirty="0" smtClean="0"/>
              <a:t>The </a:t>
            </a:r>
            <a:r>
              <a:rPr lang="en-US" sz="7200" dirty="0"/>
              <a:t>Commission, after considering the issues of the nature and extent of petitioner's disability, and whether the award should be based on § 8(e) or 8(d)2 of the Act and being advised of the facts and law, </a:t>
            </a:r>
            <a:r>
              <a:rPr lang="en-US" sz="7200" b="1" i="1" dirty="0"/>
              <a:t>affirms and adopts </a:t>
            </a:r>
            <a:r>
              <a:rPr lang="en-US" sz="7200" dirty="0"/>
              <a:t>the Decision of the Arbitrator, which is attached hereto and made a part </a:t>
            </a:r>
            <a:r>
              <a:rPr lang="en-US" sz="7200" dirty="0" smtClean="0"/>
              <a:t>hereof (17.5% MAW; </a:t>
            </a:r>
            <a:r>
              <a:rPr lang="en-US" sz="7200" dirty="0" err="1" smtClean="0"/>
              <a:t>subacrominal</a:t>
            </a:r>
            <a:r>
              <a:rPr lang="en-US" sz="7200" dirty="0" smtClean="0"/>
              <a:t> decompression &amp; rotator cuff repair)</a:t>
            </a:r>
          </a:p>
          <a:p>
            <a:r>
              <a:rPr lang="en-US" sz="7200" dirty="0" smtClean="0"/>
              <a:t>Petitioner </a:t>
            </a:r>
            <a:r>
              <a:rPr lang="en-US" sz="7200" dirty="0"/>
              <a:t>was judged by Respondent's medical evaluator to have a six percent (6%) AMA impairment rating of the upper extremity. Seven percent (7%) impairment of the arm is the maximum impairment rating available in cases of full thickness rotator cuff </a:t>
            </a:r>
            <a:r>
              <a:rPr lang="en-US" sz="7200" dirty="0" smtClean="0"/>
              <a:t>tears.</a:t>
            </a:r>
          </a:p>
          <a:p>
            <a:r>
              <a:rPr lang="en-US" sz="7200" dirty="0"/>
              <a:t>The Arbitrator has some issues with me impairment rating found by Dr. Katz. The rating is premised on the Petitioner having a </a:t>
            </a:r>
            <a:r>
              <a:rPr lang="en-US" sz="7200" dirty="0" smtClean="0"/>
              <a:t>normal </a:t>
            </a:r>
            <a:r>
              <a:rPr lang="en-US" sz="7200" dirty="0"/>
              <a:t>range of motion in the right shoulder. In his exam, Dr. Katz reported such a finding. However, it appears from the report, </a:t>
            </a:r>
            <a:r>
              <a:rPr lang="en-US" sz="7200" dirty="0" smtClean="0"/>
              <a:t>Dr</a:t>
            </a:r>
            <a:r>
              <a:rPr lang="en-US" sz="7200" dirty="0"/>
              <a:t>. Katz only tested the Petitioner's right shoulder. The AMA Guides require </a:t>
            </a:r>
            <a:r>
              <a:rPr lang="en-US" sz="7200" dirty="0" smtClean="0"/>
              <a:t>the examiner </a:t>
            </a:r>
            <a:r>
              <a:rPr lang="en-US" sz="7200" dirty="0"/>
              <a:t>to test both shoulders so as to accurately determine what is normal for each individual. See AMA Guide, Sixth Edition, Section 15.7 (a), p. 461. More importantly. Dr. Katz' numbers are inconsistent with those found on several occasions by Dr. </a:t>
            </a:r>
            <a:r>
              <a:rPr lang="en-US" sz="7200" dirty="0" err="1"/>
              <a:t>Rotman</a:t>
            </a:r>
            <a:r>
              <a:rPr lang="en-US" sz="7200" dirty="0"/>
              <a:t>, who did examine both shoulders. On January 28, 2013, Dr. </a:t>
            </a:r>
            <a:r>
              <a:rPr lang="en-US" sz="7200" dirty="0" err="1"/>
              <a:t>Rotman</a:t>
            </a:r>
            <a:r>
              <a:rPr lang="en-US" sz="7200" dirty="0"/>
              <a:t> found 140 degrees of flexion and abduction of me right shoulder and 150 on the left. He found 45 degrees of external rotation on the right shoulder and 60 degrees on the left. </a:t>
            </a:r>
            <a:r>
              <a:rPr lang="en-US" sz="7200" dirty="0" smtClean="0"/>
              <a:t>The </a:t>
            </a:r>
            <a:r>
              <a:rPr lang="en-US" sz="7200" dirty="0"/>
              <a:t>Arbitrator cannot see how Dr. Katz was able to produce 180 degrees of flexion and 90 degrees of external rotation during his exam. Those numbers greatly exceed those found by Dr. </a:t>
            </a:r>
            <a:r>
              <a:rPr lang="en-US" sz="7200" dirty="0" err="1"/>
              <a:t>Rotman</a:t>
            </a:r>
            <a:r>
              <a:rPr lang="en-US" sz="7200" dirty="0"/>
              <a:t> on the Petitioner's good arm</a:t>
            </a:r>
            <a:r>
              <a:rPr lang="en-US" sz="7200" dirty="0" smtClean="0"/>
              <a:t>.</a:t>
            </a:r>
          </a:p>
          <a:p>
            <a:r>
              <a:rPr lang="en-US" sz="7200" dirty="0"/>
              <a:t>Dr. Katz' range of motion findings are suspicious for the above reasons. The impairment rating used presumes a normal range of motion. For those reasons, the Arbitrator places </a:t>
            </a:r>
            <a:r>
              <a:rPr lang="en-US" sz="7200" b="1" i="1" dirty="0"/>
              <a:t>very little weight </a:t>
            </a:r>
            <a:r>
              <a:rPr lang="en-US" sz="7200" dirty="0"/>
              <a:t>on the rating.</a:t>
            </a:r>
            <a:r>
              <a:rPr lang="en-US" sz="5500" dirty="0"/>
              <a:t/>
            </a:r>
            <a:br>
              <a:rPr lang="en-US" sz="5500" dirty="0"/>
            </a:br>
            <a:r>
              <a:rPr lang="en-US" sz="5500" dirty="0"/>
              <a:t/>
            </a:r>
            <a:br>
              <a:rPr lang="en-US" sz="5500" dirty="0"/>
            </a:br>
            <a:endParaRPr lang="en-US" sz="5500" dirty="0"/>
          </a:p>
        </p:txBody>
      </p:sp>
    </p:spTree>
    <p:extLst>
      <p:ext uri="{BB962C8B-B14F-4D97-AF65-F5344CB8AC3E}">
        <p14:creationId xmlns:p14="http://schemas.microsoft.com/office/powerpoint/2010/main" val="3847283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Jacqueline Camacho v. Bar </a:t>
            </a:r>
            <a:r>
              <a:rPr lang="en-US" dirty="0" err="1" smtClean="0"/>
              <a:t>Toma</a:t>
            </a:r>
            <a:r>
              <a:rPr lang="en-US" dirty="0" smtClean="0"/>
              <a:t/>
            </a:r>
            <a:br>
              <a:rPr lang="en-US" dirty="0" smtClean="0"/>
            </a:br>
            <a:r>
              <a:rPr lang="en-US" dirty="0" smtClean="0"/>
              <a:t> </a:t>
            </a:r>
            <a:r>
              <a:rPr lang="en-US" dirty="0"/>
              <a:t>14IWCC0994</a:t>
            </a:r>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Commission, after considering the issues of accident, medical expenses, temporary total disability, permanent partial disability, maintenance, and being advised of the facts and law, affirms and adopts the Decision of the Arbitrator, which is attached hereto and made a part </a:t>
            </a:r>
            <a:r>
              <a:rPr lang="en-US" dirty="0" smtClean="0"/>
              <a:t>hereof</a:t>
            </a:r>
          </a:p>
          <a:p>
            <a:r>
              <a:rPr lang="en-US" dirty="0"/>
              <a:t>The Arbitrator considers the factors set forth in Section 8.1b of the Act, noting that neither party offered an AMA impairment rating into evidence</a:t>
            </a:r>
            <a:r>
              <a:rPr lang="en-US" dirty="0" smtClean="0"/>
              <a:t>.</a:t>
            </a:r>
          </a:p>
          <a:p>
            <a:r>
              <a:rPr lang="en-US" dirty="0"/>
              <a:t>The Arbitrator, having considered the treatment records, Dr. Phillips' opinions, the functional capacity evaluation, Petitioner's chosen occupation and relatively young age and Petitioner's testimony, finds that Petitioner is permanently partially disabled to the extent of 22.5% loss of use of the person as a whole, equivalent to 112.5 weeks of compensation, under Section 8(d)2.</a:t>
            </a:r>
            <a:br>
              <a:rPr lang="en-US" dirty="0"/>
            </a:br>
            <a:r>
              <a:rPr lang="en-US" dirty="0"/>
              <a:t/>
            </a:r>
            <a:br>
              <a:rPr lang="en-US" dirty="0"/>
            </a:br>
            <a:endParaRPr lang="en-US" dirty="0"/>
          </a:p>
        </p:txBody>
      </p:sp>
    </p:spTree>
    <p:extLst>
      <p:ext uri="{BB962C8B-B14F-4D97-AF65-F5344CB8AC3E}">
        <p14:creationId xmlns:p14="http://schemas.microsoft.com/office/powerpoint/2010/main" val="35793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Stormy Monday v. </a:t>
            </a:r>
            <a:r>
              <a:rPr lang="en-US" dirty="0" smtClean="0"/>
              <a:t>Caterpillar</a:t>
            </a:r>
            <a:br>
              <a:rPr lang="en-US" dirty="0" smtClean="0"/>
            </a:br>
            <a:r>
              <a:rPr lang="en-US" dirty="0" smtClean="0"/>
              <a:t> 12WC024136; 14IWCC1002</a:t>
            </a:r>
            <a:endParaRPr lang="en-US" dirty="0"/>
          </a:p>
        </p:txBody>
      </p:sp>
      <p:sp>
        <p:nvSpPr>
          <p:cNvPr id="3" name="Content Placeholder 2"/>
          <p:cNvSpPr>
            <a:spLocks noGrp="1"/>
          </p:cNvSpPr>
          <p:nvPr>
            <p:ph idx="1"/>
          </p:nvPr>
        </p:nvSpPr>
        <p:spPr/>
        <p:txBody>
          <a:bodyPr>
            <a:noAutofit/>
          </a:bodyPr>
          <a:lstStyle/>
          <a:p>
            <a:r>
              <a:rPr lang="en-US" sz="1800" dirty="0" smtClean="0"/>
              <a:t>The </a:t>
            </a:r>
            <a:r>
              <a:rPr lang="en-US" sz="1800" dirty="0"/>
              <a:t>Commission, after considering the issues of accident, temporary total disability, permanent partial disability, medical expenses, and being advised of the facts and law, affirms and adopts the Decision of the Arbitrator, which is attached hereto and made a part hereof</a:t>
            </a:r>
            <a:r>
              <a:rPr lang="en-US" sz="1800" dirty="0" smtClean="0"/>
              <a:t>. (15% MAW, </a:t>
            </a:r>
            <a:r>
              <a:rPr lang="en-US" sz="1800" dirty="0" err="1" smtClean="0"/>
              <a:t>hemilaminectomy</a:t>
            </a:r>
            <a:r>
              <a:rPr lang="en-US" sz="1800" dirty="0" smtClean="0"/>
              <a:t>)</a:t>
            </a:r>
          </a:p>
          <a:p>
            <a:r>
              <a:rPr lang="en-US" sz="1800" dirty="0"/>
              <a:t>1. </a:t>
            </a:r>
            <a:r>
              <a:rPr lang="en-US" sz="1800" b="1" dirty="0"/>
              <a:t>The level of impairment pursuant to the AMA Guidelines</a:t>
            </a:r>
            <a:r>
              <a:rPr lang="en-US" sz="1800" dirty="0"/>
              <a:t>. Dr. Stephen Weiss examined Petitioner on behalf of Respondent on October 18, 2012 and July 1, 2013. On July 1, 2013, Dr. Weiss issued an impairment rating of 6% of the whole person. Dr. Weiss testified he rated Petitioner on spinal stenosis with a resolved radiculopathy that he did not think was work related. The Arbitrator found Dr. Weiss' opinions to be suspect as noted in "F" above</a:t>
            </a:r>
            <a:r>
              <a:rPr lang="en-US" sz="1800" dirty="0" smtClean="0"/>
              <a:t>.</a:t>
            </a:r>
          </a:p>
          <a:p>
            <a:r>
              <a:rPr lang="en-US" sz="1800" dirty="0"/>
              <a:t>Petitioner was examined by Dr. Weiss on October 12, 2012, This examination was at the request of Respondent. Dr. Weiss felt the history of accident was consistent, and felt he suffered an aggravation of a degenerative back condition, which he felt resolved after a short period of time. Dr. Weiss did not indicate where he received information that the condition resolved itself and when. Dr. Weiss felt </a:t>
            </a:r>
            <a:r>
              <a:rPr lang="en-US" sz="1800" dirty="0" smtClean="0"/>
              <a:t>surgery </a:t>
            </a:r>
            <a:r>
              <a:rPr lang="en-US" sz="1800" dirty="0"/>
              <a:t>was not warranted and related to this accident, and diagnosed pre-existing degenerative disc disease, symptom magnification, and prior back problems in 2010. Dr. Weiss did admit the 2010 injury resulted in a short period of treatment, and there was no evidence of on going symptoms prior to June 9, 2012. Dr. Weiss based his symptom magnification opinion on a negative straight leg raising </a:t>
            </a:r>
            <a:r>
              <a:rPr lang="en-US" sz="1800" dirty="0" smtClean="0"/>
              <a:t>test. The </a:t>
            </a:r>
            <a:r>
              <a:rPr lang="en-US" sz="1800" dirty="0"/>
              <a:t>Arbitrator notes with interest that Petitioner was hired 6 months before this accident following a pre-employment physical examination that indicated no back symptoms or problems,</a:t>
            </a:r>
            <a:br>
              <a:rPr lang="en-US" sz="1800" dirty="0"/>
            </a:br>
            <a:r>
              <a:rPr lang="en-US" sz="1800" dirty="0"/>
              <a:t/>
            </a:r>
            <a:br>
              <a:rPr lang="en-US" sz="1800" dirty="0"/>
            </a:br>
            <a:endParaRPr lang="en-US" sz="1800" dirty="0"/>
          </a:p>
        </p:txBody>
      </p:sp>
    </p:spTree>
    <p:extLst>
      <p:ext uri="{BB962C8B-B14F-4D97-AF65-F5344CB8AC3E}">
        <p14:creationId xmlns:p14="http://schemas.microsoft.com/office/powerpoint/2010/main" val="2024457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391005"/>
            <a:ext cx="10515600" cy="1325563"/>
          </a:xfrm>
        </p:spPr>
        <p:txBody>
          <a:bodyPr>
            <a:normAutofit/>
          </a:bodyPr>
          <a:lstStyle/>
          <a:p>
            <a:pPr algn="ctr"/>
            <a:r>
              <a:rPr lang="en-US" altLang="en-US" sz="3600" dirty="0" smtClean="0"/>
              <a:t>Section 8.1b </a:t>
            </a:r>
            <a:br>
              <a:rPr lang="en-US" altLang="en-US" sz="3600" dirty="0" smtClean="0"/>
            </a:br>
            <a:r>
              <a:rPr lang="en-US" altLang="en-US" sz="3600" dirty="0" smtClean="0"/>
              <a:t>820 ILCS 305/8.1b</a:t>
            </a:r>
          </a:p>
        </p:txBody>
      </p:sp>
      <p:sp>
        <p:nvSpPr>
          <p:cNvPr id="6147" name="Content Placeholder 2"/>
          <p:cNvSpPr>
            <a:spLocks noGrp="1"/>
          </p:cNvSpPr>
          <p:nvPr>
            <p:ph idx="1"/>
          </p:nvPr>
        </p:nvSpPr>
        <p:spPr/>
        <p:txBody>
          <a:bodyPr>
            <a:normAutofit lnSpcReduction="10000"/>
          </a:bodyPr>
          <a:lstStyle/>
          <a:p>
            <a:r>
              <a:rPr lang="en-US" altLang="en-US" sz="1600" dirty="0"/>
              <a:t>Sec. 8.1b. Determination of permanent partial disability. For accidental injuries that occur on or after September 1, 2011, permanent partial disability shall be established using the following criteria</a:t>
            </a:r>
            <a:r>
              <a:rPr lang="en-US" altLang="en-US" sz="1600" dirty="0" smtClean="0"/>
              <a:t>:</a:t>
            </a:r>
          </a:p>
          <a:p>
            <a:r>
              <a:rPr lang="en-US" altLang="en-US" sz="1600" dirty="0" smtClean="0"/>
              <a:t>(</a:t>
            </a:r>
            <a:r>
              <a:rPr lang="en-US" altLang="en-US" sz="1600" dirty="0"/>
              <a:t>a) A physician licensed to practice medicine in all of its branches preparing a permanent partial disability impairment report shall report the level of impairment in writing. The report shall include an evaluation of medically defined and professionally appropriate measurements of impairment that include, but are not limited to: loss of range of motion; loss of strength; measured atrophy of tissue mass consistent with the injury; and any other measurements that establish the nature and extent of the impairment. The most current edition of the American Medical Association's "Guides to the Evaluation of Permanent Impairment" shall be used by the physician in determining the level of impairment</a:t>
            </a:r>
            <a:r>
              <a:rPr lang="en-US" altLang="en-US" sz="1600" dirty="0" smtClean="0"/>
              <a:t>.</a:t>
            </a:r>
          </a:p>
          <a:p>
            <a:r>
              <a:rPr lang="en-US" altLang="en-US" sz="2000" dirty="0" smtClean="0"/>
              <a:t>(</a:t>
            </a:r>
            <a:r>
              <a:rPr lang="en-US" altLang="en-US" sz="2000" dirty="0"/>
              <a:t>b) In determining the level of permanent partial disability, the Commission shall base its determination on the following factors: (i) the reported level of impairment pursuant to subsection (a); (ii) the occupation of the injured employee; (iii) the age of the employee at the time of the injury; (iv) the employee's future earning capacity; and (v) evidence of disability corroborated by the treating medical records. No single enumerated factor shall be the sole determinant of disability. In determining the level of disability, the relevance and weight of any factors used in addition to the level of impairment as reported by the physician must be explained in a written order. </a:t>
            </a:r>
            <a:br>
              <a:rPr lang="en-US" altLang="en-US" sz="2000" dirty="0"/>
            </a:br>
            <a:endParaRPr lang="en-US" altLang="en-US" sz="2000" dirty="0"/>
          </a:p>
        </p:txBody>
      </p:sp>
    </p:spTree>
    <p:extLst>
      <p:ext uri="{BB962C8B-B14F-4D97-AF65-F5344CB8AC3E}">
        <p14:creationId xmlns:p14="http://schemas.microsoft.com/office/powerpoint/2010/main" val="1285669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Stormy Monday v. </a:t>
            </a:r>
            <a:r>
              <a:rPr lang="en-US" dirty="0" smtClean="0"/>
              <a:t>Caterpillar</a:t>
            </a:r>
            <a:br>
              <a:rPr lang="en-US" dirty="0" smtClean="0"/>
            </a:br>
            <a:r>
              <a:rPr lang="en-US" dirty="0" smtClean="0"/>
              <a:t> 12WC024136; 14IWCC1002</a:t>
            </a:r>
            <a:endParaRPr lang="en-US" dirty="0"/>
          </a:p>
        </p:txBody>
      </p:sp>
      <p:sp>
        <p:nvSpPr>
          <p:cNvPr id="3" name="Content Placeholder 2"/>
          <p:cNvSpPr>
            <a:spLocks noGrp="1"/>
          </p:cNvSpPr>
          <p:nvPr>
            <p:ph idx="1"/>
          </p:nvPr>
        </p:nvSpPr>
        <p:spPr/>
        <p:txBody>
          <a:bodyPr>
            <a:noAutofit/>
          </a:bodyPr>
          <a:lstStyle/>
          <a:p>
            <a:r>
              <a:rPr lang="en-US" sz="1800" dirty="0"/>
              <a:t>2. </a:t>
            </a:r>
            <a:r>
              <a:rPr lang="en-US" sz="1800" b="1" dirty="0"/>
              <a:t>Petitioner's occupation</a:t>
            </a:r>
            <a:r>
              <a:rPr lang="en-US" sz="1800" dirty="0"/>
              <a:t>. Petitioner was employed by Respondent as a painter. His job entailed painting transmissions and drive train</a:t>
            </a:r>
            <a:r>
              <a:rPr lang="en-US" sz="1800" dirty="0" smtClean="0"/>
              <a:t>.</a:t>
            </a:r>
          </a:p>
          <a:p>
            <a:r>
              <a:rPr lang="en-US" sz="1800" dirty="0"/>
              <a:t>3. </a:t>
            </a:r>
            <a:r>
              <a:rPr lang="en-US" sz="1800" b="1" dirty="0"/>
              <a:t>Petitioner's Age</a:t>
            </a:r>
            <a:r>
              <a:rPr lang="en-US" sz="1800" dirty="0"/>
              <a:t>. Petitioner was 58 years of age at the time of the injury</a:t>
            </a:r>
            <a:r>
              <a:rPr lang="en-US" sz="1800" dirty="0" smtClean="0"/>
              <a:t>.</a:t>
            </a:r>
          </a:p>
          <a:p>
            <a:r>
              <a:rPr lang="en-US" sz="1800" dirty="0"/>
              <a:t>4. </a:t>
            </a:r>
            <a:r>
              <a:rPr lang="en-US" sz="1800" b="1" dirty="0"/>
              <a:t>The Employee's Future Earning</a:t>
            </a:r>
            <a:r>
              <a:rPr lang="en-US" sz="1800" dirty="0"/>
              <a:t> </a:t>
            </a:r>
            <a:r>
              <a:rPr lang="en-US" sz="1800" b="1" dirty="0" smtClean="0"/>
              <a:t>Capacity</a:t>
            </a:r>
            <a:r>
              <a:rPr lang="en-US" sz="1800" dirty="0"/>
              <a:t>. Petitioner testified he had significant relief of his pain symptoms subsequent to his back surgery, however he still experiences pain in his lower back. Petitioner testified he is 80% better than before surgery. Petitioner was deemed a supplemental employee at the time of the injury by Respondent and was terminated while awaiting medical treatment.</a:t>
            </a:r>
            <a:br>
              <a:rPr lang="en-US" sz="1800" dirty="0"/>
            </a:br>
            <a:r>
              <a:rPr lang="en-US" sz="1800" dirty="0"/>
              <a:t/>
            </a:r>
            <a:br>
              <a:rPr lang="en-US" sz="1800" dirty="0"/>
            </a:br>
            <a:r>
              <a:rPr lang="en-US" sz="1800" dirty="0"/>
              <a:t>5. </a:t>
            </a:r>
            <a:r>
              <a:rPr lang="en-US" sz="1800" b="1" dirty="0"/>
              <a:t>Evidence of Disability</a:t>
            </a:r>
            <a:r>
              <a:rPr lang="en-US" sz="1800" dirty="0"/>
              <a:t>. Petitioner's treating orthopedic surgeon, Dr. </a:t>
            </a:r>
            <a:r>
              <a:rPr lang="en-US" sz="1800" dirty="0" err="1"/>
              <a:t>Mulconrey</a:t>
            </a:r>
            <a:r>
              <a:rPr lang="en-US" sz="1800" dirty="0"/>
              <a:t>, testified he performed a </a:t>
            </a:r>
            <a:r>
              <a:rPr lang="en-US" sz="1800" dirty="0" err="1"/>
              <a:t>foraminotomy</a:t>
            </a:r>
            <a:r>
              <a:rPr lang="en-US" sz="1800" dirty="0"/>
              <a:t>, partial </a:t>
            </a:r>
            <a:r>
              <a:rPr lang="en-US" sz="1800" dirty="0" err="1"/>
              <a:t>fasciatomy</a:t>
            </a:r>
            <a:r>
              <a:rPr lang="en-US" sz="1800" dirty="0"/>
              <a:t>, and a </a:t>
            </a:r>
            <a:r>
              <a:rPr lang="en-US" sz="1800" dirty="0" err="1"/>
              <a:t>hemilaminotomy</a:t>
            </a:r>
            <a:r>
              <a:rPr lang="en-US" sz="1800" dirty="0"/>
              <a:t> at L4-L5 and L5-S1. Dr. </a:t>
            </a:r>
            <a:r>
              <a:rPr lang="en-US" sz="1800" dirty="0" err="1"/>
              <a:t>Mulconrey</a:t>
            </a:r>
            <a:r>
              <a:rPr lang="en-US" sz="1800" dirty="0"/>
              <a:t> testified Petitioner's incident at work was consistent with the symptoms he experienced in his lower back and right lower extremity. Dr. </a:t>
            </a:r>
            <a:r>
              <a:rPr lang="en-US" sz="1800" dirty="0" err="1"/>
              <a:t>Mulconrey</a:t>
            </a:r>
            <a:r>
              <a:rPr lang="en-US" sz="1800" dirty="0"/>
              <a:t> released Petitioner to perform full duty work on April 17, 2013</a:t>
            </a:r>
            <a:r>
              <a:rPr lang="en-US" sz="1800" dirty="0" smtClean="0"/>
              <a:t>.</a:t>
            </a:r>
          </a:p>
          <a:p>
            <a:r>
              <a:rPr lang="en-US" sz="1800" dirty="0"/>
              <a:t>The Arbitrator has taken all of the factors listed above in consideration and finds Petitioner is entitled to receive an award from Respondent of 15% disability to his man or person as a whole under Section 8(d)2 of the </a:t>
            </a:r>
            <a:r>
              <a:rPr lang="en-US" sz="1800" dirty="0" smtClean="0"/>
              <a:t>Act. Based </a:t>
            </a:r>
            <a:r>
              <a:rPr lang="en-US" sz="1800" dirty="0"/>
              <a:t>further upon the above, the Arbitrator finds the above conditions of ill-being to now be permanent in nature.</a:t>
            </a:r>
            <a:br>
              <a:rPr lang="en-US" sz="1800" dirty="0"/>
            </a:br>
            <a:r>
              <a:rPr lang="en-US" sz="1800" dirty="0"/>
              <a:t/>
            </a:r>
            <a:br>
              <a:rPr lang="en-US" sz="1800" dirty="0"/>
            </a:br>
            <a:r>
              <a:rPr lang="en-US" sz="1800" dirty="0"/>
              <a:t/>
            </a:r>
            <a:br>
              <a:rPr lang="en-US" sz="1800" dirty="0"/>
            </a:br>
            <a:r>
              <a:rPr lang="en-US" sz="1800" dirty="0"/>
              <a:t/>
            </a:r>
            <a:br>
              <a:rPr lang="en-US" sz="1800" dirty="0"/>
            </a:br>
            <a:endParaRPr lang="en-US" sz="1800" dirty="0"/>
          </a:p>
        </p:txBody>
      </p:sp>
    </p:spTree>
    <p:extLst>
      <p:ext uri="{BB962C8B-B14F-4D97-AF65-F5344CB8AC3E}">
        <p14:creationId xmlns:p14="http://schemas.microsoft.com/office/powerpoint/2010/main" val="2381718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David Sharpe v. Lakeland Com. Coll</a:t>
            </a:r>
            <a:r>
              <a:rPr lang="en-US" dirty="0" smtClean="0"/>
              <a:t>. </a:t>
            </a:r>
            <a:r>
              <a:rPr lang="en-US" dirty="0"/>
              <a:t>14IWCC1006</a:t>
            </a:r>
          </a:p>
        </p:txBody>
      </p:sp>
      <p:sp>
        <p:nvSpPr>
          <p:cNvPr id="3" name="Content Placeholder 2"/>
          <p:cNvSpPr>
            <a:spLocks noGrp="1"/>
          </p:cNvSpPr>
          <p:nvPr>
            <p:ph idx="1"/>
          </p:nvPr>
        </p:nvSpPr>
        <p:spPr/>
        <p:txBody>
          <a:bodyPr>
            <a:noAutofit/>
          </a:bodyPr>
          <a:lstStyle/>
          <a:p>
            <a:r>
              <a:rPr lang="en-US" sz="1600" dirty="0" smtClean="0"/>
              <a:t>The </a:t>
            </a:r>
            <a:r>
              <a:rPr lang="en-US" sz="1600" dirty="0"/>
              <a:t>Commission, after considering the issues of the nature and extent of Petitioner's permanent partial disability, and the "interpretation of section 8.1b," and being advised of the facts and law, modifies the Decision of the Arbitrator as stated below and otherwise affirms and adopts the Decision of the Arbitrator, which is attached hereto and made a part hereof</a:t>
            </a:r>
            <a:r>
              <a:rPr lang="en-US" sz="1600" dirty="0" smtClean="0"/>
              <a:t>.</a:t>
            </a:r>
          </a:p>
          <a:p>
            <a:r>
              <a:rPr lang="en-US" sz="1600" dirty="0"/>
              <a:t>The Arbitrator awarded Petitioner </a:t>
            </a:r>
            <a:r>
              <a:rPr lang="en-US" sz="1600" dirty="0" smtClean="0"/>
              <a:t>22.5 % </a:t>
            </a:r>
            <a:r>
              <a:rPr lang="en-US" sz="1600" dirty="0"/>
              <a:t>loss of the use of the left arm. In determining Petitioner's permanent partial disability, the Arbitrator noted that the AMA rating of 5% impairment was valid, Petitioner's vocation of carpenter requires the active use of both arms, he was 51 years old and would have to live with </a:t>
            </a:r>
            <a:r>
              <a:rPr lang="en-US" sz="1600" dirty="0" smtClean="0"/>
              <a:t>the </a:t>
            </a:r>
            <a:r>
              <a:rPr lang="en-US" sz="1600" dirty="0"/>
              <a:t>disability for the rest of his life, there was no evidence of any loss of earning potential, the injury required surgery including the use of a surgical screw, and both Dr. </a:t>
            </a:r>
            <a:r>
              <a:rPr lang="en-US" sz="1600" dirty="0" err="1"/>
              <a:t>Maender</a:t>
            </a:r>
            <a:r>
              <a:rPr lang="en-US" sz="1600" dirty="0"/>
              <a:t> and </a:t>
            </a:r>
            <a:r>
              <a:rPr lang="en-US" sz="1600" dirty="0" err="1"/>
              <a:t>Petkovich</a:t>
            </a:r>
            <a:r>
              <a:rPr lang="en-US" sz="1600" dirty="0"/>
              <a:t> found reduced range of motion and Dr. </a:t>
            </a:r>
            <a:r>
              <a:rPr lang="en-US" sz="1600" dirty="0" err="1"/>
              <a:t>Petkovich</a:t>
            </a:r>
            <a:r>
              <a:rPr lang="en-US" sz="1600" dirty="0"/>
              <a:t> found a toss of muscle mass</a:t>
            </a:r>
            <a:r>
              <a:rPr lang="en-US" sz="1600" dirty="0" smtClean="0"/>
              <a:t>.</a:t>
            </a:r>
          </a:p>
          <a:p>
            <a:r>
              <a:rPr lang="en-US" sz="1600" dirty="0"/>
              <a:t>The Commission notes that Dr. </a:t>
            </a:r>
            <a:r>
              <a:rPr lang="en-US" sz="1600" dirty="0" err="1"/>
              <a:t>Maender</a:t>
            </a:r>
            <a:r>
              <a:rPr lang="en-US" sz="1600" dirty="0"/>
              <a:t> released Petitioner to full duty construction-type work within about 2 1/2 months of surgery and Petitioner was able to return to his previous job activities for 15 months. He did not show any loss of earning potential, eventually left employment voluntarily, and is not seeking future employment. Everybody, including Petitioner, all agreed that he had an excellent outcome from his surgery. In assessing the record as a whole, the Commission finds that an award of 17.5% loss of the use of the left arm is appropriate in this case and modifies the award of the Arbitrator accordingly. Finally, the Commission notes that Respondent has already paid all reasonable and necessary medical expenses and temporary total disability benefits</a:t>
            </a:r>
            <a:r>
              <a:rPr lang="en-US" sz="1600" dirty="0" smtClean="0"/>
              <a:t>.</a:t>
            </a:r>
          </a:p>
          <a:p>
            <a:r>
              <a:rPr lang="en-US" sz="1600" dirty="0" smtClean="0"/>
              <a:t>Arbitrator: Petitioner </a:t>
            </a:r>
            <a:r>
              <a:rPr lang="en-US" sz="1600" dirty="0"/>
              <a:t>did not submit an AMA impairment rating so the only AMA impairment rating is that of Dr. </a:t>
            </a:r>
            <a:r>
              <a:rPr lang="en-US" sz="1600" dirty="0" err="1" smtClean="0"/>
              <a:t>Petkovich</a:t>
            </a:r>
            <a:r>
              <a:rPr lang="en-US" sz="1600" dirty="0" smtClean="0"/>
              <a:t>. The </a:t>
            </a:r>
            <a:r>
              <a:rPr lang="en-US" sz="1600" dirty="0"/>
              <a:t>Arbitrator finds that the AMA impairment rating of Dr. </a:t>
            </a:r>
            <a:r>
              <a:rPr lang="en-US" sz="1600" dirty="0" err="1"/>
              <a:t>Petkovich</a:t>
            </a:r>
            <a:r>
              <a:rPr lang="en-US" sz="1600" dirty="0"/>
              <a:t> is valid; however, the Arbitrator does note that impairment is not the equivalent of disability.</a:t>
            </a:r>
            <a:br>
              <a:rPr lang="en-US" sz="1600" dirty="0"/>
            </a:br>
            <a:r>
              <a:rPr lang="en-US" sz="1600" dirty="0"/>
              <a:t/>
            </a:r>
            <a:br>
              <a:rPr lang="en-US" sz="1600" dirty="0"/>
            </a:br>
            <a:endParaRPr lang="en-US" sz="1600" dirty="0"/>
          </a:p>
        </p:txBody>
      </p:sp>
    </p:spTree>
    <p:extLst>
      <p:ext uri="{BB962C8B-B14F-4D97-AF65-F5344CB8AC3E}">
        <p14:creationId xmlns:p14="http://schemas.microsoft.com/office/powerpoint/2010/main" val="1295001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Juan Carlos </a:t>
            </a:r>
            <a:r>
              <a:rPr lang="en-US" dirty="0" smtClean="0"/>
              <a:t>Avila v. Country </a:t>
            </a:r>
            <a:r>
              <a:rPr lang="en-US" dirty="0"/>
              <a:t>Club Hills </a:t>
            </a:r>
            <a:r>
              <a:rPr lang="en-US" dirty="0" smtClean="0"/>
              <a:t>PD</a:t>
            </a:r>
            <a:br>
              <a:rPr lang="en-US" dirty="0" smtClean="0"/>
            </a:br>
            <a:r>
              <a:rPr lang="en-US" dirty="0" smtClean="0"/>
              <a:t>14IWCC1208</a:t>
            </a:r>
            <a:endParaRPr lang="en-US" dirty="0"/>
          </a:p>
        </p:txBody>
      </p:sp>
      <p:sp>
        <p:nvSpPr>
          <p:cNvPr id="3" name="Content Placeholder 2"/>
          <p:cNvSpPr>
            <a:spLocks noGrp="1"/>
          </p:cNvSpPr>
          <p:nvPr>
            <p:ph idx="1"/>
          </p:nvPr>
        </p:nvSpPr>
        <p:spPr/>
        <p:txBody>
          <a:bodyPr>
            <a:normAutofit fontScale="25000" lnSpcReduction="20000"/>
          </a:bodyPr>
          <a:lstStyle/>
          <a:p>
            <a:r>
              <a:rPr lang="en-US" sz="7200" dirty="0" smtClean="0"/>
              <a:t>The </a:t>
            </a:r>
            <a:r>
              <a:rPr lang="en-US" sz="7200" dirty="0"/>
              <a:t>Commission, after considering the issue of permanent disability and being advised of the facts and law, modifies the Decision of the Arbitrator as stated below and otherwise affirms and adopts the Decision of the Arbitrator, which is attached hereto and made a part hereof</a:t>
            </a:r>
            <a:r>
              <a:rPr lang="en-US" sz="7200" dirty="0" smtClean="0"/>
              <a:t>.</a:t>
            </a:r>
          </a:p>
          <a:p>
            <a:r>
              <a:rPr lang="en-US" sz="7200" dirty="0"/>
              <a:t>Arbitrator Kane, after taking into consideration the enumerated factors as listed in Section 8.1(b) of the Act, found Petitioner sustained a 7.5% loss of use of the right foot as a result of the March 31, 2012, accident. Petitioner appealed Arbitrator </a:t>
            </a:r>
            <a:r>
              <a:rPr lang="en-US" sz="7200" dirty="0" smtClean="0"/>
              <a:t>Kane's </a:t>
            </a:r>
            <a:r>
              <a:rPr lang="en-US" sz="7200" dirty="0"/>
              <a:t>arbitration decision, arguing his injury merited a larger permanency award. The Commission agrees</a:t>
            </a:r>
            <a:r>
              <a:rPr lang="en-US" sz="7200" dirty="0" smtClean="0"/>
              <a:t>.</a:t>
            </a:r>
          </a:p>
          <a:p>
            <a:r>
              <a:rPr lang="en-US" sz="7200" dirty="0"/>
              <a:t>After reviewing the arbitration decision against the evidence, the Commission finds Arbitrator Kane erred when he found Petitioner had no complaints after returning to work concerning his right foot. Petitioner credibly testified he now wears boots to maintain stability in his right ankle as well as experiencing swelling in his ankle on more strenuous days, stiffness in his ankle when it is kept in the same position for a prolonged period of time, such as when he drive a patrol car. Also credibly testified to was Petitioner's need to medicate with Ibuprofen several times a week as well as his having to change certain aspects as to how he performs his duties as a police officer due to the residual effects of the March 31, 2012, accident. In recognition of Petitioner's lingering pain and functional deficits, the Commission finds Petitioner has experienced a 12 1/2% loss of the use of his right </a:t>
            </a:r>
            <a:r>
              <a:rPr lang="en-US" sz="7200" dirty="0" smtClean="0"/>
              <a:t>foot.</a:t>
            </a:r>
          </a:p>
          <a:p>
            <a:r>
              <a:rPr lang="en-US" sz="6400" dirty="0" smtClean="0"/>
              <a:t>Arbitrator: (i</a:t>
            </a:r>
            <a:r>
              <a:rPr lang="en-US" sz="6400" dirty="0"/>
              <a:t>) the reported level of impairment per the AMA Guide is 5% of the right </a:t>
            </a:r>
            <a:r>
              <a:rPr lang="en-US" sz="6400" dirty="0" smtClean="0"/>
              <a:t>foot ) </a:t>
            </a:r>
            <a:r>
              <a:rPr lang="en-US" sz="6400" dirty="0"/>
              <a:t>Dr. Lee gave his opinions on impairment in his report dated September 19, 2013. (Res. Ex. 17) Dr. Lee opined that Petitioner has a 5% lower extremity impairment under the AMA guides</a:t>
            </a:r>
            <a:r>
              <a:rPr lang="en-US" sz="6400" dirty="0" smtClean="0"/>
              <a:t>.)</a:t>
            </a: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345250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8257"/>
            <a:ext cx="10515600" cy="1325563"/>
          </a:xfrm>
        </p:spPr>
        <p:txBody>
          <a:bodyPr/>
          <a:lstStyle/>
          <a:p>
            <a:pPr algn="ctr"/>
            <a:r>
              <a:rPr lang="en-US" dirty="0"/>
              <a:t>Kevin Klein v. </a:t>
            </a:r>
            <a:r>
              <a:rPr lang="en-US" dirty="0" smtClean="0"/>
              <a:t>Dynegy</a:t>
            </a:r>
            <a:br>
              <a:rPr lang="en-US" dirty="0" smtClean="0"/>
            </a:br>
            <a:r>
              <a:rPr lang="en-US" dirty="0" smtClean="0"/>
              <a:t> </a:t>
            </a:r>
            <a:r>
              <a:rPr lang="en-US" dirty="0"/>
              <a:t>14IWCC1030</a:t>
            </a:r>
          </a:p>
        </p:txBody>
      </p:sp>
      <p:sp>
        <p:nvSpPr>
          <p:cNvPr id="3" name="Content Placeholder 2"/>
          <p:cNvSpPr>
            <a:spLocks noGrp="1"/>
          </p:cNvSpPr>
          <p:nvPr>
            <p:ph idx="1"/>
          </p:nvPr>
        </p:nvSpPr>
        <p:spPr/>
        <p:txBody>
          <a:bodyPr>
            <a:normAutofit fontScale="77500" lnSpcReduction="20000"/>
          </a:bodyPr>
          <a:lstStyle/>
          <a:p>
            <a:r>
              <a:rPr lang="en-US" smtClean="0"/>
              <a:t>The </a:t>
            </a:r>
            <a:r>
              <a:rPr lang="en-US" dirty="0"/>
              <a:t>Commission, after considering the issues of accident, causal connection, medical expenses, temporary total disability and permanency, and being advised of the facts and law, reverses the Decision of the Arbitrator, for the reasons stated below</a:t>
            </a:r>
            <a:r>
              <a:rPr lang="en-US" dirty="0" smtClean="0"/>
              <a:t>.</a:t>
            </a:r>
          </a:p>
          <a:p>
            <a:r>
              <a:rPr lang="en-US" dirty="0"/>
              <a:t>1) The reported level of impairment pursuant to the AMA Guidelines</a:t>
            </a:r>
            <a:r>
              <a:rPr lang="en-US" dirty="0" smtClean="0"/>
              <a:t>.</a:t>
            </a:r>
            <a:r>
              <a:rPr lang="en-US" dirty="0"/>
              <a:t/>
            </a:r>
            <a:br>
              <a:rPr lang="en-US" dirty="0"/>
            </a:br>
            <a:r>
              <a:rPr lang="en-US" dirty="0"/>
              <a:t>The parties did not provide an impairment rating for the right knee. As such, this factor does not influence the permanent partial disability determination</a:t>
            </a:r>
            <a:r>
              <a:rPr lang="en-US" dirty="0" smtClean="0"/>
              <a:t>.</a:t>
            </a:r>
          </a:p>
          <a:p>
            <a:r>
              <a:rPr lang="en-US" dirty="0"/>
              <a:t>Based on the five factors outlined in the Act, we find that Petitioner is entitled to 17.5% loss of the right leg. He sustained an acute partial medial meniscus tear, which was repaired, and following rehabilitation, Petitioner failed to report any major issues. While he still experiences weakness in his right knee, has trouble lifting himself up, and pain with certain weather, his final examination was normal and he has continued to work in the same job as he had before the accident with no evidence of a diminution of wages.</a:t>
            </a:r>
            <a:br>
              <a:rPr lang="en-US" dirty="0"/>
            </a:br>
            <a:r>
              <a:rPr lang="en-US" dirty="0"/>
              <a:t/>
            </a:r>
            <a:br>
              <a:rPr lang="en-US" dirty="0"/>
            </a:br>
            <a:endParaRPr lang="en-US" dirty="0"/>
          </a:p>
        </p:txBody>
      </p:sp>
    </p:spTree>
    <p:extLst>
      <p:ext uri="{BB962C8B-B14F-4D97-AF65-F5344CB8AC3E}">
        <p14:creationId xmlns:p14="http://schemas.microsoft.com/office/powerpoint/2010/main" val="2210102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December 2014 AMA Cases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Jeremiah </a:t>
            </a:r>
            <a:r>
              <a:rPr lang="en-US" dirty="0" err="1" smtClean="0"/>
              <a:t>Leibendorfer</a:t>
            </a:r>
            <a:r>
              <a:rPr lang="en-US" dirty="0" smtClean="0"/>
              <a:t> v. City of Bloomington, 14IWCC1064, 12/09/2014, AMA 4% UEI, Award 10% whole person (19.8% arm) affirmed</a:t>
            </a:r>
          </a:p>
          <a:p>
            <a:r>
              <a:rPr lang="en-US" dirty="0" smtClean="0"/>
              <a:t>Jerry Pratt v. </a:t>
            </a:r>
            <a:r>
              <a:rPr lang="en-US" dirty="0" err="1" smtClean="0"/>
              <a:t>Vactor</a:t>
            </a:r>
            <a:r>
              <a:rPr lang="en-US" dirty="0" smtClean="0"/>
              <a:t> Manufacturing, 14IWCC1080, 12/12/2014, No AMA Guides, Award 5% leg affirmed</a:t>
            </a:r>
          </a:p>
          <a:p>
            <a:r>
              <a:rPr lang="en-US" dirty="0" err="1" smtClean="0"/>
              <a:t>Andrezj</a:t>
            </a:r>
            <a:r>
              <a:rPr lang="en-US" dirty="0" smtClean="0"/>
              <a:t> </a:t>
            </a:r>
            <a:r>
              <a:rPr lang="en-US" dirty="0" err="1" smtClean="0"/>
              <a:t>Gornicki</a:t>
            </a:r>
            <a:r>
              <a:rPr lang="en-US" dirty="0" smtClean="0"/>
              <a:t> v. </a:t>
            </a:r>
            <a:r>
              <a:rPr lang="en-US" dirty="0" err="1" smtClean="0"/>
              <a:t>Halina’s</a:t>
            </a:r>
            <a:r>
              <a:rPr lang="en-US" dirty="0" smtClean="0"/>
              <a:t>, 14IWCC1081, 12/12/2014, AMA 8% WPI, Award of 35% each hand + 5% whole person + 3 weeks disfigurement modified to 20% left hand + 25% right hand + 3 weeks disfigurement</a:t>
            </a:r>
          </a:p>
          <a:p>
            <a:r>
              <a:rPr lang="en-US" dirty="0" smtClean="0"/>
              <a:t>Robert </a:t>
            </a:r>
            <a:r>
              <a:rPr lang="en-US" dirty="0" err="1" smtClean="0"/>
              <a:t>Czuprynski</a:t>
            </a:r>
            <a:r>
              <a:rPr lang="en-US" dirty="0" smtClean="0"/>
              <a:t> v. </a:t>
            </a:r>
            <a:r>
              <a:rPr lang="en-US" dirty="0" err="1" smtClean="0"/>
              <a:t>Continetnal</a:t>
            </a:r>
            <a:r>
              <a:rPr lang="en-US" dirty="0" smtClean="0"/>
              <a:t> Tire, 14IWCC1100, 12/15/2014, AMA 3% UEI?, Award 25% hand affirmed</a:t>
            </a:r>
          </a:p>
          <a:p>
            <a:r>
              <a:rPr lang="en-US" dirty="0" smtClean="0"/>
              <a:t>Derek Flatt v. SOI Pinckneyville, 14IWCC1107, 12/19/2014, No AMA, Award 25% leg affirmed</a:t>
            </a:r>
          </a:p>
          <a:p>
            <a:r>
              <a:rPr lang="en-US" dirty="0" smtClean="0"/>
              <a:t>Carl Jones v. Orland Fire, 14IWCC1112, 12/19/2014, AMA 4% WPI, Award of 6% whole person modified up to 8% </a:t>
            </a:r>
            <a:r>
              <a:rPr lang="en-US" smtClean="0"/>
              <a:t>whole person</a:t>
            </a:r>
            <a:endParaRPr lang="en-US" dirty="0"/>
          </a:p>
        </p:txBody>
      </p:sp>
    </p:spTree>
    <p:extLst>
      <p:ext uri="{BB962C8B-B14F-4D97-AF65-F5344CB8AC3E}">
        <p14:creationId xmlns:p14="http://schemas.microsoft.com/office/powerpoint/2010/main" val="3876241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Robert </a:t>
            </a:r>
            <a:r>
              <a:rPr lang="en-US" dirty="0" err="1" smtClean="0"/>
              <a:t>Czuprynski</a:t>
            </a:r>
            <a:r>
              <a:rPr lang="en-US" dirty="0" smtClean="0"/>
              <a:t> v. Continental Tire</a:t>
            </a:r>
            <a:br>
              <a:rPr lang="en-US" dirty="0" smtClean="0"/>
            </a:br>
            <a:r>
              <a:rPr lang="en-US" dirty="0" smtClean="0"/>
              <a:t>12WC003616 &amp; cons.; 14IWCC1100</a:t>
            </a:r>
            <a:endParaRPr lang="en-US" dirty="0"/>
          </a:p>
        </p:txBody>
      </p:sp>
      <p:sp>
        <p:nvSpPr>
          <p:cNvPr id="3" name="Content Placeholder 2"/>
          <p:cNvSpPr>
            <a:spLocks noGrp="1"/>
          </p:cNvSpPr>
          <p:nvPr>
            <p:ph idx="1"/>
          </p:nvPr>
        </p:nvSpPr>
        <p:spPr/>
        <p:txBody>
          <a:bodyPr>
            <a:normAutofit lnSpcReduction="10000"/>
          </a:bodyPr>
          <a:lstStyle/>
          <a:p>
            <a:r>
              <a:rPr lang="en-US" dirty="0" smtClean="0"/>
              <a:t>DA’s 11/04/2011 and later</a:t>
            </a:r>
          </a:p>
          <a:p>
            <a:r>
              <a:rPr lang="en-US" dirty="0" smtClean="0"/>
              <a:t>47 year old extruder sidewall operator</a:t>
            </a:r>
          </a:p>
          <a:p>
            <a:r>
              <a:rPr lang="en-US" dirty="0" smtClean="0"/>
              <a:t>Left hand; TFCC tear; </a:t>
            </a:r>
            <a:r>
              <a:rPr lang="en-US" dirty="0" err="1" smtClean="0"/>
              <a:t>synovectomy</a:t>
            </a:r>
            <a:r>
              <a:rPr lang="en-US" dirty="0" smtClean="0"/>
              <a:t>; </a:t>
            </a:r>
            <a:r>
              <a:rPr lang="en-US" dirty="0" err="1" smtClean="0"/>
              <a:t>hemiresection</a:t>
            </a:r>
            <a:r>
              <a:rPr lang="en-US" dirty="0" smtClean="0"/>
              <a:t> of </a:t>
            </a:r>
            <a:r>
              <a:rPr lang="en-US" dirty="0" err="1" smtClean="0"/>
              <a:t>dital</a:t>
            </a:r>
            <a:r>
              <a:rPr lang="en-US" dirty="0" smtClean="0"/>
              <a:t> ulna with </a:t>
            </a:r>
            <a:r>
              <a:rPr lang="en-US" dirty="0" err="1" smtClean="0"/>
              <a:t>arthoplasty</a:t>
            </a:r>
            <a:r>
              <a:rPr lang="en-US" dirty="0" smtClean="0"/>
              <a:t>; follow up injections</a:t>
            </a:r>
          </a:p>
          <a:p>
            <a:r>
              <a:rPr lang="en-US" dirty="0" smtClean="0"/>
              <a:t>RTW full duty</a:t>
            </a:r>
          </a:p>
          <a:p>
            <a:r>
              <a:rPr lang="en-US" dirty="0" smtClean="0"/>
              <a:t>AMA rating by Dr. Richard Howard: “3% disability based on loss of range of motion” (3% UEI based on “*” Section 15.7 Range of Motion Impairment? Why not DBI “TFCC Tear,” Table 15-2, pg. 396, default is 8% UEI?)</a:t>
            </a:r>
          </a:p>
          <a:p>
            <a:r>
              <a:rPr lang="en-US" dirty="0" smtClean="0"/>
              <a:t>Award of 25% loss of use of left hand affirmed</a:t>
            </a:r>
            <a:endParaRPr lang="en-US" dirty="0"/>
          </a:p>
        </p:txBody>
      </p:sp>
    </p:spTree>
    <p:extLst>
      <p:ext uri="{BB962C8B-B14F-4D97-AF65-F5344CB8AC3E}">
        <p14:creationId xmlns:p14="http://schemas.microsoft.com/office/powerpoint/2010/main" val="3458275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Robert </a:t>
            </a:r>
            <a:r>
              <a:rPr lang="en-US" dirty="0" err="1" smtClean="0"/>
              <a:t>Czuprynski</a:t>
            </a:r>
            <a:r>
              <a:rPr lang="en-US" dirty="0" smtClean="0"/>
              <a:t> v. Continental Tire</a:t>
            </a:r>
            <a:br>
              <a:rPr lang="en-US" dirty="0" smtClean="0"/>
            </a:br>
            <a:r>
              <a:rPr lang="en-US" dirty="0" smtClean="0"/>
              <a:t>12WC003616; 14IWCC1100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Pursuant to Section 8.1b, the Arbitrator hereby considers the five statutory factors in the evaluation of Petitioner’s PPD…</a:t>
            </a:r>
          </a:p>
          <a:p>
            <a:r>
              <a:rPr lang="en-US" dirty="0" smtClean="0"/>
              <a:t>(i) Impairment Rating: Dr. Richard Howard found Petitioner suffered from chronic TFCC tear secondary to ulnar impaction</a:t>
            </a:r>
          </a:p>
          <a:p>
            <a:r>
              <a:rPr lang="en-US" dirty="0" smtClean="0"/>
              <a:t>“3% disability based on loss of range of motion”</a:t>
            </a:r>
          </a:p>
          <a:p>
            <a:r>
              <a:rPr lang="en-US" dirty="0" smtClean="0"/>
              <a:t>No consideration to pain, swelling or occupation</a:t>
            </a:r>
          </a:p>
          <a:p>
            <a:r>
              <a:rPr lang="en-US" dirty="0" smtClean="0"/>
              <a:t>Impairment does not equate to PPD</a:t>
            </a:r>
          </a:p>
          <a:p>
            <a:r>
              <a:rPr lang="en-US" dirty="0" smtClean="0"/>
              <a:t>Pianist v. truck driver comparison</a:t>
            </a:r>
          </a:p>
          <a:p>
            <a:r>
              <a:rPr lang="en-US" smtClean="0"/>
              <a:t>Thus while </a:t>
            </a:r>
            <a:r>
              <a:rPr lang="en-US" dirty="0" smtClean="0"/>
              <a:t>taking into account the rating as required by the Act, the Arbitrator declines to simply adopt the AMA rating as the disability rating</a:t>
            </a:r>
            <a:endParaRPr lang="en-US" dirty="0"/>
          </a:p>
        </p:txBody>
      </p:sp>
    </p:spTree>
    <p:extLst>
      <p:ext uri="{BB962C8B-B14F-4D97-AF65-F5344CB8AC3E}">
        <p14:creationId xmlns:p14="http://schemas.microsoft.com/office/powerpoint/2010/main" val="4208120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Robert </a:t>
            </a:r>
            <a:r>
              <a:rPr lang="en-US" dirty="0" err="1" smtClean="0"/>
              <a:t>Czuprynski</a:t>
            </a:r>
            <a:r>
              <a:rPr lang="en-US" dirty="0" smtClean="0"/>
              <a:t> v. Continental Tire</a:t>
            </a:r>
            <a:br>
              <a:rPr lang="en-US" dirty="0" smtClean="0"/>
            </a:br>
            <a:r>
              <a:rPr lang="en-US" dirty="0" smtClean="0"/>
              <a:t>12WC003616; 14IWCC1100</a:t>
            </a:r>
            <a:endParaRPr lang="en-US" dirty="0"/>
          </a:p>
        </p:txBody>
      </p:sp>
      <p:sp>
        <p:nvSpPr>
          <p:cNvPr id="3" name="Content Placeholder 2"/>
          <p:cNvSpPr>
            <a:spLocks noGrp="1"/>
          </p:cNvSpPr>
          <p:nvPr>
            <p:ph idx="1"/>
          </p:nvPr>
        </p:nvSpPr>
        <p:spPr/>
        <p:txBody>
          <a:bodyPr>
            <a:normAutofit/>
          </a:bodyPr>
          <a:lstStyle/>
          <a:p>
            <a:r>
              <a:rPr lang="en-US" dirty="0" smtClean="0"/>
              <a:t>(ii) Occupation: “performing strenuous job duties of an extruder sidewall operator…repetitive heavy lifting which places significant strain on his left wrist and exacerbates his symptoms.”</a:t>
            </a:r>
          </a:p>
          <a:p>
            <a:r>
              <a:rPr lang="en-US" dirty="0" smtClean="0"/>
              <a:t>(iii) Age: “47…diminished healing capacity as a result thereof.”</a:t>
            </a:r>
          </a:p>
          <a:p>
            <a:r>
              <a:rPr lang="en-US" dirty="0" smtClean="0"/>
              <a:t>(iv) Earning Capacity: “(N)o direct evidence…based on the severity of the Petitioner’s injuries…it is reasonable to conclude that such </a:t>
            </a:r>
            <a:r>
              <a:rPr lang="en-US" dirty="0" err="1" smtClean="0"/>
              <a:t>repurcusions</a:t>
            </a:r>
            <a:r>
              <a:rPr lang="en-US" dirty="0" smtClean="0"/>
              <a:t> will manifest in the near future.”</a:t>
            </a:r>
          </a:p>
          <a:p>
            <a:r>
              <a:rPr lang="en-US" dirty="0" smtClean="0"/>
              <a:t>(v) Disability: “Petitioner’s account of his disability is identical to that reflected in the medical records…wrist pain…swelling…loss of strength…soreness…fatigue…”</a:t>
            </a:r>
            <a:endParaRPr lang="en-US" dirty="0"/>
          </a:p>
        </p:txBody>
      </p:sp>
    </p:spTree>
    <p:extLst>
      <p:ext uri="{BB962C8B-B14F-4D97-AF65-F5344CB8AC3E}">
        <p14:creationId xmlns:p14="http://schemas.microsoft.com/office/powerpoint/2010/main" val="1869472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Carl Jones v. Orland Fire</a:t>
            </a:r>
            <a:br>
              <a:rPr lang="en-US" dirty="0" smtClean="0"/>
            </a:br>
            <a:r>
              <a:rPr lang="en-US" dirty="0" smtClean="0"/>
              <a:t>11WC040157; 14IWCC1112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 AMA Rating: 4% WPI by Dr. Michael </a:t>
            </a:r>
            <a:r>
              <a:rPr lang="en-US" dirty="0" err="1" smtClean="0"/>
              <a:t>Kornblatt</a:t>
            </a:r>
            <a:r>
              <a:rPr lang="en-US" dirty="0" smtClean="0"/>
              <a:t>; “The rating went unrebutted by Petitioner in that Petitioner did not provide an impairment rating. Petitioner however challenged the sufficiency of the rating during Dr. </a:t>
            </a:r>
            <a:r>
              <a:rPr lang="en-US" dirty="0" err="1" smtClean="0"/>
              <a:t>Kornblatt’s</a:t>
            </a:r>
            <a:r>
              <a:rPr lang="en-US" dirty="0" smtClean="0"/>
              <a:t> </a:t>
            </a:r>
            <a:r>
              <a:rPr lang="en-US" dirty="0" err="1" smtClean="0"/>
              <a:t>deposition..questioned</a:t>
            </a:r>
            <a:r>
              <a:rPr lang="en-US" dirty="0" smtClean="0"/>
              <a:t> whether Dr. </a:t>
            </a:r>
            <a:r>
              <a:rPr lang="en-US" dirty="0" err="1" smtClean="0"/>
              <a:t>Kornblatt</a:t>
            </a:r>
            <a:r>
              <a:rPr lang="en-US" dirty="0" smtClean="0"/>
              <a:t> appropriately applied the modifiers to deviate from the default rating of 6%..Arbitrator places </a:t>
            </a:r>
            <a:r>
              <a:rPr lang="en-US" b="1" i="1" dirty="0" smtClean="0"/>
              <a:t>some</a:t>
            </a:r>
            <a:r>
              <a:rPr lang="en-US" dirty="0" smtClean="0"/>
              <a:t> weight on the impairment rating.”</a:t>
            </a:r>
          </a:p>
          <a:p>
            <a:r>
              <a:rPr lang="en-US" dirty="0" smtClean="0"/>
              <a:t>(ii) Occupation: “Firefighter/paramedic…heavy demand job…both </a:t>
            </a:r>
            <a:r>
              <a:rPr lang="en-US" dirty="0" err="1" smtClean="0"/>
              <a:t>physiscians</a:t>
            </a:r>
            <a:r>
              <a:rPr lang="en-US" dirty="0" smtClean="0"/>
              <a:t> were of the opinion that Petitioner could return to the heavy demands of his work. Arbitrator </a:t>
            </a:r>
            <a:r>
              <a:rPr lang="en-US" dirty="0"/>
              <a:t>places </a:t>
            </a:r>
            <a:r>
              <a:rPr lang="en-US" b="1" i="1" dirty="0"/>
              <a:t>some</a:t>
            </a:r>
            <a:r>
              <a:rPr lang="en-US" dirty="0"/>
              <a:t> weight on </a:t>
            </a:r>
            <a:r>
              <a:rPr lang="en-US" dirty="0" smtClean="0"/>
              <a:t>this factor…”</a:t>
            </a:r>
          </a:p>
          <a:p>
            <a:r>
              <a:rPr lang="en-US" dirty="0" smtClean="0"/>
              <a:t>(iii) Age: “33.. Young individual…live with any PPD…for a greater number of years… </a:t>
            </a:r>
            <a:r>
              <a:rPr lang="en-US" dirty="0"/>
              <a:t>Arbitrator places </a:t>
            </a:r>
            <a:r>
              <a:rPr lang="en-US" b="1" i="1" dirty="0"/>
              <a:t>some</a:t>
            </a:r>
            <a:r>
              <a:rPr lang="en-US" dirty="0"/>
              <a:t> weight on this </a:t>
            </a:r>
            <a:r>
              <a:rPr lang="en-US" dirty="0" smtClean="0"/>
              <a:t>factor…”</a:t>
            </a:r>
          </a:p>
          <a:p>
            <a:r>
              <a:rPr lang="en-US" dirty="0" smtClean="0"/>
              <a:t>(iv) Future earnings: Reduced OT after injury, but making more money now in total; “not suffered any impairment in earning capacity…</a:t>
            </a:r>
            <a:r>
              <a:rPr lang="en-US" dirty="0"/>
              <a:t> Arbitrator places </a:t>
            </a:r>
            <a:r>
              <a:rPr lang="en-US" b="1" i="1" dirty="0"/>
              <a:t>some</a:t>
            </a:r>
            <a:r>
              <a:rPr lang="en-US" dirty="0"/>
              <a:t> weight on this </a:t>
            </a:r>
            <a:r>
              <a:rPr lang="en-US" dirty="0" smtClean="0"/>
              <a:t>factor…”</a:t>
            </a:r>
          </a:p>
          <a:p>
            <a:r>
              <a:rPr lang="en-US" dirty="0" smtClean="0"/>
              <a:t>(v)Disability: “Disc bulge C5-6…superimposed central disc herniation.. Treated conservatively…PT and an injection…minimal residual complaints…The Arbitrator places </a:t>
            </a:r>
            <a:r>
              <a:rPr lang="en-US" b="1" i="1" dirty="0" smtClean="0"/>
              <a:t>significant</a:t>
            </a:r>
            <a:r>
              <a:rPr lang="en-US" dirty="0" smtClean="0"/>
              <a:t> weight on this factor..”</a:t>
            </a:r>
            <a:endParaRPr lang="en-US" dirty="0"/>
          </a:p>
        </p:txBody>
      </p:sp>
    </p:spTree>
    <p:extLst>
      <p:ext uri="{BB962C8B-B14F-4D97-AF65-F5344CB8AC3E}">
        <p14:creationId xmlns:p14="http://schemas.microsoft.com/office/powerpoint/2010/main" val="3894563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Carl Jones v. Orland Fire</a:t>
            </a:r>
            <a:br>
              <a:rPr lang="en-US" dirty="0" smtClean="0"/>
            </a:br>
            <a:r>
              <a:rPr lang="en-US" dirty="0" smtClean="0"/>
              <a:t>11WC040157; 14IWCC1112</a:t>
            </a:r>
            <a:endParaRPr lang="en-US" dirty="0"/>
          </a:p>
        </p:txBody>
      </p:sp>
      <p:sp>
        <p:nvSpPr>
          <p:cNvPr id="3" name="Content Placeholder 2"/>
          <p:cNvSpPr>
            <a:spLocks noGrp="1"/>
          </p:cNvSpPr>
          <p:nvPr>
            <p:ph idx="1"/>
          </p:nvPr>
        </p:nvSpPr>
        <p:spPr/>
        <p:txBody>
          <a:bodyPr>
            <a:normAutofit/>
          </a:bodyPr>
          <a:lstStyle/>
          <a:p>
            <a:r>
              <a:rPr lang="en-US" dirty="0" smtClean="0"/>
              <a:t>Arbitration award: 6% loss of the person as a whole</a:t>
            </a:r>
          </a:p>
          <a:p>
            <a:r>
              <a:rPr lang="en-US" dirty="0" smtClean="0"/>
              <a:t>Commission modifies up to 8% loss of use of the person as a whole</a:t>
            </a:r>
          </a:p>
          <a:p>
            <a:r>
              <a:rPr lang="en-US" dirty="0" smtClean="0"/>
              <a:t>MRI</a:t>
            </a:r>
          </a:p>
          <a:p>
            <a:r>
              <a:rPr lang="en-US" dirty="0" smtClean="0"/>
              <a:t>Last visit with treating doctor</a:t>
            </a:r>
          </a:p>
          <a:p>
            <a:r>
              <a:rPr lang="en-US" dirty="0" smtClean="0"/>
              <a:t>Follow up after released by </a:t>
            </a:r>
            <a:r>
              <a:rPr lang="en-US" dirty="0" err="1" smtClean="0"/>
              <a:t>treater</a:t>
            </a:r>
            <a:endParaRPr lang="en-US" dirty="0" smtClean="0"/>
          </a:p>
          <a:p>
            <a:endParaRPr lang="en-US" dirty="0" smtClean="0"/>
          </a:p>
          <a:p>
            <a:endParaRPr lang="en-US" dirty="0"/>
          </a:p>
        </p:txBody>
      </p:sp>
    </p:spTree>
    <p:extLst>
      <p:ext uri="{BB962C8B-B14F-4D97-AF65-F5344CB8AC3E}">
        <p14:creationId xmlns:p14="http://schemas.microsoft.com/office/powerpoint/2010/main" val="1129591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Frederick Williams v. Flexible Staffing</a:t>
            </a:r>
            <a:br>
              <a:rPr lang="en-US" sz="3600" dirty="0"/>
            </a:br>
            <a:r>
              <a:rPr lang="en-US" sz="3600" dirty="0" smtClean="0"/>
              <a:t>11WC046390; 13IWCC0557;13L50595;14IWCC0576  </a:t>
            </a:r>
            <a:r>
              <a:rPr lang="en-US" sz="3600" dirty="0"/>
              <a:t/>
            </a:r>
            <a:br>
              <a:rPr lang="en-US" sz="3600" dirty="0"/>
            </a:br>
            <a:r>
              <a:rPr lang="en-US" sz="3600" dirty="0"/>
              <a:t>Facts</a:t>
            </a:r>
          </a:p>
        </p:txBody>
      </p:sp>
      <p:sp>
        <p:nvSpPr>
          <p:cNvPr id="3" name="Content Placeholder 2"/>
          <p:cNvSpPr>
            <a:spLocks noGrp="1"/>
          </p:cNvSpPr>
          <p:nvPr>
            <p:ph idx="1"/>
          </p:nvPr>
        </p:nvSpPr>
        <p:spPr/>
        <p:txBody>
          <a:bodyPr>
            <a:normAutofit fontScale="85000" lnSpcReduction="20000"/>
          </a:bodyPr>
          <a:lstStyle/>
          <a:p>
            <a:r>
              <a:rPr lang="en-US" dirty="0" smtClean="0"/>
              <a:t>DA 10-7-11</a:t>
            </a:r>
          </a:p>
          <a:p>
            <a:r>
              <a:rPr lang="en-US" dirty="0" smtClean="0"/>
              <a:t>45 year old welder grabs for 400 lb rail</a:t>
            </a:r>
          </a:p>
          <a:p>
            <a:r>
              <a:rPr lang="en-US" dirty="0" smtClean="0"/>
              <a:t>Right distal biceps tendon rupture</a:t>
            </a:r>
          </a:p>
          <a:p>
            <a:r>
              <a:rPr lang="en-US" dirty="0" smtClean="0"/>
              <a:t>Dr. </a:t>
            </a:r>
            <a:r>
              <a:rPr lang="en-US" dirty="0" err="1" smtClean="0"/>
              <a:t>Aribindi</a:t>
            </a:r>
            <a:r>
              <a:rPr lang="en-US" dirty="0" smtClean="0"/>
              <a:t> performs surgery</a:t>
            </a:r>
          </a:p>
          <a:p>
            <a:r>
              <a:rPr lang="en-US" dirty="0" smtClean="0"/>
              <a:t>RTW full duty, despite complaints; no job</a:t>
            </a:r>
          </a:p>
          <a:p>
            <a:r>
              <a:rPr lang="en-US" dirty="0" smtClean="0"/>
              <a:t>Dr. Mark Levin does AMA impairment rating: 6% UEI; 4% WPI </a:t>
            </a:r>
          </a:p>
          <a:p>
            <a:r>
              <a:rPr lang="en-US" dirty="0" smtClean="0"/>
              <a:t>Arbitrator’s Decision: 30% arm; reduced by IWCC to 25% arm</a:t>
            </a:r>
          </a:p>
          <a:p>
            <a:r>
              <a:rPr lang="en-US" dirty="0" smtClean="0"/>
              <a:t>Respondent’s Circuit Court Review: “Remanding-</a:t>
            </a:r>
            <a:r>
              <a:rPr lang="en-US" dirty="0" err="1" smtClean="0"/>
              <a:t>Ord</a:t>
            </a:r>
            <a:r>
              <a:rPr lang="en-US" dirty="0" smtClean="0"/>
              <a:t>” (2-13-14 “Re-Arbitration Allowed”)</a:t>
            </a:r>
          </a:p>
          <a:p>
            <a:r>
              <a:rPr lang="en-US" dirty="0" smtClean="0"/>
              <a:t>14 IWCC 0576: Corrected Decision &amp; Opinion On Remand (7-22-14): 25% loss of use of the Right Arm</a:t>
            </a:r>
          </a:p>
          <a:p>
            <a:r>
              <a:rPr lang="en-US" dirty="0" smtClean="0"/>
              <a:t>8-15-14 Respondent files Circuit Court Review </a:t>
            </a:r>
          </a:p>
          <a:p>
            <a:endParaRPr lang="en-US" dirty="0"/>
          </a:p>
        </p:txBody>
      </p:sp>
    </p:spTree>
    <p:extLst>
      <p:ext uri="{BB962C8B-B14F-4D97-AF65-F5344CB8AC3E}">
        <p14:creationId xmlns:p14="http://schemas.microsoft.com/office/powerpoint/2010/main" val="3196959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January 2015 AMA Cases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Chad </a:t>
            </a:r>
            <a:r>
              <a:rPr lang="en-US" dirty="0" err="1" smtClean="0"/>
              <a:t>Tranchant</a:t>
            </a:r>
            <a:r>
              <a:rPr lang="en-US" dirty="0" smtClean="0"/>
              <a:t> v. SOI Pontiac, 15IWCC0006, 1/08/2015, No AMA, Arbitrator Award:  25% whole person ( 7.5% fracture coccyx, 7.5% left shoulder separation, 10% two herniated discs) + 10% right arm; Commission modifies down because award is “excessive” to 15% whole person (7.5% coccyx,  2.5% shoulder, 5% back) + 7.5% right arm</a:t>
            </a:r>
          </a:p>
          <a:p>
            <a:r>
              <a:rPr lang="en-US" dirty="0" smtClean="0"/>
              <a:t>Ramon Rodriguez v. Aramark, 15IWCC0023, 1/12/2015, AMA 2% LEI, Award 20% leg affirmed</a:t>
            </a:r>
          </a:p>
          <a:p>
            <a:r>
              <a:rPr lang="en-US" dirty="0" smtClean="0"/>
              <a:t>Keith Littlejohn v. ABF, 15IWCC0028, 1/15/2015, AMA 3% UEI, Award of 15% MAW (29.6% arm) modified up to 17% MAW (33.6% arm)</a:t>
            </a:r>
          </a:p>
          <a:p>
            <a:r>
              <a:rPr lang="en-US" dirty="0" err="1" smtClean="0"/>
              <a:t>Micahel</a:t>
            </a:r>
            <a:r>
              <a:rPr lang="en-US" dirty="0" smtClean="0"/>
              <a:t> Griffin v. </a:t>
            </a:r>
            <a:r>
              <a:rPr lang="en-US" dirty="0" err="1" smtClean="0"/>
              <a:t>Koppers</a:t>
            </a:r>
            <a:r>
              <a:rPr lang="en-US" dirty="0" smtClean="0"/>
              <a:t>, 15IWCC0060, 1/23/2015, No AMA, but inference that if IME says “no permanent injury” then a “zero impairment rating(?); Zero PPD award modified up to 2.5% whole person</a:t>
            </a:r>
          </a:p>
          <a:p>
            <a:r>
              <a:rPr lang="en-US" dirty="0" err="1" smtClean="0"/>
              <a:t>Darell</a:t>
            </a:r>
            <a:r>
              <a:rPr lang="en-US" dirty="0" smtClean="0"/>
              <a:t> Earhart v. </a:t>
            </a:r>
            <a:r>
              <a:rPr lang="en-US" dirty="0" err="1" smtClean="0"/>
              <a:t>Cassens</a:t>
            </a:r>
            <a:r>
              <a:rPr lang="en-US" dirty="0" smtClean="0"/>
              <a:t>, 15IWCC0061, 1/23/2015, No AMA, Award of 4% MAW affirmed </a:t>
            </a:r>
            <a:endParaRPr lang="en-US" dirty="0"/>
          </a:p>
        </p:txBody>
      </p:sp>
    </p:spTree>
    <p:extLst>
      <p:ext uri="{BB962C8B-B14F-4D97-AF65-F5344CB8AC3E}">
        <p14:creationId xmlns:p14="http://schemas.microsoft.com/office/powerpoint/2010/main" val="4076624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Ramon Rodriguez v. </a:t>
            </a:r>
            <a:r>
              <a:rPr lang="en-US" dirty="0" smtClean="0"/>
              <a:t>Aramark</a:t>
            </a:r>
            <a:br>
              <a:rPr lang="en-US" dirty="0" smtClean="0"/>
            </a:br>
            <a:r>
              <a:rPr lang="en-US" dirty="0" smtClean="0"/>
              <a:t>13WC011119; 15IWCC0023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 Impairment Rating: “Dr. </a:t>
            </a:r>
            <a:r>
              <a:rPr lang="en-US" dirty="0" err="1" smtClean="0"/>
              <a:t>Lieber</a:t>
            </a:r>
            <a:r>
              <a:rPr lang="en-US" dirty="0" smtClean="0"/>
              <a:t> assessed a PPI rating of 2% functional impairment of the right lower extremity…While the Arbitrator places </a:t>
            </a:r>
            <a:r>
              <a:rPr lang="en-US" b="1" i="1" dirty="0" smtClean="0"/>
              <a:t>some</a:t>
            </a:r>
            <a:r>
              <a:rPr lang="en-US" dirty="0" smtClean="0"/>
              <a:t> weight on this factor, the Arbitrator concludes that the impairment assessment is woefully lacking…including but not limited to motion…</a:t>
            </a:r>
            <a:r>
              <a:rPr lang="en-US" dirty="0" err="1" smtClean="0"/>
              <a:t>strength..atrophy</a:t>
            </a:r>
            <a:r>
              <a:rPr lang="en-US" dirty="0" smtClean="0"/>
              <a:t>”</a:t>
            </a:r>
          </a:p>
          <a:p>
            <a:r>
              <a:rPr lang="en-US" dirty="0" smtClean="0"/>
              <a:t>(ii) Occupation: “Route salesman…</a:t>
            </a:r>
            <a:r>
              <a:rPr lang="en-US" b="1" i="1" dirty="0" smtClean="0"/>
              <a:t>some</a:t>
            </a:r>
            <a:r>
              <a:rPr lang="en-US" dirty="0" smtClean="0"/>
              <a:t> weight”</a:t>
            </a:r>
          </a:p>
          <a:p>
            <a:r>
              <a:rPr lang="en-US" dirty="0" smtClean="0"/>
              <a:t>(iii) Age: “33…middle of work life” (weight?)</a:t>
            </a:r>
          </a:p>
          <a:p>
            <a:r>
              <a:rPr lang="en-US" dirty="0" smtClean="0"/>
              <a:t>(iv) Future Earnings: “No evidence…speculative” (weight?)</a:t>
            </a:r>
          </a:p>
          <a:p>
            <a:r>
              <a:rPr lang="en-US" dirty="0" smtClean="0"/>
              <a:t>(v) Disability (DX scoped torn medial meniscus): “Working without restriction…complaints…</a:t>
            </a:r>
            <a:r>
              <a:rPr lang="en-US" b="1" i="1" dirty="0" smtClean="0"/>
              <a:t>some</a:t>
            </a:r>
            <a:r>
              <a:rPr lang="en-US" dirty="0" smtClean="0"/>
              <a:t> weight”</a:t>
            </a:r>
          </a:p>
          <a:p>
            <a:r>
              <a:rPr lang="en-US" dirty="0" smtClean="0"/>
              <a:t>Award 20% leg affirmed</a:t>
            </a:r>
          </a:p>
          <a:p>
            <a:endParaRPr lang="en-US" dirty="0" smtClean="0"/>
          </a:p>
          <a:p>
            <a:endParaRPr lang="en-US" dirty="0"/>
          </a:p>
        </p:txBody>
      </p:sp>
    </p:spTree>
    <p:extLst>
      <p:ext uri="{BB962C8B-B14F-4D97-AF65-F5344CB8AC3E}">
        <p14:creationId xmlns:p14="http://schemas.microsoft.com/office/powerpoint/2010/main" val="32107116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Keith Littlejohn v. ABF</a:t>
            </a:r>
            <a:br>
              <a:rPr lang="en-US" dirty="0" smtClean="0"/>
            </a:br>
            <a:r>
              <a:rPr lang="en-US" dirty="0" smtClean="0"/>
              <a:t>13WC002732; 15IWCC0028</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Impairment: Dr. Ram </a:t>
            </a:r>
            <a:r>
              <a:rPr lang="en-US" dirty="0" err="1" smtClean="0"/>
              <a:t>Aribindi</a:t>
            </a:r>
            <a:r>
              <a:rPr lang="en-US" dirty="0" smtClean="0"/>
              <a:t> rates 3% UEI; “Dr. </a:t>
            </a:r>
            <a:r>
              <a:rPr lang="en-US" dirty="0" err="1" smtClean="0"/>
              <a:t>Aribindi</a:t>
            </a:r>
            <a:r>
              <a:rPr lang="en-US" dirty="0" smtClean="0"/>
              <a:t> should have used AC joint injury or disease as the diagnosis…still considered Class 1, but the range would have increased to between 8% and 12%...it yields the highest impairment rating…PPI is 10% UEI”</a:t>
            </a:r>
          </a:p>
          <a:p>
            <a:r>
              <a:rPr lang="en-US" dirty="0" smtClean="0"/>
              <a:t>(ii) Occupation: “Truck driver dock man…judicial notice that this position is heavy work…PPD larger than an individual who performs lighter work”</a:t>
            </a:r>
          </a:p>
          <a:p>
            <a:r>
              <a:rPr lang="en-US" dirty="0" smtClean="0"/>
              <a:t>(iii) Age: “61…older individual…less likely to live and work longer…PPD is not as extensive as a younger individual”</a:t>
            </a:r>
          </a:p>
          <a:p>
            <a:r>
              <a:rPr lang="en-US" dirty="0" smtClean="0"/>
              <a:t>(iv) Future Earnings: “No evidence”</a:t>
            </a:r>
          </a:p>
          <a:p>
            <a:r>
              <a:rPr lang="en-US" dirty="0" smtClean="0"/>
              <a:t>(v) Disability (DX Scoped rotator cuff tear &amp; distal clavicular excision): “Procedures…FCE heavy demand level…RTW full duty”</a:t>
            </a:r>
          </a:p>
          <a:p>
            <a:r>
              <a:rPr lang="en-US" dirty="0" smtClean="0"/>
              <a:t>“PPD is not simply calculation, but an evaluation” </a:t>
            </a:r>
            <a:endParaRPr lang="en-US" dirty="0"/>
          </a:p>
        </p:txBody>
      </p:sp>
    </p:spTree>
    <p:extLst>
      <p:ext uri="{BB962C8B-B14F-4D97-AF65-F5344CB8AC3E}">
        <p14:creationId xmlns:p14="http://schemas.microsoft.com/office/powerpoint/2010/main" val="2581173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Keith Littlejohn v. ABF</a:t>
            </a:r>
            <a:br>
              <a:rPr lang="en-US" dirty="0" smtClean="0"/>
            </a:br>
            <a:r>
              <a:rPr lang="en-US" dirty="0" smtClean="0"/>
              <a:t>13WC002732; 15IWCC0028</a:t>
            </a:r>
            <a:endParaRPr lang="en-US" dirty="0"/>
          </a:p>
        </p:txBody>
      </p:sp>
      <p:sp>
        <p:nvSpPr>
          <p:cNvPr id="3" name="Content Placeholder 2"/>
          <p:cNvSpPr>
            <a:spLocks noGrp="1"/>
          </p:cNvSpPr>
          <p:nvPr>
            <p:ph idx="1"/>
          </p:nvPr>
        </p:nvSpPr>
        <p:spPr/>
        <p:txBody>
          <a:bodyPr>
            <a:normAutofit/>
          </a:bodyPr>
          <a:lstStyle/>
          <a:p>
            <a:r>
              <a:rPr lang="en-US" dirty="0" smtClean="0"/>
              <a:t>Arbitrator’s award: 15% MAW (29.64% arm)</a:t>
            </a:r>
          </a:p>
          <a:p>
            <a:r>
              <a:rPr lang="en-US" dirty="0" smtClean="0"/>
              <a:t>Commission modifies up to 17% MAW (33.6% arm)</a:t>
            </a:r>
          </a:p>
          <a:p>
            <a:r>
              <a:rPr lang="en-US" dirty="0" smtClean="0"/>
              <a:t>Arbitrator provided thorough analysis of the factors of Section 8.1(b)</a:t>
            </a:r>
          </a:p>
          <a:p>
            <a:r>
              <a:rPr lang="en-US" dirty="0" smtClean="0"/>
              <a:t>Commission relies on analysis</a:t>
            </a:r>
          </a:p>
          <a:p>
            <a:r>
              <a:rPr lang="en-US" dirty="0" smtClean="0"/>
              <a:t>“However, Commission believes that additional PPD is required”</a:t>
            </a:r>
          </a:p>
          <a:p>
            <a:r>
              <a:rPr lang="en-US" dirty="0" smtClean="0"/>
              <a:t>Multiple tears </a:t>
            </a:r>
            <a:r>
              <a:rPr lang="en-US" smtClean="0"/>
              <a:t>and repairs </a:t>
            </a:r>
            <a:endParaRPr lang="en-US" dirty="0"/>
          </a:p>
        </p:txBody>
      </p:sp>
    </p:spTree>
    <p:extLst>
      <p:ext uri="{BB962C8B-B14F-4D97-AF65-F5344CB8AC3E}">
        <p14:creationId xmlns:p14="http://schemas.microsoft.com/office/powerpoint/2010/main" val="111628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Frederick Williams v. Flexible Staffing</a:t>
            </a:r>
            <a:br>
              <a:rPr lang="en-US" dirty="0" smtClean="0"/>
            </a:br>
            <a:r>
              <a:rPr lang="en-US" dirty="0" smtClean="0"/>
              <a:t>14 IWCC 0576 (On Remand)</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On remand the Commission makes the following clarification to support its conclusion, modifies the Decision of the Arbitrator as stated below and otherwise affirms and adopts the decision of the Arbitrator.</a:t>
            </a:r>
          </a:p>
          <a:p>
            <a:r>
              <a:rPr lang="en-US" dirty="0"/>
              <a:t>We understand Respondent's argument that Dr. Levin's A.M.A. impairment rating of 6% of the upper extremity was not given enough weight by the Arbitrator. However, we do not agree with the great weight that Respondent wants placed on this rating because to do so would be to disregard the other factors and give them no weight at all. Section 8.1b of the Act requires the consideration of five factors in determining permanent partial </a:t>
            </a:r>
            <a:r>
              <a:rPr lang="en-US" dirty="0" smtClean="0"/>
              <a:t>disability.</a:t>
            </a:r>
          </a:p>
          <a:p>
            <a:r>
              <a:rPr lang="en-US" dirty="0"/>
              <a:t>Section 8.1b also states, "No single factor shall be the sole determinant of disability. In determining the level of disability, the relevance and weight of any factors used in addition to the level of impairment as reported by the physician must be explained in a written order." We initially note that the term "impairment" in relation to the A.M.A. rating is not synonymous with the term "disability" as it relates to the ultimate permanent partial disability award.</a:t>
            </a:r>
          </a:p>
          <a:p>
            <a:endParaRPr lang="en-US" dirty="0" smtClean="0"/>
          </a:p>
        </p:txBody>
      </p:sp>
    </p:spTree>
    <p:extLst>
      <p:ext uri="{BB962C8B-B14F-4D97-AF65-F5344CB8AC3E}">
        <p14:creationId xmlns:p14="http://schemas.microsoft.com/office/powerpoint/2010/main" val="1088693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Frederick Williams v. Flexible Staffing</a:t>
            </a:r>
            <a:br>
              <a:rPr lang="en-US" dirty="0" smtClean="0"/>
            </a:br>
            <a:r>
              <a:rPr lang="en-US" dirty="0" smtClean="0"/>
              <a:t>14 IWCC 0576</a:t>
            </a:r>
            <a:endParaRPr lang="en-US" sz="4000" dirty="0"/>
          </a:p>
        </p:txBody>
      </p:sp>
      <p:sp>
        <p:nvSpPr>
          <p:cNvPr id="3" name="Content Placeholder 2"/>
          <p:cNvSpPr>
            <a:spLocks noGrp="1"/>
          </p:cNvSpPr>
          <p:nvPr>
            <p:ph idx="1"/>
          </p:nvPr>
        </p:nvSpPr>
        <p:spPr/>
        <p:txBody>
          <a:bodyPr>
            <a:normAutofit/>
          </a:bodyPr>
          <a:lstStyle/>
          <a:p>
            <a:r>
              <a:rPr lang="en-US" dirty="0"/>
              <a:t>Based on the above, the Commission finds that the 6% impairment rating by Dr. Levin does not adequately represent Petitioner's actual disability in this case. When considering the other four factors, we find that Petitioner's permanent partial disability is 25% loss of use of the right arm. The Commission modifies the Arbitrator's Decision, to decrease Petitioner's partial disability award from 30% to 25% loss of use of the right arm pursuant to Section 8(e) of the Act.</a:t>
            </a:r>
          </a:p>
          <a:p>
            <a:r>
              <a:rPr lang="en-US" dirty="0" smtClean="0"/>
              <a:t>Discussion of other factors: Maybe </a:t>
            </a:r>
            <a:r>
              <a:rPr lang="en-US" smtClean="0"/>
              <a:t>next time</a:t>
            </a:r>
            <a:endParaRPr lang="en-US" dirty="0" smtClean="0"/>
          </a:p>
        </p:txBody>
      </p:sp>
    </p:spTree>
    <p:extLst>
      <p:ext uri="{BB962C8B-B14F-4D97-AF65-F5344CB8AC3E}">
        <p14:creationId xmlns:p14="http://schemas.microsoft.com/office/powerpoint/2010/main" val="1587746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October 2014 AMA Cases</a:t>
            </a:r>
            <a:endParaRPr lang="en-US" dirty="0"/>
          </a:p>
        </p:txBody>
      </p:sp>
      <p:sp>
        <p:nvSpPr>
          <p:cNvPr id="3" name="Content Placeholder 2"/>
          <p:cNvSpPr>
            <a:spLocks noGrp="1"/>
          </p:cNvSpPr>
          <p:nvPr>
            <p:ph idx="1"/>
          </p:nvPr>
        </p:nvSpPr>
        <p:spPr/>
        <p:txBody>
          <a:bodyPr>
            <a:normAutofit/>
          </a:bodyPr>
          <a:lstStyle/>
          <a:p>
            <a:r>
              <a:rPr lang="en-US" dirty="0" smtClean="0"/>
              <a:t>Todd </a:t>
            </a:r>
            <a:r>
              <a:rPr lang="en-US" dirty="0" err="1" smtClean="0"/>
              <a:t>Booten</a:t>
            </a:r>
            <a:r>
              <a:rPr lang="en-US" dirty="0" smtClean="0"/>
              <a:t> v. SOI DOT,  14IWCC0837, 10/03/2014, No AMA Guides, Award modified down to 12.5% leg from 20%</a:t>
            </a:r>
          </a:p>
          <a:p>
            <a:r>
              <a:rPr lang="en-US" dirty="0" smtClean="0"/>
              <a:t>Henry Taylor v. City of Chicago, 14IWCC0838, 10/06/2014, No AMA Guides, Award of additional 7% leg (25% prior credit) affirmed</a:t>
            </a:r>
          </a:p>
          <a:p>
            <a:r>
              <a:rPr lang="en-US" dirty="0" smtClean="0"/>
              <a:t>Fabiola Fernandez v. Dart Container, 14IWCC0843, 10/06/2014, No AMA Guides, Award 50% right thumb affirmed (statutory amputation)</a:t>
            </a:r>
          </a:p>
          <a:p>
            <a:r>
              <a:rPr lang="en-US" dirty="0" smtClean="0"/>
              <a:t>Steven Hand v. Illinois Cement, 14IWCC0857, 10/06/2014, No AMA Guides, DA’s 5/5/09 &amp; 10/28/09?, 20% leg on remand, 8.1b analysis used</a:t>
            </a:r>
          </a:p>
        </p:txBody>
      </p:sp>
    </p:spTree>
    <p:extLst>
      <p:ext uri="{BB962C8B-B14F-4D97-AF65-F5344CB8AC3E}">
        <p14:creationId xmlns:p14="http://schemas.microsoft.com/office/powerpoint/2010/main" val="2775396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October 2014 AMA Cases</a:t>
            </a:r>
            <a:endParaRPr lang="en-US" dirty="0"/>
          </a:p>
        </p:txBody>
      </p:sp>
      <p:sp>
        <p:nvSpPr>
          <p:cNvPr id="3" name="Content Placeholder 2"/>
          <p:cNvSpPr>
            <a:spLocks noGrp="1"/>
          </p:cNvSpPr>
          <p:nvPr>
            <p:ph idx="1"/>
          </p:nvPr>
        </p:nvSpPr>
        <p:spPr/>
        <p:txBody>
          <a:bodyPr>
            <a:normAutofit/>
          </a:bodyPr>
          <a:lstStyle/>
          <a:p>
            <a:r>
              <a:rPr lang="en-US" dirty="0"/>
              <a:t>Edna Murphy v. </a:t>
            </a:r>
            <a:r>
              <a:rPr lang="en-US" dirty="0" err="1"/>
              <a:t>WalMart</a:t>
            </a:r>
            <a:r>
              <a:rPr lang="en-US" dirty="0"/>
              <a:t>, 14IWCC0874, 10/08/2014, No AMA Guides, Award of 10% each hand affirmed</a:t>
            </a:r>
          </a:p>
          <a:p>
            <a:r>
              <a:rPr lang="en-US" dirty="0"/>
              <a:t>Anthony Jones v. City of Chicago, 14IWCC0880,  10/06/2014, Award modified down to 22.5% from 25% </a:t>
            </a:r>
            <a:r>
              <a:rPr lang="en-US" dirty="0" smtClean="0"/>
              <a:t>leg (Both parties got AMA?)</a:t>
            </a:r>
            <a:endParaRPr lang="en-US" dirty="0"/>
          </a:p>
          <a:p>
            <a:r>
              <a:rPr lang="en-US" dirty="0" err="1" smtClean="0"/>
              <a:t>Terina</a:t>
            </a:r>
            <a:r>
              <a:rPr lang="en-US" dirty="0" smtClean="0"/>
              <a:t> Green v. PPG Industries, 14IWCC0912, 10/24/2014, Award 17.5% whole person affirmed, AMA 5% UEI, Award 17.5% whole person (34.6% arm) affirmed</a:t>
            </a:r>
          </a:p>
          <a:p>
            <a:r>
              <a:rPr lang="en-US" dirty="0" smtClean="0"/>
              <a:t>Joshua </a:t>
            </a:r>
            <a:r>
              <a:rPr lang="en-US" dirty="0" err="1" smtClean="0"/>
              <a:t>Gochanour</a:t>
            </a:r>
            <a:r>
              <a:rPr lang="en-US" dirty="0" smtClean="0"/>
              <a:t> v. </a:t>
            </a:r>
            <a:r>
              <a:rPr lang="en-US" dirty="0" err="1" smtClean="0"/>
              <a:t>Eichenauer</a:t>
            </a:r>
            <a:r>
              <a:rPr lang="en-US" dirty="0" smtClean="0"/>
              <a:t> Services, 14IWCC0929, 10/29/2014, Award of 17.5% thumb modified up to 25% </a:t>
            </a:r>
          </a:p>
          <a:p>
            <a:endParaRPr lang="en-US" dirty="0"/>
          </a:p>
        </p:txBody>
      </p:sp>
    </p:spTree>
    <p:extLst>
      <p:ext uri="{BB962C8B-B14F-4D97-AF65-F5344CB8AC3E}">
        <p14:creationId xmlns:p14="http://schemas.microsoft.com/office/powerpoint/2010/main" val="243007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Anthony Jones v. City of Chicago</a:t>
            </a:r>
            <a:br>
              <a:rPr lang="en-US" dirty="0" smtClean="0"/>
            </a:br>
            <a:r>
              <a:rPr lang="en-US" dirty="0" smtClean="0"/>
              <a:t>12WC037009; 14IWCC037009</a:t>
            </a:r>
            <a:endParaRPr lang="en-US" dirty="0"/>
          </a:p>
        </p:txBody>
      </p:sp>
      <p:sp>
        <p:nvSpPr>
          <p:cNvPr id="3" name="Content Placeholder 2"/>
          <p:cNvSpPr>
            <a:spLocks noGrp="1"/>
          </p:cNvSpPr>
          <p:nvPr>
            <p:ph idx="1"/>
          </p:nvPr>
        </p:nvSpPr>
        <p:spPr/>
        <p:txBody>
          <a:bodyPr>
            <a:noAutofit/>
          </a:bodyPr>
          <a:lstStyle/>
          <a:p>
            <a:r>
              <a:rPr lang="en-US" sz="1600" dirty="0"/>
              <a:t>The Decision of the Arbitrator was filed with the Illinois Workers' Compensation Commission on March 14, 2014, and, in said decision, Arbitrator Mason concluded Petitioner lost 25% use of his left leg due to injuries sustained to his left knee on August 22, 2012. In arriving at her decision, </a:t>
            </a:r>
            <a:r>
              <a:rPr lang="en-US" sz="1600" dirty="0" smtClean="0"/>
              <a:t> the Arbitrator applied </a:t>
            </a:r>
            <a:r>
              <a:rPr lang="en-US" sz="1600" dirty="0"/>
              <a:t>the criteria for determining permanent partial disability as is set forth in Section 8.1b of the Act. The Commission takes no issue with the conclusions arrived at by </a:t>
            </a:r>
            <a:r>
              <a:rPr lang="en-US" sz="1600" dirty="0" smtClean="0"/>
              <a:t>the Arbitrator in </a:t>
            </a:r>
            <a:r>
              <a:rPr lang="en-US" sz="1600" dirty="0"/>
              <a:t>her application of Section 8.1b with the exception to the evidence of disability corroborated by the treating medical records</a:t>
            </a:r>
            <a:r>
              <a:rPr lang="en-US" sz="1600" dirty="0" smtClean="0"/>
              <a:t>.</a:t>
            </a:r>
          </a:p>
          <a:p>
            <a:r>
              <a:rPr lang="en-US" sz="1600" dirty="0"/>
              <a:t>The Commission, in reviewing Petitioner's medical records and testimony and comparing the two, finds Petitioner engaged in embellishment</a:t>
            </a:r>
            <a:r>
              <a:rPr lang="en-US" sz="1600" dirty="0" smtClean="0"/>
              <a:t>.</a:t>
            </a:r>
          </a:p>
          <a:p>
            <a:r>
              <a:rPr lang="en-US" sz="1600" dirty="0"/>
              <a:t>The Commission notes Petitioner's complaints were more pronounced when he was examined by Dr. Michael Gross, his choice for an AMA examination, and by Dr. Shane </a:t>
            </a:r>
            <a:r>
              <a:rPr lang="en-US" sz="1600" dirty="0" err="1"/>
              <a:t>Nho</a:t>
            </a:r>
            <a:r>
              <a:rPr lang="en-US" sz="1600" dirty="0"/>
              <a:t>, Respondent's AMA examiner, than they were when he was examined by his own treating physician, Dr. Michael </a:t>
            </a:r>
            <a:r>
              <a:rPr lang="en-US" sz="1600" dirty="0" err="1"/>
              <a:t>Maday</a:t>
            </a:r>
            <a:r>
              <a:rPr lang="en-US" sz="1600" dirty="0"/>
              <a:t>, and his physical therapists at ATI</a:t>
            </a:r>
            <a:r>
              <a:rPr lang="en-US" sz="1600" dirty="0" smtClean="0"/>
              <a:t>.</a:t>
            </a:r>
          </a:p>
          <a:p>
            <a:r>
              <a:rPr lang="en-US" sz="1600" dirty="0"/>
              <a:t>The Commission also notes the two complaints Petitioner testified to having outside of work, not being able to ride a bicycle and having to avoid </a:t>
            </a:r>
            <a:r>
              <a:rPr lang="en-US" sz="1600" dirty="0" smtClean="0"/>
              <a:t>picking </a:t>
            </a:r>
            <a:r>
              <a:rPr lang="en-US" sz="1600" dirty="0"/>
              <a:t>up his granddaughter, are not found in his medical records</a:t>
            </a:r>
            <a:r>
              <a:rPr lang="en-US" sz="1600" dirty="0" smtClean="0"/>
              <a:t>.</a:t>
            </a:r>
          </a:p>
          <a:p>
            <a:r>
              <a:rPr lang="en-US" sz="1600" dirty="0"/>
              <a:t>The Commission takes the position that Petitioner was more forthcoming concerning the true condition of his left knee with Dr. </a:t>
            </a:r>
            <a:r>
              <a:rPr lang="en-US" sz="1600" dirty="0" err="1"/>
              <a:t>Maday</a:t>
            </a:r>
            <a:r>
              <a:rPr lang="en-US" sz="1600" dirty="0"/>
              <a:t> and physical therapists than he was with Dr. Gross, Dr. </a:t>
            </a:r>
            <a:r>
              <a:rPr lang="en-US" sz="1600" dirty="0" err="1"/>
              <a:t>Nho</a:t>
            </a:r>
            <a:r>
              <a:rPr lang="en-US" sz="1600" dirty="0"/>
              <a:t> or </a:t>
            </a:r>
            <a:r>
              <a:rPr lang="en-US" sz="1600" dirty="0" smtClean="0"/>
              <a:t>the Arbitrator and</a:t>
            </a:r>
            <a:r>
              <a:rPr lang="en-US" sz="1600" dirty="0"/>
              <a:t>, in doing so, finds his </a:t>
            </a:r>
            <a:r>
              <a:rPr lang="en-US" sz="1600" dirty="0" smtClean="0"/>
              <a:t>left </a:t>
            </a:r>
            <a:r>
              <a:rPr lang="en-US" sz="1600" dirty="0"/>
              <a:t>knee not be as permanently disabled as did </a:t>
            </a:r>
            <a:r>
              <a:rPr lang="en-US" sz="1600" dirty="0" smtClean="0"/>
              <a:t>the Arbitrator. </a:t>
            </a:r>
            <a:r>
              <a:rPr lang="en-US" sz="1600" dirty="0"/>
              <a:t>Accordingly, the Commission reduces the permanent partial disability award by 2 1/2%, finding Petitioner sustained a 22 1/2% loss of use of his left leg.</a:t>
            </a:r>
            <a:br>
              <a:rPr lang="en-US" sz="1600" dirty="0"/>
            </a:br>
            <a:r>
              <a:rPr lang="en-US" sz="1600" dirty="0"/>
              <a:t/>
            </a:r>
            <a:br>
              <a:rPr lang="en-US" sz="1600" dirty="0"/>
            </a:br>
            <a:r>
              <a:rPr lang="en-US" sz="1600" dirty="0"/>
              <a:t/>
            </a:r>
            <a:br>
              <a:rPr lang="en-US" sz="1600" dirty="0"/>
            </a:br>
            <a:r>
              <a:rPr lang="en-US" sz="1600" dirty="0"/>
              <a:t/>
            </a:r>
            <a:br>
              <a:rPr lang="en-US" sz="1600" dirty="0"/>
            </a:br>
            <a:endParaRPr lang="en-US" sz="1600" dirty="0"/>
          </a:p>
        </p:txBody>
      </p:sp>
    </p:spTree>
    <p:extLst>
      <p:ext uri="{BB962C8B-B14F-4D97-AF65-F5344CB8AC3E}">
        <p14:creationId xmlns:p14="http://schemas.microsoft.com/office/powerpoint/2010/main" val="1506372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Terina</a:t>
            </a:r>
            <a:r>
              <a:rPr lang="en-US" dirty="0" smtClean="0"/>
              <a:t> Green v. PPG</a:t>
            </a:r>
            <a:br>
              <a:rPr lang="en-US" dirty="0" smtClean="0"/>
            </a:br>
            <a:r>
              <a:rPr lang="en-US" dirty="0" smtClean="0"/>
              <a:t>12WC035460; 14IWCC0912</a:t>
            </a:r>
            <a:endParaRPr lang="en-US" dirty="0"/>
          </a:p>
        </p:txBody>
      </p:sp>
      <p:sp>
        <p:nvSpPr>
          <p:cNvPr id="3" name="Content Placeholder 2"/>
          <p:cNvSpPr>
            <a:spLocks noGrp="1"/>
          </p:cNvSpPr>
          <p:nvPr>
            <p:ph idx="1"/>
          </p:nvPr>
        </p:nvSpPr>
        <p:spPr/>
        <p:txBody>
          <a:bodyPr>
            <a:noAutofit/>
          </a:bodyPr>
          <a:lstStyle/>
          <a:p>
            <a:r>
              <a:rPr lang="en-US" sz="1600" b="1" dirty="0"/>
              <a:t>1. The level of impairment</a:t>
            </a:r>
            <a:r>
              <a:rPr lang="en-US" sz="1600" dirty="0"/>
              <a:t>: Dr. </a:t>
            </a:r>
            <a:r>
              <a:rPr lang="en-US" sz="1600" dirty="0" err="1"/>
              <a:t>Atluri</a:t>
            </a:r>
            <a:r>
              <a:rPr lang="en-US" sz="1600" dirty="0"/>
              <a:t> furnished multiple impairment evaluation reports. Most important is his last one which was based upon Petitioner having finally reached maximum medical improvement. Dr. </a:t>
            </a:r>
            <a:r>
              <a:rPr lang="en-US" sz="1600" dirty="0" err="1"/>
              <a:t>Atluri</a:t>
            </a:r>
            <a:r>
              <a:rPr lang="en-US" sz="1600" dirty="0"/>
              <a:t> found Petitioner's complaints to be credible at that time and he concluded her impairment was nine percent of the upper extremity or five percent of a whole person. Petitioner's Quick Dash score was 56.8 which he testified was at the higher end of moderate in terms of severity</a:t>
            </a:r>
            <a:r>
              <a:rPr lang="en-US" sz="1600" dirty="0" smtClean="0"/>
              <a:t>. </a:t>
            </a:r>
            <a:r>
              <a:rPr lang="en-US" sz="1600" dirty="0"/>
              <a:t>Dr. </a:t>
            </a:r>
            <a:r>
              <a:rPr lang="en-US" sz="1600" dirty="0" err="1"/>
              <a:t>Atluri</a:t>
            </a:r>
            <a:r>
              <a:rPr lang="en-US" sz="1600" dirty="0"/>
              <a:t> testified that while a normal rotation is between sixty-five to ninety degrees, Petitioner's external and internal rotation was about forty degrees. </a:t>
            </a:r>
            <a:r>
              <a:rPr lang="en-US" sz="1600" dirty="0" smtClean="0"/>
              <a:t>Dr</a:t>
            </a:r>
            <a:r>
              <a:rPr lang="en-US" sz="1600" dirty="0"/>
              <a:t>. </a:t>
            </a:r>
            <a:r>
              <a:rPr lang="en-US" sz="1600" dirty="0" err="1"/>
              <a:t>Atluri</a:t>
            </a:r>
            <a:r>
              <a:rPr lang="en-US" sz="1600" dirty="0"/>
              <a:t> added </a:t>
            </a:r>
            <a:r>
              <a:rPr lang="en-US" sz="1600" dirty="0" smtClean="0"/>
              <a:t>that </a:t>
            </a:r>
            <a:r>
              <a:rPr lang="en-US" sz="1600" dirty="0"/>
              <a:t>an elevation or flexion of the arm is typically 165 degrees, but Petitioner's score was 125 degrees. </a:t>
            </a:r>
            <a:r>
              <a:rPr lang="en-US" sz="1600" dirty="0" smtClean="0"/>
              <a:t>Dr</a:t>
            </a:r>
            <a:r>
              <a:rPr lang="en-US" sz="1600" dirty="0"/>
              <a:t>. </a:t>
            </a:r>
            <a:r>
              <a:rPr lang="en-US" sz="1600" dirty="0" err="1"/>
              <a:t>Atluri</a:t>
            </a:r>
            <a:r>
              <a:rPr lang="en-US" sz="1600" dirty="0"/>
              <a:t> also testified that Petitioner had loss of motion in those three ranges </a:t>
            </a:r>
            <a:r>
              <a:rPr lang="en-US" sz="1600" dirty="0" smtClean="0"/>
              <a:t>and </a:t>
            </a:r>
            <a:r>
              <a:rPr lang="en-US" sz="1600" dirty="0"/>
              <a:t>that Petitioner also had some weakness secondary to some pain or discomfort, as well as some pain with a cross arm maneuver. </a:t>
            </a:r>
            <a:r>
              <a:rPr lang="en-US" sz="1600" dirty="0" smtClean="0"/>
              <a:t>Dr</a:t>
            </a:r>
            <a:r>
              <a:rPr lang="en-US" sz="1600" dirty="0"/>
              <a:t>. </a:t>
            </a:r>
            <a:r>
              <a:rPr lang="en-US" sz="1600" dirty="0" err="1"/>
              <a:t>Atluri</a:t>
            </a:r>
            <a:r>
              <a:rPr lang="en-US" sz="1600" dirty="0"/>
              <a:t> testified that it was significant that on March 18, 2013, Petitioner still had a bit of residual tenderness in her left shoulder, her left shoulder motion was not normal, she had some stiffness, and loss of rotation as well as loss of elevation. Dr. </a:t>
            </a:r>
            <a:r>
              <a:rPr lang="en-US" sz="1600" dirty="0" err="1"/>
              <a:t>Atluri</a:t>
            </a:r>
            <a:r>
              <a:rPr lang="en-US" sz="1600" dirty="0"/>
              <a:t> testified that Petitioner may have some minor improvements in her motion, but that he did not expect significant improvement in the </a:t>
            </a:r>
            <a:r>
              <a:rPr lang="en-US" sz="1600" dirty="0" smtClean="0"/>
              <a:t>future. Finally</a:t>
            </a:r>
            <a:r>
              <a:rPr lang="en-US" sz="1600" dirty="0"/>
              <a:t>, Dr. </a:t>
            </a:r>
            <a:r>
              <a:rPr lang="en-US" sz="1600" dirty="0" err="1"/>
              <a:t>Atluri</a:t>
            </a:r>
            <a:r>
              <a:rPr lang="en-US" sz="1600" dirty="0"/>
              <a:t> added that Petitioner has deficits in all ranges of motion and will continue to have deficits on a permanent or indefinite basis. </a:t>
            </a:r>
            <a:r>
              <a:rPr lang="en-US" sz="1600" dirty="0" smtClean="0"/>
              <a:t>The </a:t>
            </a:r>
            <a:r>
              <a:rPr lang="en-US" sz="1600" dirty="0"/>
              <a:t>Arbitrator gives </a:t>
            </a:r>
            <a:r>
              <a:rPr lang="en-US" sz="1600" b="1" i="1" dirty="0"/>
              <a:t>considerable </a:t>
            </a:r>
            <a:r>
              <a:rPr lang="en-US" sz="1600" dirty="0"/>
              <a:t>weight to this factor</a:t>
            </a:r>
            <a:r>
              <a:rPr lang="en-US" sz="1600" dirty="0" smtClean="0"/>
              <a:t>.</a:t>
            </a:r>
          </a:p>
          <a:p>
            <a:r>
              <a:rPr lang="en-US" sz="1600" b="1" dirty="0"/>
              <a:t>2. Petitioner's Occupation</a:t>
            </a:r>
            <a:r>
              <a:rPr lang="en-US" sz="1600" dirty="0"/>
              <a:t>: Petitioner's occupation at the time of the accident was that of a factory worker. She had performed those duties for approximately six years prior to her accident. </a:t>
            </a:r>
            <a:r>
              <a:rPr lang="en-US" sz="1600" dirty="0" smtClean="0"/>
              <a:t>At </a:t>
            </a:r>
            <a:r>
              <a:rPr lang="en-US" sz="1600" dirty="0"/>
              <a:t>the time of arbitration Petitioner was unemployed as her last employer, G &amp; D Integrated, had shut down. Petitioner voluntarily left her employment with Respondent to work for G &amp; D. The job for G &amp; D was supervisory in nature and, by Petitioner's description, less physical than her job for Respondent. Petitioner is left hand dominant. No direct evidence was presented to show that Petitioner's current unemployment status is attributable to her work injury. How ever, based upon Petitioner's credible explanation of her former job duties for Respondent, the Arbitrator reasonably infers that it would be challenging for Petitioner to engage in that type of factory work in light of her injury.</a:t>
            </a:r>
            <a:br>
              <a:rPr lang="en-US" sz="1600" dirty="0"/>
            </a:br>
            <a:r>
              <a:rPr lang="en-US" sz="1600" dirty="0"/>
              <a:t/>
            </a:r>
            <a:br>
              <a:rPr lang="en-US" sz="1600" dirty="0"/>
            </a:br>
            <a:r>
              <a:rPr lang="en-US" sz="1600" dirty="0"/>
              <a:t/>
            </a:r>
            <a:br>
              <a:rPr lang="en-US" sz="1600" dirty="0"/>
            </a:br>
            <a:endParaRPr lang="en-US" sz="1600" dirty="0"/>
          </a:p>
        </p:txBody>
      </p:sp>
    </p:spTree>
    <p:extLst>
      <p:ext uri="{BB962C8B-B14F-4D97-AF65-F5344CB8AC3E}">
        <p14:creationId xmlns:p14="http://schemas.microsoft.com/office/powerpoint/2010/main" val="1367727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5024</Words>
  <Application>Microsoft Office PowerPoint</Application>
  <PresentationFormat>Widescreen</PresentationFormat>
  <Paragraphs>173</Paragraphs>
  <Slides>33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WCLE MCLE 4-9-15</vt:lpstr>
      <vt:lpstr>Section 8.1b  820 ILCS 305/8.1b</vt:lpstr>
      <vt:lpstr>Frederick Williams v. Flexible Staffing 11WC046390; 13IWCC0557;13L50595;14IWCC0576   Facts</vt:lpstr>
      <vt:lpstr>Frederick Williams v. Flexible Staffing 14 IWCC 0576 (On Remand)</vt:lpstr>
      <vt:lpstr>Frederick Williams v. Flexible Staffing 14 IWCC 0576</vt:lpstr>
      <vt:lpstr>October 2014 AMA Cases</vt:lpstr>
      <vt:lpstr>October 2014 AMA Cases</vt:lpstr>
      <vt:lpstr>Anthony Jones v. City of Chicago 12WC037009; 14IWCC037009</vt:lpstr>
      <vt:lpstr>Terina Green v. PPG 12WC035460; 14IWCC0912</vt:lpstr>
      <vt:lpstr>Terina Green v. PPG 12WC035460; 14IWCC0912</vt:lpstr>
      <vt:lpstr>Terina Green v. PPG 12WC035460; 14IWCC0912</vt:lpstr>
      <vt:lpstr>Joshua Gochanour v. Eichenauer Services 11WC049129; 14IWCC0929</vt:lpstr>
      <vt:lpstr>Joshua Gochanour v. Eichenauer Services 11WC049129; 14IWCC0929</vt:lpstr>
      <vt:lpstr>Joshua Gochanour v. Eichenauer Services 11WC049129; 14IWCC0929</vt:lpstr>
      <vt:lpstr>November 2014 AMA Cases</vt:lpstr>
      <vt:lpstr>Douglas Coffey v. State of Illinois/Menard 14IWCC0991</vt:lpstr>
      <vt:lpstr>Steve Maynard v. Danville Housing Authority 14IWCC0992</vt:lpstr>
      <vt:lpstr>Jacqueline Camacho v. Bar Toma  14IWCC0994</vt:lpstr>
      <vt:lpstr>Stormy Monday v. Caterpillar  12WC024136; 14IWCC1002</vt:lpstr>
      <vt:lpstr>Stormy Monday v. Caterpillar  12WC024136; 14IWCC1002</vt:lpstr>
      <vt:lpstr>David Sharpe v. Lakeland Com. Coll. 14IWCC1006</vt:lpstr>
      <vt:lpstr>Juan Carlos Avila v. Country Club Hills PD 14IWCC1208</vt:lpstr>
      <vt:lpstr>Kevin Klein v. Dynegy  14IWCC1030</vt:lpstr>
      <vt:lpstr>December 2014 AMA Cases</vt:lpstr>
      <vt:lpstr>Robert Czuprynski v. Continental Tire 12WC003616 &amp; cons.; 14IWCC1100</vt:lpstr>
      <vt:lpstr>Robert Czuprynski v. Continental Tire 12WC003616; 14IWCC1100</vt:lpstr>
      <vt:lpstr>Robert Czuprynski v. Continental Tire 12WC003616; 14IWCC1100</vt:lpstr>
      <vt:lpstr>Carl Jones v. Orland Fire 11WC040157; 14IWCC1112</vt:lpstr>
      <vt:lpstr>Carl Jones v. Orland Fire 11WC040157; 14IWCC1112</vt:lpstr>
      <vt:lpstr>January 2015 AMA Cases</vt:lpstr>
      <vt:lpstr>Ramon Rodriguez v. Aramark 13WC011119; 15IWCC0023</vt:lpstr>
      <vt:lpstr>Keith Littlejohn v. ABF 13WC002732; 15IWCC0028</vt:lpstr>
      <vt:lpstr>Keith Littlejohn v. ABF 13WC002732; 15IWCC0028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ISBA Advanced Workers’ Compensation February 2015</dc:title>
  <dc:creator>David B. Menchetti</dc:creator>
  <cp:lastModifiedBy>David B. Menchetti</cp:lastModifiedBy>
  <cp:revision>50</cp:revision>
  <cp:lastPrinted>2015-04-08T12:05:11Z</cp:lastPrinted>
  <dcterms:created xsi:type="dcterms:W3CDTF">2015-04-06T12:04:11Z</dcterms:created>
  <dcterms:modified xsi:type="dcterms:W3CDTF">2015-04-08T12:05:13Z</dcterms:modified>
</cp:coreProperties>
</file>