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9" r:id="rId3"/>
    <p:sldId id="262" r:id="rId4"/>
    <p:sldId id="275" r:id="rId5"/>
    <p:sldId id="263" r:id="rId6"/>
    <p:sldId id="264" r:id="rId7"/>
    <p:sldId id="265" r:id="rId8"/>
    <p:sldId id="266" r:id="rId9"/>
    <p:sldId id="267" r:id="rId10"/>
    <p:sldId id="268" r:id="rId11"/>
    <p:sldId id="269" r:id="rId12"/>
    <p:sldId id="270" r:id="rId13"/>
    <p:sldId id="272" r:id="rId14"/>
    <p:sldId id="273" r:id="rId15"/>
    <p:sldId id="274" r:id="rId16"/>
    <p:sldId id="276" r:id="rId17"/>
    <p:sldId id="277" r:id="rId18"/>
    <p:sldId id="278" r:id="rId19"/>
    <p:sldId id="279" r:id="rId20"/>
    <p:sldId id="28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0D76A-5F8C-4692-9B51-B5175F348994}" type="datetimeFigureOut">
              <a:rPr lang="en-US" smtClean="0"/>
              <a:t>3/17/2016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DCEA29-FC63-4707-9E13-EFA227B7E010}" type="slidenum">
              <a:rPr lang="en-US" smtClean="0"/>
              <a:t>‹#›</a:t>
            </a:fld>
            <a:endParaRPr lang="en-US"/>
          </a:p>
        </p:txBody>
      </p:sp>
    </p:spTree>
    <p:extLst>
      <p:ext uri="{BB962C8B-B14F-4D97-AF65-F5344CB8AC3E}">
        <p14:creationId xmlns:p14="http://schemas.microsoft.com/office/powerpoint/2010/main" val="180541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AB295F-F034-4E61-A2A6-D7CB6CA998AB}"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4278431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5BC007-A009-4188-BF06-7143DC0B8ACE}"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27257-0E6E-4FF4-9C16-C25F21A65880}" type="slidenum">
              <a:rPr lang="en-US" smtClean="0"/>
              <a:t>‹#›</a:t>
            </a:fld>
            <a:endParaRPr lang="en-US"/>
          </a:p>
        </p:txBody>
      </p:sp>
    </p:spTree>
    <p:extLst>
      <p:ext uri="{BB962C8B-B14F-4D97-AF65-F5344CB8AC3E}">
        <p14:creationId xmlns:p14="http://schemas.microsoft.com/office/powerpoint/2010/main" val="277074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5BC007-A009-4188-BF06-7143DC0B8ACE}"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27257-0E6E-4FF4-9C16-C25F21A65880}" type="slidenum">
              <a:rPr lang="en-US" smtClean="0"/>
              <a:t>‹#›</a:t>
            </a:fld>
            <a:endParaRPr lang="en-US"/>
          </a:p>
        </p:txBody>
      </p:sp>
    </p:spTree>
    <p:extLst>
      <p:ext uri="{BB962C8B-B14F-4D97-AF65-F5344CB8AC3E}">
        <p14:creationId xmlns:p14="http://schemas.microsoft.com/office/powerpoint/2010/main" val="3575996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5BC007-A009-4188-BF06-7143DC0B8ACE}"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27257-0E6E-4FF4-9C16-C25F21A65880}" type="slidenum">
              <a:rPr lang="en-US" smtClean="0"/>
              <a:t>‹#›</a:t>
            </a:fld>
            <a:endParaRPr lang="en-US"/>
          </a:p>
        </p:txBody>
      </p:sp>
    </p:spTree>
    <p:extLst>
      <p:ext uri="{BB962C8B-B14F-4D97-AF65-F5344CB8AC3E}">
        <p14:creationId xmlns:p14="http://schemas.microsoft.com/office/powerpoint/2010/main" val="4170480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5BC007-A009-4188-BF06-7143DC0B8ACE}"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27257-0E6E-4FF4-9C16-C25F21A65880}" type="slidenum">
              <a:rPr lang="en-US" smtClean="0"/>
              <a:t>‹#›</a:t>
            </a:fld>
            <a:endParaRPr lang="en-US"/>
          </a:p>
        </p:txBody>
      </p:sp>
    </p:spTree>
    <p:extLst>
      <p:ext uri="{BB962C8B-B14F-4D97-AF65-F5344CB8AC3E}">
        <p14:creationId xmlns:p14="http://schemas.microsoft.com/office/powerpoint/2010/main" val="36207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5BC007-A009-4188-BF06-7143DC0B8ACE}"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27257-0E6E-4FF4-9C16-C25F21A65880}" type="slidenum">
              <a:rPr lang="en-US" smtClean="0"/>
              <a:t>‹#›</a:t>
            </a:fld>
            <a:endParaRPr lang="en-US"/>
          </a:p>
        </p:txBody>
      </p:sp>
    </p:spTree>
    <p:extLst>
      <p:ext uri="{BB962C8B-B14F-4D97-AF65-F5344CB8AC3E}">
        <p14:creationId xmlns:p14="http://schemas.microsoft.com/office/powerpoint/2010/main" val="4209408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5BC007-A009-4188-BF06-7143DC0B8ACE}"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27257-0E6E-4FF4-9C16-C25F21A65880}" type="slidenum">
              <a:rPr lang="en-US" smtClean="0"/>
              <a:t>‹#›</a:t>
            </a:fld>
            <a:endParaRPr lang="en-US"/>
          </a:p>
        </p:txBody>
      </p:sp>
    </p:spTree>
    <p:extLst>
      <p:ext uri="{BB962C8B-B14F-4D97-AF65-F5344CB8AC3E}">
        <p14:creationId xmlns:p14="http://schemas.microsoft.com/office/powerpoint/2010/main" val="3484805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5BC007-A009-4188-BF06-7143DC0B8ACE}" type="datetimeFigureOut">
              <a:rPr lang="en-US" smtClean="0"/>
              <a:t>3/17/2016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927257-0E6E-4FF4-9C16-C25F21A65880}" type="slidenum">
              <a:rPr lang="en-US" smtClean="0"/>
              <a:t>‹#›</a:t>
            </a:fld>
            <a:endParaRPr lang="en-US"/>
          </a:p>
        </p:txBody>
      </p:sp>
    </p:spTree>
    <p:extLst>
      <p:ext uri="{BB962C8B-B14F-4D97-AF65-F5344CB8AC3E}">
        <p14:creationId xmlns:p14="http://schemas.microsoft.com/office/powerpoint/2010/main" val="3182704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5BC007-A009-4188-BF06-7143DC0B8ACE}" type="datetimeFigureOut">
              <a:rPr lang="en-US" smtClean="0"/>
              <a:t>3/17/2016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927257-0E6E-4FF4-9C16-C25F21A65880}" type="slidenum">
              <a:rPr lang="en-US" smtClean="0"/>
              <a:t>‹#›</a:t>
            </a:fld>
            <a:endParaRPr lang="en-US"/>
          </a:p>
        </p:txBody>
      </p:sp>
    </p:spTree>
    <p:extLst>
      <p:ext uri="{BB962C8B-B14F-4D97-AF65-F5344CB8AC3E}">
        <p14:creationId xmlns:p14="http://schemas.microsoft.com/office/powerpoint/2010/main" val="3233068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BC007-A009-4188-BF06-7143DC0B8ACE}" type="datetimeFigureOut">
              <a:rPr lang="en-US" smtClean="0"/>
              <a:t>3/17/2016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927257-0E6E-4FF4-9C16-C25F21A65880}" type="slidenum">
              <a:rPr lang="en-US" smtClean="0"/>
              <a:t>‹#›</a:t>
            </a:fld>
            <a:endParaRPr lang="en-US"/>
          </a:p>
        </p:txBody>
      </p:sp>
    </p:spTree>
    <p:extLst>
      <p:ext uri="{BB962C8B-B14F-4D97-AF65-F5344CB8AC3E}">
        <p14:creationId xmlns:p14="http://schemas.microsoft.com/office/powerpoint/2010/main" val="2992105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5BC007-A009-4188-BF06-7143DC0B8ACE}"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27257-0E6E-4FF4-9C16-C25F21A65880}" type="slidenum">
              <a:rPr lang="en-US" smtClean="0"/>
              <a:t>‹#›</a:t>
            </a:fld>
            <a:endParaRPr lang="en-US"/>
          </a:p>
        </p:txBody>
      </p:sp>
    </p:spTree>
    <p:extLst>
      <p:ext uri="{BB962C8B-B14F-4D97-AF65-F5344CB8AC3E}">
        <p14:creationId xmlns:p14="http://schemas.microsoft.com/office/powerpoint/2010/main" val="2396600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5BC007-A009-4188-BF06-7143DC0B8ACE}"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27257-0E6E-4FF4-9C16-C25F21A65880}" type="slidenum">
              <a:rPr lang="en-US" smtClean="0"/>
              <a:t>‹#›</a:t>
            </a:fld>
            <a:endParaRPr lang="en-US"/>
          </a:p>
        </p:txBody>
      </p:sp>
    </p:spTree>
    <p:extLst>
      <p:ext uri="{BB962C8B-B14F-4D97-AF65-F5344CB8AC3E}">
        <p14:creationId xmlns:p14="http://schemas.microsoft.com/office/powerpoint/2010/main" val="2083739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BC007-A009-4188-BF06-7143DC0B8ACE}" type="datetimeFigureOut">
              <a:rPr lang="en-US" smtClean="0"/>
              <a:t>3/17/2016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27257-0E6E-4FF4-9C16-C25F21A65880}" type="slidenum">
              <a:rPr lang="en-US" smtClean="0"/>
              <a:t>‹#›</a:t>
            </a:fld>
            <a:endParaRPr lang="en-US"/>
          </a:p>
        </p:txBody>
      </p:sp>
    </p:spTree>
    <p:extLst>
      <p:ext uri="{BB962C8B-B14F-4D97-AF65-F5344CB8AC3E}">
        <p14:creationId xmlns:p14="http://schemas.microsoft.com/office/powerpoint/2010/main" val="4112840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advance.lexis.com/document/?pdmfid=1000516&amp;crid=a23f4ea0-83cc-4ee9-9455-c7607eab4231&amp;pddocfullpath=/shared/document/administrative-materials/urn:contentItem:5GKK-C6P0-00D7-245N-00000-00&amp;pddocid=urn:contentItem:5GKK-C6P0-00D7-245N-00000-00&amp;pdcontentcomponentid=157279&amp;pdteaserkey=sr0&amp;ecomp=_thhk&amp;earg=sr0&amp;prid=8357ab49-bfc3-4796-82b9-b5be7f2289f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lexis.com/research/buttonTFLink?_m=7e404169097cc6c716b6de2c953aa3a5&amp;_xfercite=%3ccite%20cc%3d%22USA%22%3e%3c!%5bCDATA%5b12%20IWCC%201221%5d%5d%3e%3c/cite%3e&amp;_butType=3&amp;_butStat=2&amp;_butNum=17&amp;_butInline=1&amp;_butinfo=%3ccite%20cc%3d%22USA%22%3e%3c!%5bCDATA%5b266%20Ill.%20App.%203d%201103,at%201107%5d%5d%3e%3c/cite%3e&amp;_fmtstr=FULL&amp;docnum=1&amp;_startdoc=1&amp;wchp=dGLzVzk-zSkAz&amp;_md5=d061d042dcd31c975e37b37a512c87d5" TargetMode="External"/><Relationship Id="rId3" Type="http://schemas.openxmlformats.org/officeDocument/2006/relationships/hyperlink" Target="https://www.lexis.com/research/buttonTFLink?_m=7e404169097cc6c716b6de2c953aa3a5&amp;_xfercite=%3ccite%20cc%3d%22USA%22%3e%3c!%5bCDATA%5b12%20IWCC%201221%5d%5d%3e%3c/cite%3e&amp;_butType=3&amp;_butStat=2&amp;_butNum=12&amp;_butInline=1&amp;_butinfo=%3ccite%20cc%3d%22USA%22%3e%3c!%5bCDATA%5b6%20IWCC%201133%5d%5d%3e%3c/cite%3e&amp;_fmtstr=FULL&amp;docnum=1&amp;_startdoc=1&amp;wchp=dGLzVzk-zSkAz&amp;_md5=eb62d282120e2eeed51ac7a56d0776d5" TargetMode="External"/><Relationship Id="rId7" Type="http://schemas.openxmlformats.org/officeDocument/2006/relationships/hyperlink" Target="https://www.lexis.com/research/buttonTFLink?_m=7e404169097cc6c716b6de2c953aa3a5&amp;_xfercite=%3ccite%20cc%3d%22USA%22%3e%3c!%5bCDATA%5b12%20IWCC%201221%5d%5d%3e%3c/cite%3e&amp;_butType=3&amp;_butStat=2&amp;_butNum=16&amp;_butInline=1&amp;_butinfo=%3ccite%20cc%3d%22USA%22%3e%3c!%5bCDATA%5b129%20Ill.%202d%2052,at%2057%5d%5d%3e%3c/cite%3e&amp;_fmtstr=FULL&amp;docnum=1&amp;_startdoc=1&amp;wchp=dGLzVzk-zSkAz&amp;_md5=cda48e92215757a6db8afa38038b1154" TargetMode="External"/><Relationship Id="rId2" Type="http://schemas.openxmlformats.org/officeDocument/2006/relationships/hyperlink" Target="https://www.lexis.com/research/buttonTFLink?_m=7e404169097cc6c716b6de2c953aa3a5&amp;_xfercite=%3ccite%20cc%3d%22USA%22%3e%3c!%5bCDATA%5b12%20IWCC%201221%5d%5d%3e%3c/cite%3e&amp;_butType=3&amp;_butStat=2&amp;_butNum=11&amp;_butInline=1&amp;_butinfo=%3ccite%20cc%3d%22USA%22%3e%3c!%5bCDATA%5b12%20IWCC%20399%5d%5d%3e%3c/cite%3e&amp;_fmtstr=FULL&amp;docnum=1&amp;_startdoc=1&amp;wchp=dGLzVzk-zSkAz&amp;_md5=93bf3ef62d875876f62c19d313d5df0d" TargetMode="External"/><Relationship Id="rId1" Type="http://schemas.openxmlformats.org/officeDocument/2006/relationships/slideLayout" Target="../slideLayouts/slideLayout2.xml"/><Relationship Id="rId6" Type="http://schemas.openxmlformats.org/officeDocument/2006/relationships/hyperlink" Target="https://www.lexis.com/research/buttonTFLink?_m=7e404169097cc6c716b6de2c953aa3a5&amp;_xfercite=%3ccite%20cc%3d%22USA%22%3e%3c!%5bCDATA%5b12%20IWCC%201221%5d%5d%3e%3c/cite%3e&amp;_butType=3&amp;_butStat=2&amp;_butNum=15&amp;_butInline=1&amp;_butinfo=%3ccite%20cc%3d%22USA%22%3e%3c!%5bCDATA%5b143%20Ill.%202d%20542%5d%5d%3e%3c/cite%3e&amp;_fmtstr=FULL&amp;docnum=1&amp;_startdoc=1&amp;wchp=dGLzVzk-zSkAz&amp;_md5=428ae53955a57d254f40949566bf6912" TargetMode="External"/><Relationship Id="rId5" Type="http://schemas.openxmlformats.org/officeDocument/2006/relationships/hyperlink" Target="https://www.lexis.com/research/buttonTFLink?_m=7e404169097cc6c716b6de2c953aa3a5&amp;_xfercite=%3ccite%20cc%3d%22USA%22%3e%3c!%5bCDATA%5b12%20IWCC%201221%5d%5d%3e%3c/cite%3e&amp;_butType=3&amp;_butStat=2&amp;_butNum=14&amp;_butInline=1&amp;_butinfo=%3ccite%20cc%3d%22USA%22%3e%3c!%5bCDATA%5b1%20IIC%20702%5d%5d%3e%3c/cite%3e&amp;_fmtstr=FULL&amp;docnum=1&amp;_startdoc=1&amp;wchp=dGLzVzk-zSkAz&amp;_md5=61706b9071e623e4429fa0c2d71070b1" TargetMode="External"/><Relationship Id="rId4" Type="http://schemas.openxmlformats.org/officeDocument/2006/relationships/hyperlink" Target="https://www.lexis.com/research/buttonTFLink?_m=7e404169097cc6c716b6de2c953aa3a5&amp;_xfercite=%3ccite%20cc%3d%22USA%22%3e%3c!%5bCDATA%5b12%20IWCC%201221%5d%5d%3e%3c/cite%3e&amp;_butType=3&amp;_butStat=2&amp;_butNum=13&amp;_butInline=1&amp;_butinfo=%3ccite%20cc%3d%22USA%22%3e%3c!%5bCDATA%5b3%20IIC%20465%5d%5d%3e%3c/cite%3e&amp;_fmtstr=FULL&amp;docnum=1&amp;_startdoc=1&amp;wchp=dGLzVzk-zSkAz&amp;_md5=eea867fecfa069b7de79056d9fa9d36d"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MCLE 12-17-15</a:t>
            </a:r>
            <a:endParaRPr lang="en-US" dirty="0"/>
          </a:p>
        </p:txBody>
      </p:sp>
      <p:sp>
        <p:nvSpPr>
          <p:cNvPr id="5" name="Content Placeholder 4"/>
          <p:cNvSpPr>
            <a:spLocks noGrp="1"/>
          </p:cNvSpPr>
          <p:nvPr>
            <p:ph idx="1"/>
          </p:nvPr>
        </p:nvSpPr>
        <p:spPr/>
        <p:txBody>
          <a:bodyPr/>
          <a:lstStyle/>
          <a:p>
            <a:r>
              <a:rPr lang="en-US" dirty="0" smtClean="0"/>
              <a:t>2015 Year End Review &amp; Update</a:t>
            </a:r>
          </a:p>
          <a:p>
            <a:r>
              <a:rPr lang="en-US" smtClean="0"/>
              <a:t>Thursday December 17, </a:t>
            </a:r>
            <a:r>
              <a:rPr lang="en-US" dirty="0" smtClean="0"/>
              <a:t>2015</a:t>
            </a:r>
          </a:p>
          <a:p>
            <a:r>
              <a:rPr lang="en-US" dirty="0" smtClean="0"/>
              <a:t>12:00 pm to 1:00 pm</a:t>
            </a:r>
          </a:p>
          <a:p>
            <a:r>
              <a:rPr lang="en-US" dirty="0" smtClean="0"/>
              <a:t>James R. Thompson Center , Chicago, IL</a:t>
            </a:r>
          </a:p>
          <a:p>
            <a:r>
              <a:rPr lang="en-US" dirty="0" smtClean="0"/>
              <a:t>1 Hour General MCLE Credit</a:t>
            </a:r>
          </a:p>
          <a:p>
            <a:endParaRPr lang="en-US" dirty="0"/>
          </a:p>
        </p:txBody>
      </p:sp>
    </p:spTree>
    <p:extLst>
      <p:ext uri="{BB962C8B-B14F-4D97-AF65-F5344CB8AC3E}">
        <p14:creationId xmlns:p14="http://schemas.microsoft.com/office/powerpoint/2010/main" val="2977900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April 2015 Recent AMA Cases</a:t>
            </a:r>
            <a:br>
              <a:rPr lang="en-US" dirty="0"/>
            </a:br>
            <a:r>
              <a:rPr lang="en-US" sz="3100" dirty="0"/>
              <a:t>Francisco </a:t>
            </a:r>
            <a:r>
              <a:rPr lang="en-US" sz="3100" dirty="0" err="1"/>
              <a:t>Antunes</a:t>
            </a:r>
            <a:r>
              <a:rPr lang="en-US" sz="3100" dirty="0"/>
              <a:t> v. Norwood Paper, 11WC040542, 15 IWCC 499</a:t>
            </a:r>
          </a:p>
        </p:txBody>
      </p:sp>
      <p:sp>
        <p:nvSpPr>
          <p:cNvPr id="3" name="Content Placeholder 2"/>
          <p:cNvSpPr>
            <a:spLocks noGrp="1"/>
          </p:cNvSpPr>
          <p:nvPr>
            <p:ph idx="1"/>
          </p:nvPr>
        </p:nvSpPr>
        <p:spPr/>
        <p:txBody>
          <a:bodyPr>
            <a:normAutofit fontScale="47500" lnSpcReduction="20000"/>
          </a:bodyPr>
          <a:lstStyle/>
          <a:p>
            <a:r>
              <a:rPr lang="en-US" sz="4200" dirty="0" smtClean="0"/>
              <a:t>Commission </a:t>
            </a:r>
            <a:r>
              <a:rPr lang="en-US" sz="4200" dirty="0"/>
              <a:t>modifies down to 12.5% loss of left </a:t>
            </a:r>
            <a:r>
              <a:rPr lang="en-US" sz="4200" dirty="0" smtClean="0"/>
              <a:t>leg</a:t>
            </a:r>
          </a:p>
          <a:p>
            <a:r>
              <a:rPr lang="en-US" sz="4200" dirty="0"/>
              <a:t>Although Petitioner did not offer an impairment rating, the Commission is not obligated to directly follow the impairment rating of Dr. </a:t>
            </a:r>
            <a:r>
              <a:rPr lang="en-US" sz="4200" dirty="0" err="1"/>
              <a:t>Karlsson</a:t>
            </a:r>
            <a:r>
              <a:rPr lang="en-US" sz="4200" dirty="0"/>
              <a:t>. We note that Dr. </a:t>
            </a:r>
            <a:r>
              <a:rPr lang="en-US" sz="4200" dirty="0" err="1"/>
              <a:t>Karlsson's</a:t>
            </a:r>
            <a:r>
              <a:rPr lang="en-US" sz="4200" dirty="0"/>
              <a:t> impairment rating was specific to the medial meniscus tear and did not account for the chondral changes in the patellofemoral joint. Dr. </a:t>
            </a:r>
            <a:r>
              <a:rPr lang="en-US" sz="4200" dirty="0" err="1"/>
              <a:t>Karlsson</a:t>
            </a:r>
            <a:r>
              <a:rPr lang="en-US" sz="4200" dirty="0"/>
              <a:t> testified that some of these changes were related to the accident by way of an aggravation to a preexisting condition</a:t>
            </a:r>
            <a:r>
              <a:rPr lang="en-US" sz="4200" dirty="0" smtClean="0"/>
              <a:t>.</a:t>
            </a:r>
          </a:p>
          <a:p>
            <a:r>
              <a:rPr lang="en-US" sz="4200" dirty="0" smtClean="0"/>
              <a:t>The </a:t>
            </a:r>
            <a:r>
              <a:rPr lang="en-US" sz="4200" dirty="0"/>
              <a:t>nature of Petitioner's employment </a:t>
            </a:r>
            <a:r>
              <a:rPr lang="en-US" sz="4200" dirty="0" smtClean="0"/>
              <a:t>as </a:t>
            </a:r>
            <a:r>
              <a:rPr lang="en-US" sz="4200" dirty="0"/>
              <a:t>a temporary laborer is understood to be variable but physically demanding</a:t>
            </a:r>
            <a:r>
              <a:rPr lang="en-US" sz="4200" dirty="0" smtClean="0"/>
              <a:t>.</a:t>
            </a:r>
          </a:p>
          <a:p>
            <a:r>
              <a:rPr lang="en-US" sz="4200" dirty="0" smtClean="0"/>
              <a:t>Petitioner </a:t>
            </a:r>
            <a:r>
              <a:rPr lang="en-US" sz="4200" dirty="0"/>
              <a:t>was thirty-five years old on September 9, 2011 and is expected to endure working for many years</a:t>
            </a:r>
            <a:r>
              <a:rPr lang="en-US" sz="4200" dirty="0" smtClean="0"/>
              <a:t>.</a:t>
            </a:r>
            <a:r>
              <a:rPr lang="en-US" sz="3600" dirty="0" smtClean="0"/>
              <a:t> </a:t>
            </a:r>
            <a:r>
              <a:rPr lang="en-US" sz="3800" dirty="0"/>
              <a:t>No evidence was offered related to any impact on Petitioner's future earnings capacity and Petitioner is not under any physical restrictions related to the September 9, 2011 accident</a:t>
            </a:r>
            <a:r>
              <a:rPr lang="en-US" sz="3800" dirty="0" smtClean="0"/>
              <a:t>.</a:t>
            </a:r>
          </a:p>
          <a:p>
            <a:r>
              <a:rPr lang="en-US" sz="4200" dirty="0" smtClean="0"/>
              <a:t>We </a:t>
            </a:r>
            <a:r>
              <a:rPr lang="en-US" sz="4200" dirty="0"/>
              <a:t>note that Dr. Ho and Dr. </a:t>
            </a:r>
            <a:r>
              <a:rPr lang="en-US" sz="4200" dirty="0" err="1"/>
              <a:t>Karlsson</a:t>
            </a:r>
            <a:r>
              <a:rPr lang="en-US" sz="4200" dirty="0"/>
              <a:t> expected Petitioner's left knee to remain somewhat symptomatic and Petitioner complains of swelling, instability, and pain in the left knee. Although Dr. Ho released Petitioner from active care at his last examination on February 4, 2013, he did not discount Petitioner's subjective complaints and administered an injection into Petitioner's left knee. </a:t>
            </a:r>
            <a:r>
              <a:rPr lang="en-US" sz="3600" dirty="0" smtClean="0"/>
              <a:t> </a:t>
            </a:r>
            <a:endParaRPr lang="en-US" sz="3600" dirty="0"/>
          </a:p>
          <a:p>
            <a:endParaRPr lang="en-US" dirty="0"/>
          </a:p>
        </p:txBody>
      </p:sp>
    </p:spTree>
    <p:extLst>
      <p:ext uri="{BB962C8B-B14F-4D97-AF65-F5344CB8AC3E}">
        <p14:creationId xmlns:p14="http://schemas.microsoft.com/office/powerpoint/2010/main" val="2470294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April 2015 Recent AMA Cases</a:t>
            </a:r>
            <a:br>
              <a:rPr lang="en-US" dirty="0" smtClean="0"/>
            </a:br>
            <a:r>
              <a:rPr lang="en-US" sz="3600" dirty="0" smtClean="0"/>
              <a:t>Kyle </a:t>
            </a:r>
            <a:r>
              <a:rPr lang="en-US" sz="3600" dirty="0" err="1" smtClean="0"/>
              <a:t>Stanczak</a:t>
            </a:r>
            <a:r>
              <a:rPr lang="en-US" sz="3600" dirty="0" smtClean="0"/>
              <a:t> v. Town of Normal, 12WC6285, 15 IWCC 459</a:t>
            </a:r>
            <a:endParaRPr lang="en-US" sz="3600" dirty="0"/>
          </a:p>
        </p:txBody>
      </p:sp>
      <p:sp>
        <p:nvSpPr>
          <p:cNvPr id="3" name="Content Placeholder 2"/>
          <p:cNvSpPr>
            <a:spLocks noGrp="1"/>
          </p:cNvSpPr>
          <p:nvPr>
            <p:ph idx="1"/>
          </p:nvPr>
        </p:nvSpPr>
        <p:spPr/>
        <p:txBody>
          <a:bodyPr>
            <a:normAutofit fontScale="77500" lnSpcReduction="20000"/>
          </a:bodyPr>
          <a:lstStyle/>
          <a:p>
            <a:r>
              <a:rPr lang="en-US" dirty="0" smtClean="0"/>
              <a:t>DA 10-3-11, 24 </a:t>
            </a:r>
            <a:r>
              <a:rPr lang="en-US" dirty="0" err="1" smtClean="0"/>
              <a:t>yo</a:t>
            </a:r>
            <a:r>
              <a:rPr lang="en-US" dirty="0" smtClean="0"/>
              <a:t> trash collector, arthroscopic repair of SLAP lesion right shoulder</a:t>
            </a:r>
          </a:p>
          <a:p>
            <a:r>
              <a:rPr lang="en-US" dirty="0" smtClean="0"/>
              <a:t>Commission affirms Arbitrator’s award 10% loss whole person (19.76% right arm equivalent)</a:t>
            </a:r>
          </a:p>
          <a:p>
            <a:r>
              <a:rPr lang="en-US" dirty="0" smtClean="0"/>
              <a:t>(i) In this case, neither party submitted an AMA impairment rating.</a:t>
            </a:r>
          </a:p>
          <a:p>
            <a:r>
              <a:rPr lang="en-US" dirty="0" smtClean="0"/>
              <a:t>(ii) Petitioner testified that since April 1, 2013, when he was released to return to work, he has worked several heavy jobs, including a driver of a grapple truck: a landscape job in </a:t>
            </a:r>
            <a:r>
              <a:rPr lang="en-US" dirty="0" err="1" smtClean="0"/>
              <a:t>Carlock</a:t>
            </a:r>
            <a:r>
              <a:rPr lang="en-US" dirty="0" smtClean="0"/>
              <a:t>, Illinois where he mowed grass and moved 40 - 50 lb. blocks about 20 feet; that he has worked for Alpine Waste, a commercial dumpster company in Commerce City, Colorado and Erosion Control of Colorado, where he was required to shovel and carry heavy bales of hay. The Arbitrator finds that although Petitioner has permanent injuries, he has been engaged in physical employment since April 1, 2013, which has required regular use of his right shoulder</a:t>
            </a:r>
          </a:p>
          <a:p>
            <a:r>
              <a:rPr lang="en-US" dirty="0" smtClean="0"/>
              <a:t>(iii) Petitioner </a:t>
            </a:r>
            <a:r>
              <a:rPr lang="en-US" dirty="0"/>
              <a:t>was only 24 years old at the time of his injuries. The Arbitrator considers Petitioner to be a younger individual and concludes that Petitioner will likely have to live and work for a longer period of time than an older individual with the same injuries.</a:t>
            </a:r>
          </a:p>
          <a:p>
            <a:endParaRPr lang="en-US" dirty="0" smtClean="0"/>
          </a:p>
          <a:p>
            <a:endParaRPr lang="en-US" dirty="0" smtClean="0"/>
          </a:p>
          <a:p>
            <a:endParaRPr lang="en-US" dirty="0"/>
          </a:p>
        </p:txBody>
      </p:sp>
    </p:spTree>
    <p:extLst>
      <p:ext uri="{BB962C8B-B14F-4D97-AF65-F5344CB8AC3E}">
        <p14:creationId xmlns:p14="http://schemas.microsoft.com/office/powerpoint/2010/main" val="3859322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April 2015 Recent AMA Cases</a:t>
            </a:r>
            <a:br>
              <a:rPr lang="en-US" dirty="0" smtClean="0"/>
            </a:br>
            <a:r>
              <a:rPr lang="en-US" sz="3600" dirty="0" smtClean="0"/>
              <a:t>Kyle </a:t>
            </a:r>
            <a:r>
              <a:rPr lang="en-US" sz="3600" dirty="0" err="1" smtClean="0"/>
              <a:t>Stanczak</a:t>
            </a:r>
            <a:r>
              <a:rPr lang="en-US" sz="3600" dirty="0" smtClean="0"/>
              <a:t> v. Town of Normal, 12WC6285, 15 IWCC 459</a:t>
            </a:r>
            <a:endParaRPr lang="en-US" sz="3600" dirty="0"/>
          </a:p>
        </p:txBody>
      </p:sp>
      <p:sp>
        <p:nvSpPr>
          <p:cNvPr id="3" name="Content Placeholder 2"/>
          <p:cNvSpPr>
            <a:spLocks noGrp="1"/>
          </p:cNvSpPr>
          <p:nvPr>
            <p:ph idx="1"/>
          </p:nvPr>
        </p:nvSpPr>
        <p:spPr/>
        <p:txBody>
          <a:bodyPr>
            <a:noAutofit/>
          </a:bodyPr>
          <a:lstStyle/>
          <a:p>
            <a:r>
              <a:rPr lang="en-US" sz="2000" dirty="0" smtClean="0"/>
              <a:t>(iv) No </a:t>
            </a:r>
            <a:r>
              <a:rPr lang="en-US" sz="2000" dirty="0"/>
              <a:t>evidence that Petitioner's future earning capacity has diminished as a result of this injury</a:t>
            </a:r>
            <a:r>
              <a:rPr lang="en-US" sz="2000" dirty="0" smtClean="0"/>
              <a:t>.</a:t>
            </a:r>
          </a:p>
          <a:p>
            <a:r>
              <a:rPr lang="en-US" sz="2000" dirty="0" smtClean="0"/>
              <a:t>(v) Petitioner </a:t>
            </a:r>
            <a:r>
              <a:rPr lang="en-US" sz="2000" dirty="0"/>
              <a:t>sustained a repetitive trauma injury to his right </a:t>
            </a:r>
            <a:r>
              <a:rPr lang="en-US" sz="2000" dirty="0" smtClean="0"/>
              <a:t>shoulder…Dr</a:t>
            </a:r>
            <a:r>
              <a:rPr lang="en-US" sz="2000" dirty="0"/>
              <a:t>. Dustman, ultimately performed an arthroscopy with arthroscopy repair of SLAP </a:t>
            </a:r>
            <a:r>
              <a:rPr lang="en-US" sz="2000" dirty="0" smtClean="0"/>
              <a:t>lesion…The </a:t>
            </a:r>
            <a:r>
              <a:rPr lang="en-US" sz="2000" dirty="0"/>
              <a:t>diagnosis was SLAP lesion, impingement with AC joint changes. Post operatively Dr. Dustman described it as Petitioner having tolerable pain on December 6, 2012. </a:t>
            </a:r>
            <a:r>
              <a:rPr lang="en-US" sz="2000" b="1" dirty="0"/>
              <a:t> </a:t>
            </a:r>
            <a:r>
              <a:rPr lang="en-US" sz="2000" dirty="0" smtClean="0"/>
              <a:t> </a:t>
            </a:r>
            <a:r>
              <a:rPr lang="en-US" sz="2000" dirty="0"/>
              <a:t>Abduction and external rotation was slightly limited. There was expected weakness. </a:t>
            </a:r>
            <a:r>
              <a:rPr lang="en-US" sz="2000" dirty="0" smtClean="0"/>
              <a:t>.Petitioner </a:t>
            </a:r>
            <a:r>
              <a:rPr lang="en-US" sz="2000" dirty="0"/>
              <a:t>still had </a:t>
            </a:r>
            <a:r>
              <a:rPr lang="en-US" sz="2000" dirty="0" smtClean="0"/>
              <a:t>pain…discomfort…4 </a:t>
            </a:r>
            <a:r>
              <a:rPr lang="en-US" sz="2000" dirty="0"/>
              <a:t>out of 5 </a:t>
            </a:r>
            <a:r>
              <a:rPr lang="en-US" sz="2000" dirty="0" smtClean="0"/>
              <a:t>strength …little </a:t>
            </a:r>
            <a:r>
              <a:rPr lang="en-US" sz="2000" dirty="0"/>
              <a:t>bit of feeling of instability on occasion. Dr. Dustman felt Petitioner needed to work on a scapular strengthening program</a:t>
            </a:r>
            <a:r>
              <a:rPr lang="en-US" sz="2000" dirty="0" smtClean="0"/>
              <a:t>...Physical </a:t>
            </a:r>
            <a:r>
              <a:rPr lang="en-US" sz="2000" dirty="0"/>
              <a:t>therapy notes show </a:t>
            </a:r>
            <a:r>
              <a:rPr lang="en-US" sz="2000" dirty="0" smtClean="0"/>
              <a:t>soreness </a:t>
            </a:r>
            <a:r>
              <a:rPr lang="en-US" sz="2000" dirty="0"/>
              <a:t>due </a:t>
            </a:r>
            <a:r>
              <a:rPr lang="en-US" sz="2000"/>
              <a:t>to </a:t>
            </a:r>
            <a:r>
              <a:rPr lang="en-US" sz="2000" smtClean="0"/>
              <a:t>working…fatigue </a:t>
            </a:r>
            <a:r>
              <a:rPr lang="en-US" sz="2000" dirty="0"/>
              <a:t>quickly. </a:t>
            </a:r>
            <a:r>
              <a:rPr lang="en-US" sz="2000" dirty="0" smtClean="0"/>
              <a:t>Petitioner </a:t>
            </a:r>
            <a:r>
              <a:rPr lang="en-US" sz="2000" dirty="0"/>
              <a:t>credibly testified that he continues to experience discomfort in his shoulder. </a:t>
            </a:r>
            <a:endParaRPr lang="en-US" sz="2000" dirty="0" smtClean="0"/>
          </a:p>
          <a:p>
            <a:r>
              <a:rPr lang="en-US" sz="2000" dirty="0"/>
              <a:t>The determination of PPD is not simply a calculation, but an evaluation of all five factors as stated in the Act. In making this evaluation of PPD, consideration is not given to any single enumerated factor as the sole determinant. Therefore, after applying Section 8.1b of the Act, </a:t>
            </a:r>
            <a:r>
              <a:rPr lang="en-US" sz="2000" dirty="0">
                <a:hlinkClick r:id="rId2"/>
              </a:rPr>
              <a:t>820 ILCS 305/8.1b</a:t>
            </a:r>
            <a:r>
              <a:rPr lang="en-US" sz="2000" b="1" dirty="0"/>
              <a:t> </a:t>
            </a:r>
            <a:r>
              <a:rPr lang="en-US" sz="2000" dirty="0" smtClean="0"/>
              <a:t>and </a:t>
            </a:r>
            <a:r>
              <a:rPr lang="en-US" sz="2000" dirty="0"/>
              <a:t>considering the relevance and weight of all these factors, the Arbitrator finds Petitioner is permanently disabled to the extent of 10% under Section 8(d)2 of the Act.</a:t>
            </a:r>
          </a:p>
        </p:txBody>
      </p:sp>
    </p:spTree>
    <p:extLst>
      <p:ext uri="{BB962C8B-B14F-4D97-AF65-F5344CB8AC3E}">
        <p14:creationId xmlns:p14="http://schemas.microsoft.com/office/powerpoint/2010/main" val="3104190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May 2015 Recent Commission Decisions</a:t>
            </a:r>
            <a:br>
              <a:rPr lang="en-US" dirty="0" smtClean="0"/>
            </a:br>
            <a:r>
              <a:rPr lang="en-US" sz="3600" dirty="0" smtClean="0"/>
              <a:t>Susan Routt v. Wal-Mart Stores, 12WC026412; 14IWCC1051</a:t>
            </a:r>
            <a:endParaRPr lang="en-US" sz="3600" dirty="0"/>
          </a:p>
        </p:txBody>
      </p:sp>
      <p:sp>
        <p:nvSpPr>
          <p:cNvPr id="3" name="Content Placeholder 2"/>
          <p:cNvSpPr>
            <a:spLocks noGrp="1"/>
          </p:cNvSpPr>
          <p:nvPr>
            <p:ph idx="1"/>
          </p:nvPr>
        </p:nvSpPr>
        <p:spPr/>
        <p:txBody>
          <a:bodyPr>
            <a:normAutofit fontScale="70000" lnSpcReduction="20000"/>
          </a:bodyPr>
          <a:lstStyle/>
          <a:p>
            <a:r>
              <a:rPr lang="en-US" dirty="0" smtClean="0"/>
              <a:t>IWCC reverses </a:t>
            </a:r>
            <a:r>
              <a:rPr lang="en-US" dirty="0"/>
              <a:t>the Arbitrator's grant of Respondent's Motion to Dismiss and reinstates the Application for Adjustment of Claim</a:t>
            </a:r>
            <a:endParaRPr lang="en-US" dirty="0" smtClean="0"/>
          </a:p>
          <a:p>
            <a:r>
              <a:rPr lang="en-US" dirty="0" smtClean="0"/>
              <a:t>The </a:t>
            </a:r>
            <a:r>
              <a:rPr lang="en-US" dirty="0"/>
              <a:t>issue in this case is whether a dismissal for want of prosecution (DWP) precludes the filing of a new Application for Adjustment of Claim within the statute of </a:t>
            </a:r>
            <a:r>
              <a:rPr lang="en-US" dirty="0" smtClean="0"/>
              <a:t>limitations</a:t>
            </a:r>
          </a:p>
          <a:p>
            <a:r>
              <a:rPr lang="en-US" dirty="0"/>
              <a:t>We first address Respondent's argument that the Commission no longer has jurisdiction to hear this Review because Petitioner failed to file an authenticated transcript by the return date on review. </a:t>
            </a:r>
            <a:r>
              <a:rPr lang="en-US" dirty="0" smtClean="0"/>
              <a:t>Petitioner </a:t>
            </a:r>
            <a:r>
              <a:rPr lang="en-US" dirty="0"/>
              <a:t>filed a Motion to Extend Time to File Transcript on November 22, 2013 claiming that her attorney did not receive the transcript until November 21, 2013 even though the return date on review was November 15th. On December 9, 2013, Commissioner DeVriendt granted Petitioner's motion. We find that the Commission still has jurisdiction to hear this Review.</a:t>
            </a:r>
            <a:endParaRPr lang="en-US" dirty="0" smtClean="0"/>
          </a:p>
          <a:p>
            <a:r>
              <a:rPr lang="en-US" dirty="0"/>
              <a:t>Regarding Petitioner's second Application, we find that it is not barred by the dismissal of the first Application. The second Application was filed timely within the statute of limitations and we follow the Commission decision of </a:t>
            </a:r>
            <a:r>
              <a:rPr lang="en-US" i="1" dirty="0"/>
              <a:t>Johnson v. IDOT. 6 IWCC 991</a:t>
            </a:r>
            <a:r>
              <a:rPr lang="en-US" dirty="0"/>
              <a:t> (11/14/06) and the Supreme Court case of Chicago Rawhide Mfg. Co. v. IC. 35 III. 2d 595 (1966</a:t>
            </a:r>
            <a:r>
              <a:rPr lang="en-US" dirty="0" smtClean="0"/>
              <a:t>).</a:t>
            </a:r>
          </a:p>
          <a:p>
            <a:r>
              <a:rPr lang="en-US" dirty="0" smtClean="0"/>
              <a:t>CC Summons filed by Respondent (Cook 15L50011); </a:t>
            </a:r>
            <a:r>
              <a:rPr lang="en-US" smtClean="0"/>
              <a:t>7-9-15 Order Court’s </a:t>
            </a:r>
            <a:r>
              <a:rPr lang="en-US" dirty="0" smtClean="0"/>
              <a:t>Motion Cause Dismissed</a:t>
            </a:r>
            <a:endParaRPr lang="en-US" dirty="0"/>
          </a:p>
          <a:p>
            <a:endParaRPr lang="en-US" dirty="0"/>
          </a:p>
        </p:txBody>
      </p:sp>
    </p:spTree>
    <p:extLst>
      <p:ext uri="{BB962C8B-B14F-4D97-AF65-F5344CB8AC3E}">
        <p14:creationId xmlns:p14="http://schemas.microsoft.com/office/powerpoint/2010/main" val="3080953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June 2015 </a:t>
            </a:r>
            <a:r>
              <a:rPr lang="en-US" dirty="0"/>
              <a:t>Causation: Past, Present &amp; </a:t>
            </a:r>
            <a:r>
              <a:rPr lang="en-US" dirty="0" smtClean="0"/>
              <a:t>Future</a:t>
            </a:r>
            <a:br>
              <a:rPr lang="en-US" dirty="0" smtClean="0"/>
            </a:br>
            <a:r>
              <a:rPr lang="en-US" sz="3600" dirty="0"/>
              <a:t>Thomas </a:t>
            </a:r>
            <a:r>
              <a:rPr lang="en-US" sz="3600" dirty="0" err="1"/>
              <a:t>Hegland</a:t>
            </a:r>
            <a:r>
              <a:rPr lang="en-US" sz="3600" dirty="0"/>
              <a:t> v. Fed </a:t>
            </a:r>
            <a:r>
              <a:rPr lang="en-US" sz="3600" dirty="0" smtClean="0"/>
              <a:t>Ex, 10WC013266, </a:t>
            </a:r>
            <a:r>
              <a:rPr lang="en-US" sz="3600" dirty="0"/>
              <a:t>15IWCC0103</a:t>
            </a:r>
            <a:br>
              <a:rPr lang="en-US" sz="3600" dirty="0"/>
            </a:br>
            <a:r>
              <a:rPr lang="en-US" sz="3600" dirty="0"/>
              <a:t>IWCC Affirms &amp; Adopts NO Causation</a:t>
            </a:r>
          </a:p>
        </p:txBody>
      </p:sp>
      <p:sp>
        <p:nvSpPr>
          <p:cNvPr id="3" name="Content Placeholder 2"/>
          <p:cNvSpPr>
            <a:spLocks noGrp="1"/>
          </p:cNvSpPr>
          <p:nvPr>
            <p:ph idx="1"/>
          </p:nvPr>
        </p:nvSpPr>
        <p:spPr/>
        <p:txBody>
          <a:bodyPr>
            <a:noAutofit/>
          </a:bodyPr>
          <a:lstStyle/>
          <a:p>
            <a:r>
              <a:rPr lang="en-US" sz="1600" dirty="0"/>
              <a:t>While the Petitioner's current treating physician, Dr. </a:t>
            </a:r>
            <a:r>
              <a:rPr lang="en-US" sz="1600" dirty="0" err="1"/>
              <a:t>Citow</a:t>
            </a:r>
            <a:r>
              <a:rPr lang="en-US" sz="1600" dirty="0"/>
              <a:t>, has issued an opinion indicating that he believes there is a causal connection between the Petitioner's original accident and his current recommendation for a cervical spine fusion, the Arbitrator notes that the doctor's opinion is predicated upon an inaccurate history that the Petitioner's complaints of neck pain and tingling began at the time of the original accident, and continued unabated. It is clear from the records of Dr. Collins that the tingling in the fingers would wax and wane.</a:t>
            </a:r>
            <a:br>
              <a:rPr lang="en-US" sz="1600" dirty="0"/>
            </a:br>
            <a:r>
              <a:rPr lang="en-US" sz="1600" dirty="0"/>
              <a:t/>
            </a:r>
            <a:br>
              <a:rPr lang="en-US" sz="1600" dirty="0"/>
            </a:br>
            <a:r>
              <a:rPr lang="en-US" sz="1600" dirty="0"/>
              <a:t>The Arbitrator relies upon the opinion of Dr. Bernstein, who found that there was no causal connection between the original alleged injury and the Petitioner's subsequent cervical spine condition, based upon the change in the EMG findings, the fact that the Petitioner appeared to recover from his shoulder surgery and was able to complete an FCE indicating that he could perform unrestricted activity, and the gap in time between the original accident and the Petitioner's subsequent complaints of tingling and later neck pain. Considering the Petitioner's age and the change in the diagnostic findings, the Arbitrator agrees with Dr. Bernstein that the condition may be the result of a chronic degenerative change versus an acute injury from January 6, 2010.</a:t>
            </a:r>
            <a:br>
              <a:rPr lang="en-US" sz="1600" dirty="0"/>
            </a:br>
            <a:r>
              <a:rPr lang="en-US" sz="1600" dirty="0"/>
              <a:t/>
            </a:r>
            <a:br>
              <a:rPr lang="en-US" sz="1600" dirty="0"/>
            </a:br>
            <a:r>
              <a:rPr lang="en-US" sz="1600" dirty="0"/>
              <a:t>Most significantly, the Arbitrator finds that based upon the Petitioner's testimony and the treating medical records, the complaints involving the neck and fingertips did not occur until at least almost one month after the alleged accident. Based upon the lack of contemporaneous complaints involving the neck or fingertips at the time of the accident, a finding mat the Petitioner's alleged accident either caused injury to the Petitioner's cervical spine or aggravated a pre-existing condition to the cervical spine is precluded.</a:t>
            </a:r>
            <a:br>
              <a:rPr lang="en-US" sz="1600" dirty="0"/>
            </a:br>
            <a:r>
              <a:rPr lang="en-US" sz="1600" dirty="0"/>
              <a:t/>
            </a:r>
            <a:br>
              <a:rPr lang="en-US" sz="1600" dirty="0"/>
            </a:br>
            <a:r>
              <a:rPr lang="en-US" sz="1600" dirty="0"/>
              <a:t>Further, the Arbitrator finds it unlikely that the Petitioner sustained acute injuries to his neck, low back and shoulder on January 6, 2010 based upon the Petitioner's vague specifics regarding the original accident.</a:t>
            </a:r>
            <a:br>
              <a:rPr lang="en-US" sz="1600" dirty="0"/>
            </a:br>
            <a:r>
              <a:rPr lang="en-US" sz="1600" dirty="0"/>
              <a:t/>
            </a:r>
            <a:br>
              <a:rPr lang="en-US" sz="1600" dirty="0"/>
            </a:br>
            <a:endParaRPr lang="en-US" sz="1600" dirty="0"/>
          </a:p>
        </p:txBody>
      </p:sp>
    </p:spTree>
    <p:extLst>
      <p:ext uri="{BB962C8B-B14F-4D97-AF65-F5344CB8AC3E}">
        <p14:creationId xmlns:p14="http://schemas.microsoft.com/office/powerpoint/2010/main" val="3255561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July 2015 Case Law Update</a:t>
            </a:r>
            <a:br>
              <a:rPr lang="en-US" dirty="0" smtClean="0"/>
            </a:br>
            <a:r>
              <a:rPr lang="en-US" dirty="0" smtClean="0"/>
              <a:t>Bell </a:t>
            </a:r>
            <a:r>
              <a:rPr lang="en-US" dirty="0"/>
              <a:t>v. </a:t>
            </a:r>
            <a:r>
              <a:rPr lang="en-US" dirty="0" smtClean="0"/>
              <a:t>IWCC, 2015 </a:t>
            </a:r>
            <a:r>
              <a:rPr lang="en-US" dirty="0"/>
              <a:t>IL App (4</a:t>
            </a:r>
            <a:r>
              <a:rPr lang="en-US" baseline="30000" dirty="0"/>
              <a:t>th</a:t>
            </a:r>
            <a:r>
              <a:rPr lang="en-US" dirty="0"/>
              <a:t>) 140028WC</a:t>
            </a:r>
          </a:p>
        </p:txBody>
      </p:sp>
      <p:sp>
        <p:nvSpPr>
          <p:cNvPr id="3" name="Content Placeholder 2"/>
          <p:cNvSpPr>
            <a:spLocks noGrp="1"/>
          </p:cNvSpPr>
          <p:nvPr>
            <p:ph idx="1"/>
          </p:nvPr>
        </p:nvSpPr>
        <p:spPr/>
        <p:txBody>
          <a:bodyPr>
            <a:normAutofit fontScale="77500" lnSpcReduction="20000"/>
          </a:bodyPr>
          <a:lstStyle/>
          <a:p>
            <a:r>
              <a:rPr lang="en-US" dirty="0"/>
              <a:t>By their plain terms, these provisions merely establish </a:t>
            </a:r>
            <a:r>
              <a:rPr lang="en-US" i="1" dirty="0"/>
              <a:t>to whom benefits will be paid </a:t>
            </a:r>
            <a:r>
              <a:rPr lang="en-US" dirty="0"/>
              <a:t>if </a:t>
            </a:r>
            <a:r>
              <a:rPr lang="en-US" dirty="0" smtClean="0"/>
              <a:t>the employee </a:t>
            </a:r>
            <a:r>
              <a:rPr lang="en-US" dirty="0"/>
              <a:t>dies with a spouse or dependents before he has been fully compensated for </a:t>
            </a:r>
            <a:r>
              <a:rPr lang="en-US" dirty="0" smtClean="0"/>
              <a:t>his work-related </a:t>
            </a:r>
            <a:r>
              <a:rPr lang="en-US" dirty="0"/>
              <a:t>injury. They do not limit the ability of a deceased employee’s estate to </a:t>
            </a:r>
            <a:r>
              <a:rPr lang="en-US" dirty="0" smtClean="0"/>
              <a:t>collect accrued</a:t>
            </a:r>
            <a:r>
              <a:rPr lang="en-US" dirty="0"/>
              <a:t>, unpaid benefits that were due and owing to the employee while he was alive. </a:t>
            </a:r>
            <a:r>
              <a:rPr lang="en-US" dirty="0" smtClean="0"/>
              <a:t>Neither provision </a:t>
            </a:r>
            <a:r>
              <a:rPr lang="en-US" dirty="0"/>
              <a:t>addresses what happens when an employee dies without leaving a surviving </a:t>
            </a:r>
            <a:r>
              <a:rPr lang="en-US" dirty="0" smtClean="0"/>
              <a:t>spouse or </a:t>
            </a:r>
            <a:r>
              <a:rPr lang="en-US" dirty="0"/>
              <a:t>any surviving dependents, as in this case. Accordingly, </a:t>
            </a:r>
            <a:r>
              <a:rPr lang="en-US" dirty="0" smtClean="0"/>
              <a:t>neither provision </a:t>
            </a:r>
            <a:r>
              <a:rPr lang="en-US" dirty="0"/>
              <a:t>should be read </a:t>
            </a:r>
            <a:r>
              <a:rPr lang="en-US" dirty="0" smtClean="0"/>
              <a:t>as barring </a:t>
            </a:r>
            <a:r>
              <a:rPr lang="en-US" dirty="0"/>
              <a:t>an employee’s estate to collect accrued benefits under such circumstances</a:t>
            </a:r>
            <a:r>
              <a:rPr lang="en-US" dirty="0" smtClean="0"/>
              <a:t>.</a:t>
            </a:r>
          </a:p>
          <a:p>
            <a:r>
              <a:rPr lang="en-US" dirty="0"/>
              <a:t>We reach the same conclusion here. In this case, Ms. Nash’s estate seeks only those </a:t>
            </a:r>
            <a:r>
              <a:rPr lang="en-US" dirty="0" smtClean="0"/>
              <a:t>PPD benefits </a:t>
            </a:r>
            <a:r>
              <a:rPr lang="en-US" dirty="0"/>
              <a:t>that had accrued and were payable, due, and owing to Ms. Nash prior to her death. </a:t>
            </a:r>
            <a:r>
              <a:rPr lang="en-US" dirty="0" smtClean="0"/>
              <a:t>It does </a:t>
            </a:r>
            <a:r>
              <a:rPr lang="en-US" dirty="0"/>
              <a:t>not seek future installment payments that would have accrued and </a:t>
            </a:r>
            <a:r>
              <a:rPr lang="en-US" dirty="0" smtClean="0"/>
              <a:t>become </a:t>
            </a:r>
            <a:r>
              <a:rPr lang="en-US" dirty="0"/>
              <a:t>payable to </a:t>
            </a:r>
            <a:r>
              <a:rPr lang="en-US" dirty="0" smtClean="0"/>
              <a:t>Ms. Nash </a:t>
            </a:r>
            <a:r>
              <a:rPr lang="en-US" dirty="0"/>
              <a:t>on some future date had she survived. </a:t>
            </a:r>
            <a:r>
              <a:rPr lang="en-US" u="sng" dirty="0"/>
              <a:t>Republic Steel </a:t>
            </a:r>
            <a:r>
              <a:rPr lang="en-US" dirty="0" smtClean="0"/>
              <a:t> </a:t>
            </a:r>
            <a:r>
              <a:rPr lang="en-US" dirty="0"/>
              <a:t>and </a:t>
            </a:r>
            <a:r>
              <a:rPr lang="en-US" u="sng" dirty="0"/>
              <a:t>Nationwide Bank</a:t>
            </a:r>
            <a:r>
              <a:rPr lang="en-US" dirty="0"/>
              <a:t> </a:t>
            </a:r>
            <a:r>
              <a:rPr lang="en-US" dirty="0" smtClean="0"/>
              <a:t>provide that </a:t>
            </a:r>
            <a:r>
              <a:rPr lang="en-US" dirty="0"/>
              <a:t>such benefits may be collected by Ms. Nash’s estate</a:t>
            </a:r>
            <a:r>
              <a:rPr lang="en-US" dirty="0" smtClean="0"/>
              <a:t>.</a:t>
            </a:r>
          </a:p>
          <a:p>
            <a:r>
              <a:rPr lang="en-US" dirty="0" smtClean="0"/>
              <a:t>Sections 8(e)19 and 8(h)</a:t>
            </a:r>
            <a:r>
              <a:rPr lang="en-US" dirty="0"/>
              <a:t> say nothing about what happens when an injured employee </a:t>
            </a:r>
            <a:r>
              <a:rPr lang="en-US" dirty="0" smtClean="0"/>
              <a:t>dies without </a:t>
            </a:r>
            <a:r>
              <a:rPr lang="en-US" dirty="0"/>
              <a:t>leaving any eligible dependents. Thus, these sections of the Act do not defeat </a:t>
            </a:r>
            <a:r>
              <a:rPr lang="en-US" dirty="0" smtClean="0"/>
              <a:t>the employee’s </a:t>
            </a:r>
            <a:r>
              <a:rPr lang="en-US" dirty="0"/>
              <a:t>estate’s right to collect benefits that accrued before the claimant’s death, </a:t>
            </a:r>
            <a:r>
              <a:rPr lang="en-US" dirty="0" smtClean="0"/>
              <a:t>as confirmed </a:t>
            </a:r>
            <a:r>
              <a:rPr lang="en-US" dirty="0"/>
              <a:t>by </a:t>
            </a:r>
            <a:r>
              <a:rPr lang="en-US" u="sng" dirty="0"/>
              <a:t>Republic </a:t>
            </a:r>
            <a:r>
              <a:rPr lang="en-US" u="sng" dirty="0" smtClean="0"/>
              <a:t>Steel</a:t>
            </a:r>
            <a:r>
              <a:rPr lang="en-US" dirty="0" smtClean="0"/>
              <a:t>.</a:t>
            </a:r>
            <a:endParaRPr lang="en-US" dirty="0"/>
          </a:p>
        </p:txBody>
      </p:sp>
    </p:spTree>
    <p:extLst>
      <p:ext uri="{BB962C8B-B14F-4D97-AF65-F5344CB8AC3E}">
        <p14:creationId xmlns:p14="http://schemas.microsoft.com/office/powerpoint/2010/main" val="2166988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August 2015 Return To Work </a:t>
            </a:r>
            <a:r>
              <a:rPr lang="en-US" dirty="0" smtClean="0"/>
              <a:t>Programs</a:t>
            </a:r>
            <a:br>
              <a:rPr lang="en-US" dirty="0" smtClean="0"/>
            </a:br>
            <a:r>
              <a:rPr lang="en-US" dirty="0" smtClean="0"/>
              <a:t>AKA Temporary Transitional Employment (TTE)</a:t>
            </a:r>
            <a:endParaRPr lang="en-US" dirty="0"/>
          </a:p>
        </p:txBody>
      </p:sp>
      <p:sp>
        <p:nvSpPr>
          <p:cNvPr id="3" name="Content Placeholder 2"/>
          <p:cNvSpPr>
            <a:spLocks noGrp="1"/>
          </p:cNvSpPr>
          <p:nvPr>
            <p:ph idx="1"/>
          </p:nvPr>
        </p:nvSpPr>
        <p:spPr/>
        <p:txBody>
          <a:bodyPr>
            <a:normAutofit fontScale="70000" lnSpcReduction="20000"/>
          </a:bodyPr>
          <a:lstStyle/>
          <a:p>
            <a:r>
              <a:rPr lang="en-US" u="sng" dirty="0" smtClean="0"/>
              <a:t>Richard Lee v. Fluid Management</a:t>
            </a:r>
            <a:r>
              <a:rPr lang="en-US" dirty="0" smtClean="0"/>
              <a:t>, 11WC048656, final: “There is no statutory authority in the State of Illinois for Temporary Transitional Employment and the Act does not refer to Temporary Transitional Employment.”</a:t>
            </a:r>
          </a:p>
          <a:p>
            <a:r>
              <a:rPr lang="en-US" u="sng" dirty="0" smtClean="0"/>
              <a:t>Anthony Berndt v. </a:t>
            </a:r>
            <a:r>
              <a:rPr lang="en-US" u="sng" dirty="0" err="1" smtClean="0"/>
              <a:t>Hibar</a:t>
            </a:r>
            <a:r>
              <a:rPr lang="en-US" dirty="0" smtClean="0"/>
              <a:t>, 12WC010057, 14IWCC0152: “(E)</a:t>
            </a:r>
            <a:r>
              <a:rPr lang="en-US" dirty="0" err="1" smtClean="0"/>
              <a:t>ntity</a:t>
            </a:r>
            <a:r>
              <a:rPr lang="en-US" dirty="0" smtClean="0"/>
              <a:t> called </a:t>
            </a:r>
            <a:r>
              <a:rPr lang="en-US" dirty="0" err="1" smtClean="0"/>
              <a:t>ReEmployability</a:t>
            </a:r>
            <a:r>
              <a:rPr lang="en-US" dirty="0" smtClean="0"/>
              <a:t> sent a letter …referencing Petitioner’s work restrictions and indicating a transitional full-time job as thrift store sales assistant…extension of Petitioner’s employment with Respondent.” Petitioner presents and advises thrift store of restrictions.  “(A)</a:t>
            </a:r>
            <a:r>
              <a:rPr lang="en-US" dirty="0" err="1" smtClean="0"/>
              <a:t>cted</a:t>
            </a:r>
            <a:r>
              <a:rPr lang="en-US" dirty="0" smtClean="0"/>
              <a:t> in good faith” TTD awarded for time after offer.</a:t>
            </a:r>
          </a:p>
          <a:p>
            <a:r>
              <a:rPr lang="en-US" u="sng" dirty="0" smtClean="0"/>
              <a:t>Robert </a:t>
            </a:r>
            <a:r>
              <a:rPr lang="en-US" u="sng" dirty="0" err="1" smtClean="0"/>
              <a:t>Przanowski</a:t>
            </a:r>
            <a:r>
              <a:rPr lang="en-US" u="sng" dirty="0" smtClean="0"/>
              <a:t> v. Des Plaines</a:t>
            </a:r>
            <a:r>
              <a:rPr lang="en-US" dirty="0" smtClean="0"/>
              <a:t>, 11WC035540, 14IWCC1122: “temporary” is not “bona fide” offer of employment.</a:t>
            </a:r>
          </a:p>
          <a:p>
            <a:r>
              <a:rPr lang="en-US" u="sng" dirty="0" smtClean="0"/>
              <a:t>Eric Alvarez v. </a:t>
            </a:r>
            <a:r>
              <a:rPr lang="en-US" u="sng" dirty="0" err="1" smtClean="0"/>
              <a:t>Foodliner</a:t>
            </a:r>
            <a:r>
              <a:rPr lang="en-US" dirty="0" smtClean="0"/>
              <a:t>, 13WC020686, 15IWCC0443 : “temporary transitional employment…YMCA…Toys for Kids…senior center” Petitioner followed up in each case. Testimony of TTE vendor found to be “less than credible.” “The Illinois Workers’ Compensation Act no mention of TTE.” TTD &amp; penalties awarded.</a:t>
            </a:r>
          </a:p>
          <a:p>
            <a:r>
              <a:rPr lang="en-US" u="sng" dirty="0"/>
              <a:t>Dan Perkins v. Turner </a:t>
            </a:r>
            <a:r>
              <a:rPr lang="en-US" u="sng" dirty="0" smtClean="0"/>
              <a:t>Industries</a:t>
            </a:r>
            <a:r>
              <a:rPr lang="en-US" dirty="0" smtClean="0"/>
              <a:t>, 09WC044791</a:t>
            </a:r>
            <a:r>
              <a:rPr lang="en-US" dirty="0"/>
              <a:t>, </a:t>
            </a:r>
            <a:r>
              <a:rPr lang="en-US" dirty="0" smtClean="0"/>
              <a:t>15IWCC0468: The </a:t>
            </a:r>
            <a:r>
              <a:rPr lang="en-US" dirty="0"/>
              <a:t>position with </a:t>
            </a:r>
            <a:r>
              <a:rPr lang="en-US" dirty="0" err="1"/>
              <a:t>AllFacilities</a:t>
            </a:r>
            <a:r>
              <a:rPr lang="en-US" dirty="0"/>
              <a:t> </a:t>
            </a:r>
            <a:r>
              <a:rPr lang="en-US" dirty="0" smtClean="0"/>
              <a:t>(CATALYST) was </a:t>
            </a:r>
            <a:r>
              <a:rPr lang="en-US" dirty="0"/>
              <a:t>wholly subsidized by the workers' compensation insurance company and was clearly not found in a competitive job market. This is not competitive or real employment.</a:t>
            </a:r>
            <a:br>
              <a:rPr lang="en-US" dirty="0"/>
            </a:br>
            <a:endParaRPr lang="en-US" dirty="0"/>
          </a:p>
        </p:txBody>
      </p:sp>
    </p:spTree>
    <p:extLst>
      <p:ext uri="{BB962C8B-B14F-4D97-AF65-F5344CB8AC3E}">
        <p14:creationId xmlns:p14="http://schemas.microsoft.com/office/powerpoint/2010/main" val="3022415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September 2015 YLS Section</a:t>
            </a:r>
            <a:br>
              <a:rPr lang="en-US" sz="3200" dirty="0" smtClean="0"/>
            </a:br>
            <a:r>
              <a:rPr lang="en-US" sz="3200" dirty="0" smtClean="0"/>
              <a:t>Vocational Rehabilitation/Maintenance/Odd Lot PTD</a:t>
            </a:r>
            <a:r>
              <a:rPr lang="en-US" sz="2800" dirty="0" smtClean="0"/>
              <a:t> </a:t>
            </a:r>
            <a:endParaRPr lang="en-US" sz="2800" dirty="0"/>
          </a:p>
        </p:txBody>
      </p:sp>
      <p:sp>
        <p:nvSpPr>
          <p:cNvPr id="3" name="Content Placeholder 2"/>
          <p:cNvSpPr>
            <a:spLocks noGrp="1"/>
          </p:cNvSpPr>
          <p:nvPr>
            <p:ph idx="1"/>
          </p:nvPr>
        </p:nvSpPr>
        <p:spPr>
          <a:xfrm>
            <a:off x="838200" y="1877384"/>
            <a:ext cx="10515600" cy="4351338"/>
          </a:xfrm>
        </p:spPr>
        <p:txBody>
          <a:bodyPr>
            <a:normAutofit fontScale="25000" lnSpcReduction="20000"/>
          </a:bodyPr>
          <a:lstStyle/>
          <a:p>
            <a:pPr marL="0" indent="0">
              <a:buNone/>
            </a:pPr>
            <a:r>
              <a:rPr lang="en-US" sz="7200" b="1" u="sng" dirty="0"/>
              <a:t>National Tea</a:t>
            </a:r>
            <a:r>
              <a:rPr lang="en-US" sz="7200" b="1" dirty="0"/>
              <a:t> 73 </a:t>
            </a:r>
            <a:r>
              <a:rPr lang="en-US" sz="7200" b="1" dirty="0" err="1"/>
              <a:t>Ill.Dec</a:t>
            </a:r>
            <a:r>
              <a:rPr lang="en-US" sz="7200" b="1" dirty="0"/>
              <a:t>. 575 (IL 1983) – </a:t>
            </a:r>
            <a:r>
              <a:rPr lang="en-US" sz="7200" dirty="0"/>
              <a:t>Commission award of vocational rehabilitation was </a:t>
            </a:r>
            <a:r>
              <a:rPr lang="en-US" sz="7200" dirty="0" smtClean="0"/>
              <a:t>affirmed. Petitioner </a:t>
            </a:r>
            <a:r>
              <a:rPr lang="en-US" sz="7200" dirty="0"/>
              <a:t>42 years of </a:t>
            </a:r>
            <a:r>
              <a:rPr lang="en-US" sz="7200" dirty="0" smtClean="0"/>
              <a:t>age; Testing </a:t>
            </a:r>
            <a:r>
              <a:rPr lang="en-US" sz="7200" dirty="0"/>
              <a:t>revealed low-average </a:t>
            </a:r>
            <a:r>
              <a:rPr lang="en-US" sz="7200" dirty="0" smtClean="0"/>
              <a:t>intelligence; 20 </a:t>
            </a:r>
            <a:r>
              <a:rPr lang="en-US" sz="7200" dirty="0"/>
              <a:t>years as a meat </a:t>
            </a:r>
            <a:r>
              <a:rPr lang="en-US" sz="7200" dirty="0" smtClean="0"/>
              <a:t>cutter; Treating </a:t>
            </a:r>
            <a:r>
              <a:rPr lang="en-US" sz="7200" dirty="0"/>
              <a:t>physician indicated petitioner could not </a:t>
            </a:r>
            <a:r>
              <a:rPr lang="en-US" sz="7200" dirty="0" smtClean="0"/>
              <a:t>and </a:t>
            </a:r>
            <a:r>
              <a:rPr lang="en-US" sz="7200" dirty="0"/>
              <a:t>should not return to prior </a:t>
            </a:r>
            <a:r>
              <a:rPr lang="en-US" sz="7200" dirty="0" smtClean="0"/>
              <a:t>job</a:t>
            </a:r>
            <a:endParaRPr lang="en-US" sz="7200" dirty="0"/>
          </a:p>
          <a:p>
            <a:pPr marL="0" indent="0">
              <a:buNone/>
            </a:pPr>
            <a:r>
              <a:rPr lang="en-US" sz="7200" b="1" dirty="0"/>
              <a:t>1) Loss of earning capacity</a:t>
            </a:r>
            <a:r>
              <a:rPr lang="en-US" sz="7200" b="1" dirty="0" smtClean="0"/>
              <a:t>:</a:t>
            </a:r>
            <a:endParaRPr lang="en-US" sz="7200" dirty="0"/>
          </a:p>
          <a:p>
            <a:r>
              <a:rPr lang="en-US" sz="7200" dirty="0"/>
              <a:t>Petitioner sustained a lumbar injury, had a laminectomy, and his restrictions precluded him from returning to prior </a:t>
            </a:r>
            <a:r>
              <a:rPr lang="en-US" sz="7200" dirty="0" smtClean="0"/>
              <a:t>job; He </a:t>
            </a:r>
            <a:r>
              <a:rPr lang="en-US" sz="7200" dirty="0"/>
              <a:t>attempted to RTW with Respondent but could not </a:t>
            </a:r>
            <a:r>
              <a:rPr lang="en-US" sz="7200" dirty="0" smtClean="0"/>
              <a:t>continue; Petitioner </a:t>
            </a:r>
            <a:r>
              <a:rPr lang="en-US" sz="7200" dirty="0"/>
              <a:t>found employment with AMOCO, but the job ended. The Court did not give great weight to the argument that this was a general layoff as no other employees were laid off and noted that it was “at least as probable that claimant’s age, training and medical condition accounted for his unsuccessful attempts to secure </a:t>
            </a:r>
            <a:r>
              <a:rPr lang="en-US" sz="7200" dirty="0" smtClean="0"/>
              <a:t>employment; ” He </a:t>
            </a:r>
            <a:r>
              <a:rPr lang="en-US" sz="7200" dirty="0"/>
              <a:t>made “numerous attempts” to secure employment and there was discussion of some employers asking for medical condition in applications for employment. </a:t>
            </a:r>
          </a:p>
          <a:p>
            <a:pPr marL="0" indent="0">
              <a:buNone/>
            </a:pPr>
            <a:r>
              <a:rPr lang="en-US" sz="7200" b="1" dirty="0"/>
              <a:t>2) Evidence that rehabilitation will increase his earning capacity</a:t>
            </a:r>
            <a:r>
              <a:rPr lang="en-US" sz="7200" b="1" dirty="0" smtClean="0"/>
              <a:t>:</a:t>
            </a:r>
            <a:endParaRPr lang="en-US" sz="7200" dirty="0"/>
          </a:p>
          <a:p>
            <a:r>
              <a:rPr lang="en-US" sz="7200" dirty="0"/>
              <a:t>Petitioner presented vocational expert opinion that “he was unaware of any job claimant could obtain, without training, in which he would be compensated at a rate similar to his pre-injury </a:t>
            </a:r>
            <a:r>
              <a:rPr lang="en-US" sz="7200" dirty="0" smtClean="0"/>
              <a:t>earnings;” Respondent </a:t>
            </a:r>
            <a:r>
              <a:rPr lang="en-US" sz="7200" dirty="0"/>
              <a:t>“failed to produce any evidence that vocational rehabilitation is unnecessary</a:t>
            </a:r>
            <a:r>
              <a:rPr lang="en-US" sz="7200" dirty="0" smtClean="0"/>
              <a:t>.”</a:t>
            </a:r>
            <a:endParaRPr lang="en-US" sz="7200" dirty="0"/>
          </a:p>
          <a:p>
            <a:pPr marL="0" indent="0">
              <a:buNone/>
            </a:pPr>
            <a:r>
              <a:rPr lang="en-US" sz="7200" b="1" dirty="0"/>
              <a:t>3) Appropriateness of vocational rehabilitation</a:t>
            </a:r>
            <a:r>
              <a:rPr lang="en-US" sz="7200" b="1" dirty="0" smtClean="0"/>
              <a:t>:</a:t>
            </a:r>
            <a:endParaRPr lang="en-US" sz="7200" b="1" dirty="0"/>
          </a:p>
          <a:p>
            <a:r>
              <a:rPr lang="en-US" sz="7200" dirty="0"/>
              <a:t>The Court in </a:t>
            </a:r>
            <a:r>
              <a:rPr lang="en-US" sz="7200" u="sng" dirty="0"/>
              <a:t>National Tea Co.</a:t>
            </a:r>
            <a:r>
              <a:rPr lang="en-US" sz="7200" dirty="0"/>
              <a:t> discussed the “necessity” of vocational rehabilitation and “appropriateness of rehabilitation programs” as a related question. </a:t>
            </a:r>
            <a:r>
              <a:rPr lang="en-US" sz="7200" dirty="0" smtClean="0"/>
              <a:t>The </a:t>
            </a:r>
            <a:r>
              <a:rPr lang="en-US" sz="7200" dirty="0"/>
              <a:t>Court identified that the legislature has given little guidance on the issue </a:t>
            </a:r>
            <a:r>
              <a:rPr lang="en-US" sz="7200" dirty="0" smtClean="0"/>
              <a:t>and </a:t>
            </a:r>
            <a:r>
              <a:rPr lang="en-US" sz="7200" dirty="0"/>
              <a:t>notes Rule 7110.10 as a step in the right direction. The Court also indicates that there should be a cost-benefit analysis in considering the reasonableness of the rehabilitation award in the relative costs and benefits, work-life expectancy, and ability and motivation to undertake the program. </a:t>
            </a:r>
          </a:p>
          <a:p>
            <a:pPr marL="0" indent="0">
              <a:buNone/>
            </a:pPr>
            <a:endParaRPr lang="en-US" sz="2000" dirty="0"/>
          </a:p>
          <a:p>
            <a:endParaRPr lang="en-US" dirty="0"/>
          </a:p>
        </p:txBody>
      </p:sp>
    </p:spTree>
    <p:extLst>
      <p:ext uri="{BB962C8B-B14F-4D97-AF65-F5344CB8AC3E}">
        <p14:creationId xmlns:p14="http://schemas.microsoft.com/office/powerpoint/2010/main" val="2558624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October 2015 Another Case Law Update</a:t>
            </a:r>
            <a:br>
              <a:rPr lang="en-US" dirty="0" smtClean="0"/>
            </a:br>
            <a:r>
              <a:rPr lang="en-US" dirty="0" smtClean="0"/>
              <a:t>Adcock v. IWCC, 2015 IL App (2d) 130884WC</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12 IWCC 1221 (Commission denies)</a:t>
            </a:r>
          </a:p>
          <a:p>
            <a:r>
              <a:rPr lang="en-US" dirty="0"/>
              <a:t>The evidence establishes that the Petitioner did sustain a left knee injury. The Petitioner testified that he was sitting on his swivel chair and turning when he felt a pop in his knee. The Petitioner testified specifically that at the time of his injury, he was not pushing his chair, rather he was turning his body. Furthermore, Dr. </a:t>
            </a:r>
            <a:r>
              <a:rPr lang="en-US" dirty="0" err="1"/>
              <a:t>Rochell</a:t>
            </a:r>
            <a:r>
              <a:rPr lang="en-US" dirty="0"/>
              <a:t> testified that there was nothing specific at </a:t>
            </a:r>
            <a:r>
              <a:rPr lang="en-US" dirty="0" smtClean="0"/>
              <a:t>Petitioner's </a:t>
            </a:r>
            <a:r>
              <a:rPr lang="en-US" dirty="0"/>
              <a:t>workplace that increased the risk of a left knee injury as it could have happened anywhere</a:t>
            </a:r>
            <a:r>
              <a:rPr lang="en-US" dirty="0" smtClean="0"/>
              <a:t>.</a:t>
            </a:r>
          </a:p>
          <a:p>
            <a:r>
              <a:rPr lang="en-US" dirty="0" smtClean="0"/>
              <a:t>The </a:t>
            </a:r>
            <a:r>
              <a:rPr lang="en-US" dirty="0"/>
              <a:t>act of turning, even in a chair, is an activity of everyday life and does not constitute a compensable injury under the Illinois Workers' Compensation Act. </a:t>
            </a:r>
            <a:r>
              <a:rPr lang="en-US" i="1" dirty="0" smtClean="0">
                <a:hlinkClick r:id="rId2"/>
              </a:rPr>
              <a:t>Bailey, </a:t>
            </a:r>
            <a:r>
              <a:rPr lang="en-US" dirty="0" smtClean="0">
                <a:hlinkClick r:id="rId2"/>
              </a:rPr>
              <a:t>12 </a:t>
            </a:r>
            <a:r>
              <a:rPr lang="en-US" dirty="0">
                <a:hlinkClick r:id="rId2"/>
              </a:rPr>
              <a:t>I.W.C.C. 0399;</a:t>
            </a:r>
            <a:r>
              <a:rPr lang="en-US" dirty="0"/>
              <a:t> </a:t>
            </a:r>
            <a:r>
              <a:rPr lang="en-US" i="1" dirty="0" err="1" smtClean="0">
                <a:hlinkClick r:id="rId3"/>
              </a:rPr>
              <a:t>Ikerman</a:t>
            </a:r>
            <a:r>
              <a:rPr lang="en-US" i="1" dirty="0" smtClean="0">
                <a:hlinkClick r:id="rId3"/>
              </a:rPr>
              <a:t>, </a:t>
            </a:r>
            <a:r>
              <a:rPr lang="en-US" dirty="0" smtClean="0">
                <a:hlinkClick r:id="rId3"/>
              </a:rPr>
              <a:t>06 </a:t>
            </a:r>
            <a:r>
              <a:rPr lang="en-US" dirty="0">
                <a:hlinkClick r:id="rId3"/>
              </a:rPr>
              <a:t>I.W.C.C. 1133;</a:t>
            </a:r>
            <a:r>
              <a:rPr lang="en-US" dirty="0"/>
              <a:t> </a:t>
            </a:r>
            <a:r>
              <a:rPr lang="en-US" i="1" dirty="0" smtClean="0">
                <a:hlinkClick r:id="rId4"/>
              </a:rPr>
              <a:t>Wright</a:t>
            </a:r>
            <a:r>
              <a:rPr lang="en-US" dirty="0" smtClean="0">
                <a:hlinkClick r:id="rId4"/>
              </a:rPr>
              <a:t>, </a:t>
            </a:r>
            <a:r>
              <a:rPr lang="en-US" dirty="0">
                <a:hlinkClick r:id="rId4"/>
              </a:rPr>
              <a:t>03 I.I.C. 0465;</a:t>
            </a:r>
            <a:r>
              <a:rPr lang="en-US" dirty="0"/>
              <a:t> </a:t>
            </a:r>
            <a:r>
              <a:rPr lang="en-US" i="1" dirty="0" smtClean="0">
                <a:hlinkClick r:id="rId5"/>
              </a:rPr>
              <a:t>Moreland</a:t>
            </a:r>
            <a:r>
              <a:rPr lang="en-US" dirty="0" smtClean="0">
                <a:hlinkClick r:id="rId5"/>
              </a:rPr>
              <a:t>, </a:t>
            </a:r>
            <a:r>
              <a:rPr lang="en-US" dirty="0">
                <a:hlinkClick r:id="rId5"/>
              </a:rPr>
              <a:t>01 I.I.C. 0702.</a:t>
            </a:r>
            <a:r>
              <a:rPr lang="en-US" dirty="0"/>
              <a:t> The State of Illinois does not recognize the positional risk doctrine. </a:t>
            </a:r>
            <a:r>
              <a:rPr lang="en-US" i="1" dirty="0">
                <a:hlinkClick r:id="rId6"/>
              </a:rPr>
              <a:t>Brady </a:t>
            </a:r>
            <a:r>
              <a:rPr lang="en-US" dirty="0" smtClean="0">
                <a:hlinkClick r:id="rId6"/>
              </a:rPr>
              <a:t>143 </a:t>
            </a:r>
            <a:r>
              <a:rPr lang="en-US" dirty="0">
                <a:hlinkClick r:id="rId6"/>
              </a:rPr>
              <a:t>Ill.2d </a:t>
            </a:r>
            <a:r>
              <a:rPr lang="en-US" dirty="0" smtClean="0">
                <a:hlinkClick r:id="rId6"/>
              </a:rPr>
              <a:t>542 (</a:t>
            </a:r>
            <a:r>
              <a:rPr lang="en-US" dirty="0">
                <a:hlinkClick r:id="rId6"/>
              </a:rPr>
              <a:t>1991).</a:t>
            </a:r>
            <a:r>
              <a:rPr lang="en-US" dirty="0"/>
              <a:t> The injury does not arise out of the employment, however, if it results from a hazard to which the employee would have been equally exposed apart from the employment. </a:t>
            </a:r>
            <a:r>
              <a:rPr lang="en-US" i="1" dirty="0">
                <a:hlinkClick r:id="rId7"/>
              </a:rPr>
              <a:t>Caterpillar </a:t>
            </a:r>
            <a:r>
              <a:rPr lang="en-US" dirty="0" smtClean="0">
                <a:hlinkClick r:id="rId7"/>
              </a:rPr>
              <a:t>129 </a:t>
            </a:r>
            <a:r>
              <a:rPr lang="en-US" dirty="0">
                <a:hlinkClick r:id="rId7"/>
              </a:rPr>
              <a:t>Ill.2d </a:t>
            </a:r>
            <a:r>
              <a:rPr lang="en-US" dirty="0" smtClean="0">
                <a:hlinkClick r:id="rId7"/>
              </a:rPr>
              <a:t>52</a:t>
            </a:r>
            <a:r>
              <a:rPr lang="en-US" dirty="0" smtClean="0"/>
              <a:t> (1989</a:t>
            </a:r>
            <a:r>
              <a:rPr lang="en-US" dirty="0"/>
              <a:t>). The act of turning, whether standing or in a chair, is not a hazard   greater than that faced by the general public. </a:t>
            </a:r>
            <a:r>
              <a:rPr lang="en-US" i="1" dirty="0">
                <a:hlinkClick r:id="rId8"/>
              </a:rPr>
              <a:t>Nabisco </a:t>
            </a:r>
            <a:r>
              <a:rPr lang="en-US" i="1" dirty="0" smtClean="0">
                <a:hlinkClick r:id="rId8"/>
              </a:rPr>
              <a:t>Brands </a:t>
            </a:r>
            <a:r>
              <a:rPr lang="en-US" dirty="0" smtClean="0">
                <a:hlinkClick r:id="rId8"/>
              </a:rPr>
              <a:t>266 </a:t>
            </a:r>
            <a:r>
              <a:rPr lang="en-US" dirty="0">
                <a:hlinkClick r:id="rId8"/>
              </a:rPr>
              <a:t>Ill.App.3d </a:t>
            </a:r>
            <a:r>
              <a:rPr lang="en-US" dirty="0" smtClean="0">
                <a:hlinkClick r:id="rId8"/>
              </a:rPr>
              <a:t>1103 (</a:t>
            </a:r>
            <a:r>
              <a:rPr lang="en-US" dirty="0">
                <a:hlinkClick r:id="rId8"/>
              </a:rPr>
              <a:t>1994</a:t>
            </a:r>
            <a:r>
              <a:rPr lang="en-US" dirty="0" smtClean="0">
                <a:hlinkClick r:id="rId8"/>
              </a:rPr>
              <a:t>).</a:t>
            </a:r>
            <a:endParaRPr lang="en-US" dirty="0" smtClean="0"/>
          </a:p>
          <a:p>
            <a:r>
              <a:rPr lang="en-US" dirty="0" smtClean="0"/>
              <a:t>The </a:t>
            </a:r>
            <a:r>
              <a:rPr lang="en-US" dirty="0"/>
              <a:t>Commission finds no evidence that the injury was caused by an increased risk connected with the Petitioner's work duties, or a defect in the chair or floor. The Petitioner's act of turning in his swivel chair did not expose him to a risk greater than that to which the general public is exposed, and it was not a risk distinctive to his employment.</a:t>
            </a:r>
            <a:br>
              <a:rPr lang="en-US" dirty="0"/>
            </a:br>
            <a:endParaRPr lang="en-US" dirty="0" smtClean="0"/>
          </a:p>
          <a:p>
            <a:endParaRPr lang="en-US" dirty="0"/>
          </a:p>
        </p:txBody>
      </p:sp>
    </p:spTree>
    <p:extLst>
      <p:ext uri="{BB962C8B-B14F-4D97-AF65-F5344CB8AC3E}">
        <p14:creationId xmlns:p14="http://schemas.microsoft.com/office/powerpoint/2010/main" val="4216027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October 2015 Another Case Law Update</a:t>
            </a:r>
            <a:br>
              <a:rPr lang="en-US" dirty="0"/>
            </a:br>
            <a:r>
              <a:rPr lang="en-US" dirty="0"/>
              <a:t>Adcock v. </a:t>
            </a:r>
            <a:r>
              <a:rPr lang="en-US"/>
              <a:t>IWCC, 2015 IL App (2d) 130884WC</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Whether an injury arose out of and in the course of a claimants employment is a question of fact to be resolved by the Commission, and its determination will not be disturbed on review unless it is against the manifest weight of the evidence. </a:t>
            </a:r>
            <a:endParaRPr lang="en-US" dirty="0" smtClean="0"/>
          </a:p>
          <a:p>
            <a:r>
              <a:rPr lang="en-US" dirty="0" smtClean="0"/>
              <a:t>Neutral </a:t>
            </a:r>
            <a:r>
              <a:rPr lang="en-US" dirty="0"/>
              <a:t>risk of everyday living faced by all members of the general public</a:t>
            </a:r>
            <a:r>
              <a:rPr lang="en-US" dirty="0" smtClean="0"/>
              <a:t>.</a:t>
            </a:r>
          </a:p>
          <a:p>
            <a:r>
              <a:rPr lang="en-US" dirty="0" smtClean="0"/>
              <a:t>Petitioner’s injury </a:t>
            </a:r>
            <a:r>
              <a:rPr lang="en-US" dirty="0"/>
              <a:t>is compensable only if the claimant was exposed to this </a:t>
            </a:r>
            <a:r>
              <a:rPr lang="en-US" dirty="0" smtClean="0"/>
              <a:t>(neutral) risk </a:t>
            </a:r>
            <a:r>
              <a:rPr lang="en-US" dirty="0"/>
              <a:t>to a greater degree than the general public. </a:t>
            </a:r>
            <a:r>
              <a:rPr lang="en-US" dirty="0" smtClean="0"/>
              <a:t>Petitioner made that </a:t>
            </a:r>
            <a:r>
              <a:rPr lang="en-US" dirty="0"/>
              <a:t>showing here. The claimant’s work duties required him to weld approximately 70 locks during one workday</a:t>
            </a:r>
            <a:r>
              <a:rPr lang="en-US" dirty="0" smtClean="0"/>
              <a:t>.</a:t>
            </a:r>
          </a:p>
          <a:p>
            <a:r>
              <a:rPr lang="en-US" dirty="0" smtClean="0"/>
              <a:t>Special concurrence </a:t>
            </a:r>
            <a:r>
              <a:rPr lang="en-US" dirty="0"/>
              <a:t>maintains that, if an employee is injured while </a:t>
            </a:r>
            <a:r>
              <a:rPr lang="en-US" dirty="0" smtClean="0"/>
              <a:t>performing </a:t>
            </a:r>
            <a:r>
              <a:rPr lang="en-US" dirty="0"/>
              <a:t>a common bodily movement that is required by his job </a:t>
            </a:r>
            <a:r>
              <a:rPr lang="en-US" dirty="0" smtClean="0"/>
              <a:t>duties, then </a:t>
            </a:r>
            <a:r>
              <a:rPr lang="en-US" dirty="0"/>
              <a:t>the injury </a:t>
            </a:r>
            <a:r>
              <a:rPr lang="en-US" dirty="0" smtClean="0"/>
              <a:t>arose </a:t>
            </a:r>
            <a:r>
              <a:rPr lang="en-US" dirty="0"/>
              <a:t>out </a:t>
            </a:r>
            <a:r>
              <a:rPr lang="en-US" dirty="0" smtClean="0"/>
              <a:t>of </a:t>
            </a:r>
            <a:r>
              <a:rPr lang="en-US" dirty="0"/>
              <a:t>his employment, even if the physical action that caused the injury is something that virtually everyone does on a daily basis (such as walking or turning while sitting in a chair). For the special concurrence, all that matters is that the physical action is required by the employee’s job duties; if so, then the risk posed by the activity is assumed to be connected to the claimant’s employment, and </a:t>
            </a:r>
            <a:r>
              <a:rPr lang="en-US" dirty="0" smtClean="0"/>
              <a:t>it would </a:t>
            </a:r>
            <a:r>
              <a:rPr lang="en-US" dirty="0"/>
              <a:t>be </a:t>
            </a:r>
            <a:r>
              <a:rPr lang="en-US" dirty="0" smtClean="0"/>
              <a:t>improper to </a:t>
            </a:r>
            <a:r>
              <a:rPr lang="en-US" dirty="0"/>
              <a:t>engage in a neutral-risk analysis</a:t>
            </a:r>
            <a:r>
              <a:rPr lang="en-US" dirty="0" smtClean="0"/>
              <a:t>. </a:t>
            </a:r>
            <a:endParaRPr lang="en-US" dirty="0"/>
          </a:p>
        </p:txBody>
      </p:sp>
    </p:spTree>
    <p:extLst>
      <p:ext uri="{BB962C8B-B14F-4D97-AF65-F5344CB8AC3E}">
        <p14:creationId xmlns:p14="http://schemas.microsoft.com/office/powerpoint/2010/main" val="1337414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January 2015 Case Law Update</a:t>
            </a:r>
            <a:br>
              <a:rPr lang="en-US" sz="3600" dirty="0" smtClean="0"/>
            </a:br>
            <a:r>
              <a:rPr lang="en-US" sz="3600" dirty="0" smtClean="0"/>
              <a:t>RG Construction v. IWCC, 2014 IL App (1</a:t>
            </a:r>
            <a:r>
              <a:rPr lang="en-US" sz="3600" baseline="30000" dirty="0" smtClean="0"/>
              <a:t>st</a:t>
            </a:r>
            <a:r>
              <a:rPr lang="en-US" sz="3600" dirty="0" smtClean="0"/>
              <a:t>) 132137WC</a:t>
            </a:r>
            <a:endParaRPr lang="en-US" sz="3600" dirty="0"/>
          </a:p>
        </p:txBody>
      </p:sp>
      <p:sp>
        <p:nvSpPr>
          <p:cNvPr id="3" name="Content Placeholder 2"/>
          <p:cNvSpPr>
            <a:spLocks noGrp="1"/>
          </p:cNvSpPr>
          <p:nvPr>
            <p:ph idx="1"/>
          </p:nvPr>
        </p:nvSpPr>
        <p:spPr/>
        <p:txBody>
          <a:bodyPr>
            <a:normAutofit fontScale="62500" lnSpcReduction="20000"/>
          </a:bodyPr>
          <a:lstStyle/>
          <a:p>
            <a:r>
              <a:rPr lang="en-US" dirty="0" smtClean="0"/>
              <a:t>Arbitrator :“I </a:t>
            </a:r>
            <a:r>
              <a:rPr lang="en-US" dirty="0"/>
              <a:t>offered the opportunity to take this deposition, but I felt </a:t>
            </a:r>
            <a:r>
              <a:rPr lang="en-US" dirty="0" smtClean="0"/>
              <a:t>it only </a:t>
            </a:r>
            <a:r>
              <a:rPr lang="en-US" dirty="0"/>
              <a:t>fair that the [employer] pay for it since I think under the </a:t>
            </a:r>
            <a:r>
              <a:rPr lang="en-US" dirty="0" smtClean="0"/>
              <a:t>Act the </a:t>
            </a:r>
            <a:r>
              <a:rPr lang="en-US" dirty="0"/>
              <a:t>only thing that [claimant] needs to do is have a certified </a:t>
            </a:r>
            <a:r>
              <a:rPr lang="en-US" dirty="0" smtClean="0"/>
              <a:t>record or </a:t>
            </a:r>
            <a:r>
              <a:rPr lang="en-US" dirty="0"/>
              <a:t>have these records via subpoena which I </a:t>
            </a:r>
            <a:r>
              <a:rPr lang="en-US" dirty="0" smtClean="0"/>
              <a:t>understand[he has]adhered </a:t>
            </a:r>
            <a:r>
              <a:rPr lang="en-US" dirty="0"/>
              <a:t>to those </a:t>
            </a:r>
            <a:r>
              <a:rPr lang="en-US" dirty="0" smtClean="0"/>
              <a:t>requirements”</a:t>
            </a:r>
          </a:p>
          <a:p>
            <a:r>
              <a:rPr lang="en-US" dirty="0" smtClean="0"/>
              <a:t>Commission: </a:t>
            </a:r>
            <a:r>
              <a:rPr lang="en-US" dirty="0"/>
              <a:t>"While we are in agreement with the decision of the </a:t>
            </a:r>
            <a:r>
              <a:rPr lang="en-US" dirty="0" smtClean="0"/>
              <a:t>Arbitrator on </a:t>
            </a:r>
            <a:r>
              <a:rPr lang="en-US" dirty="0"/>
              <a:t>this issue, we further address [the employer's] </a:t>
            </a:r>
            <a:r>
              <a:rPr lang="en-US" dirty="0" smtClean="0"/>
              <a:t>constitutional argument</a:t>
            </a:r>
            <a:r>
              <a:rPr lang="en-US" dirty="0"/>
              <a:t>. We find no violation [of the employer's] </a:t>
            </a:r>
            <a:r>
              <a:rPr lang="en-US" dirty="0" smtClean="0"/>
              <a:t>Fourteenth Amendment </a:t>
            </a:r>
            <a:r>
              <a:rPr lang="en-US" dirty="0"/>
              <a:t>right to due process. The Arbitrator offered </a:t>
            </a:r>
            <a:r>
              <a:rPr lang="en-US" dirty="0" smtClean="0"/>
              <a:t>to continue </a:t>
            </a:r>
            <a:r>
              <a:rPr lang="en-US" dirty="0"/>
              <a:t>the hearing if [the employer] elected to obtain the </a:t>
            </a:r>
            <a:r>
              <a:rPr lang="en-US" dirty="0" smtClean="0"/>
              <a:t>depositions of </a:t>
            </a:r>
            <a:r>
              <a:rPr lang="en-US" dirty="0"/>
              <a:t>the Drs. Nam and Silver, but [the employer] declined. </a:t>
            </a:r>
            <a:r>
              <a:rPr lang="en-US" dirty="0" smtClean="0"/>
              <a:t>The treatment </a:t>
            </a:r>
            <a:r>
              <a:rPr lang="en-US" dirty="0"/>
              <a:t>records were therefore properly admitted pursuant </a:t>
            </a:r>
            <a:r>
              <a:rPr lang="en-US" dirty="0" smtClean="0"/>
              <a:t>to Section </a:t>
            </a:r>
            <a:r>
              <a:rPr lang="en-US" dirty="0"/>
              <a:t>16 of the Act</a:t>
            </a:r>
            <a:endParaRPr lang="en-US" dirty="0" smtClean="0"/>
          </a:p>
          <a:p>
            <a:r>
              <a:rPr lang="en-US" dirty="0" smtClean="0"/>
              <a:t>On </a:t>
            </a:r>
            <a:r>
              <a:rPr lang="en-US" dirty="0"/>
              <a:t>judicial review, the circuit court of Cook County confirmed the </a:t>
            </a:r>
            <a:r>
              <a:rPr lang="en-US" dirty="0" smtClean="0"/>
              <a:t>Commission's decision</a:t>
            </a:r>
            <a:r>
              <a:rPr lang="en-US" dirty="0"/>
              <a:t>. The employer appeals, arguing </a:t>
            </a:r>
            <a:r>
              <a:rPr lang="en-US" dirty="0" smtClean="0"/>
              <a:t>it </a:t>
            </a:r>
            <a:r>
              <a:rPr lang="en-US" dirty="0"/>
              <a:t>was denied its due process right to </a:t>
            </a:r>
            <a:r>
              <a:rPr lang="en-US" dirty="0" smtClean="0"/>
              <a:t>cross-examine witnesses </a:t>
            </a:r>
            <a:r>
              <a:rPr lang="en-US" dirty="0"/>
              <a:t>and present rebuttal evidence by the admission into evidence of claimant's </a:t>
            </a:r>
            <a:r>
              <a:rPr lang="en-US" dirty="0" smtClean="0"/>
              <a:t>medical records</a:t>
            </a:r>
            <a:r>
              <a:rPr lang="en-US" dirty="0"/>
              <a:t>, which contained the opinions of two of claimant's treating </a:t>
            </a:r>
            <a:r>
              <a:rPr lang="en-US" dirty="0" smtClean="0"/>
              <a:t>physicians</a:t>
            </a:r>
          </a:p>
          <a:p>
            <a:r>
              <a:rPr lang="en-US" dirty="0" smtClean="0"/>
              <a:t>Appellate Court: “The </a:t>
            </a:r>
            <a:r>
              <a:rPr lang="en-US" dirty="0"/>
              <a:t>employer does assert that </a:t>
            </a:r>
            <a:r>
              <a:rPr lang="en-US" dirty="0" smtClean="0"/>
              <a:t>‘[</a:t>
            </a:r>
            <a:r>
              <a:rPr lang="en-US" dirty="0"/>
              <a:t>i]t is undeniable that the doctors' </a:t>
            </a:r>
            <a:r>
              <a:rPr lang="en-US" dirty="0" smtClean="0"/>
              <a:t>records contain </a:t>
            </a:r>
            <a:r>
              <a:rPr lang="en-US" dirty="0"/>
              <a:t>opinions beyond medical and surgical matters admissible pursuant to Section 16</a:t>
            </a:r>
            <a:r>
              <a:rPr lang="en-US" dirty="0" smtClean="0"/>
              <a:t>.’ However, it </a:t>
            </a:r>
            <a:r>
              <a:rPr lang="en-US" dirty="0"/>
              <a:t>cites no authority for this statement other than section 16 itself. </a:t>
            </a:r>
            <a:r>
              <a:rPr lang="en-US" dirty="0">
                <a:solidFill>
                  <a:srgbClr val="FF0000"/>
                </a:solidFill>
              </a:rPr>
              <a:t>After reviewing the </a:t>
            </a:r>
            <a:r>
              <a:rPr lang="en-US" dirty="0" smtClean="0">
                <a:solidFill>
                  <a:srgbClr val="FF0000"/>
                </a:solidFill>
              </a:rPr>
              <a:t>statutory language</a:t>
            </a:r>
            <a:r>
              <a:rPr lang="en-US" dirty="0">
                <a:solidFill>
                  <a:srgbClr val="FF0000"/>
                </a:solidFill>
              </a:rPr>
              <a:t>, we find no indication that the legislature intended to exclude a treating </a:t>
            </a:r>
            <a:r>
              <a:rPr lang="en-US" dirty="0" smtClean="0">
                <a:solidFill>
                  <a:srgbClr val="FF0000"/>
                </a:solidFill>
              </a:rPr>
              <a:t>doctor's opinion</a:t>
            </a:r>
            <a:r>
              <a:rPr lang="en-US" dirty="0">
                <a:solidFill>
                  <a:srgbClr val="FF0000"/>
                </a:solidFill>
              </a:rPr>
              <a:t>, which was offered during the course of the doctor's treatment of the </a:t>
            </a:r>
            <a:r>
              <a:rPr lang="en-US" dirty="0" smtClean="0">
                <a:solidFill>
                  <a:srgbClr val="FF0000"/>
                </a:solidFill>
              </a:rPr>
              <a:t>employee and memorialized </a:t>
            </a:r>
            <a:r>
              <a:rPr lang="en-US" dirty="0">
                <a:solidFill>
                  <a:srgbClr val="FF0000"/>
                </a:solidFill>
              </a:rPr>
              <a:t>in the doctor's treating records, from the phrase </a:t>
            </a:r>
            <a:r>
              <a:rPr lang="en-US" dirty="0" smtClean="0">
                <a:solidFill>
                  <a:srgbClr val="FF0000"/>
                </a:solidFill>
              </a:rPr>
              <a:t>‘medical </a:t>
            </a:r>
            <a:r>
              <a:rPr lang="en-US" dirty="0">
                <a:solidFill>
                  <a:srgbClr val="FF0000"/>
                </a:solidFill>
              </a:rPr>
              <a:t>and surgical matters</a:t>
            </a:r>
            <a:r>
              <a:rPr lang="en-US" dirty="0" smtClean="0">
                <a:solidFill>
                  <a:srgbClr val="FF0000"/>
                </a:solidFill>
              </a:rPr>
              <a:t>.</a:t>
            </a:r>
            <a:r>
              <a:rPr lang="en-US" dirty="0" smtClean="0"/>
              <a:t>’”</a:t>
            </a:r>
            <a:endParaRPr lang="en-US" dirty="0"/>
          </a:p>
        </p:txBody>
      </p:sp>
    </p:spTree>
    <p:extLst>
      <p:ext uri="{BB962C8B-B14F-4D97-AF65-F5344CB8AC3E}">
        <p14:creationId xmlns:p14="http://schemas.microsoft.com/office/powerpoint/2010/main" val="1407261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November 2015</a:t>
            </a:r>
            <a:br>
              <a:rPr lang="en-US" dirty="0" smtClean="0"/>
            </a:br>
            <a:r>
              <a:rPr lang="en-US" dirty="0" err="1" smtClean="0"/>
              <a:t>Folta</a:t>
            </a:r>
            <a:r>
              <a:rPr lang="en-US" dirty="0" smtClean="0"/>
              <a:t> &amp; Continental Tire (&amp; Sunrise </a:t>
            </a:r>
            <a:r>
              <a:rPr lang="en-US" smtClean="0"/>
              <a:t>Assisted Living)</a:t>
            </a:r>
            <a:endParaRPr lang="en-US" dirty="0"/>
          </a:p>
        </p:txBody>
      </p:sp>
      <p:sp>
        <p:nvSpPr>
          <p:cNvPr id="3" name="Content Placeholder 2"/>
          <p:cNvSpPr>
            <a:spLocks noGrp="1"/>
          </p:cNvSpPr>
          <p:nvPr>
            <p:ph idx="1"/>
          </p:nvPr>
        </p:nvSpPr>
        <p:spPr/>
        <p:txBody>
          <a:bodyPr/>
          <a:lstStyle/>
          <a:p>
            <a:r>
              <a:rPr lang="en-US" u="sng" dirty="0" err="1" smtClean="0"/>
              <a:t>Folta</a:t>
            </a:r>
            <a:r>
              <a:rPr lang="en-US" dirty="0" smtClean="0"/>
              <a:t>: Exclusive remedy bars civil suit against employer</a:t>
            </a:r>
          </a:p>
          <a:p>
            <a:r>
              <a:rPr lang="en-US" u="sng" dirty="0" smtClean="0"/>
              <a:t>Continental Tire</a:t>
            </a:r>
            <a:r>
              <a:rPr lang="en-US" dirty="0" smtClean="0"/>
              <a:t>: 0% AMA rating and 5% loss of hand not contrary to law or manifest weight of the evidence</a:t>
            </a:r>
          </a:p>
          <a:p>
            <a:r>
              <a:rPr lang="en-US" u="sng" dirty="0" smtClean="0"/>
              <a:t>Sunrise Assisted Living</a:t>
            </a:r>
            <a:r>
              <a:rPr lang="en-US" dirty="0" smtClean="0"/>
              <a:t>: Trial court did not err in denying Petitioner judgment under Section 19(g) and interest under Section 2-130 of the Code</a:t>
            </a:r>
            <a:endParaRPr lang="en-US" dirty="0"/>
          </a:p>
        </p:txBody>
      </p:sp>
    </p:spTree>
    <p:extLst>
      <p:ext uri="{BB962C8B-B14F-4D97-AF65-F5344CB8AC3E}">
        <p14:creationId xmlns:p14="http://schemas.microsoft.com/office/powerpoint/2010/main" val="3326882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February 2015 Legislative Update</a:t>
            </a:r>
            <a:br>
              <a:rPr lang="en-US" dirty="0" smtClean="0"/>
            </a:br>
            <a:r>
              <a:rPr lang="en-US" dirty="0" smtClean="0"/>
              <a:t>Time Line</a:t>
            </a:r>
            <a:endParaRPr lang="en-US" dirty="0"/>
          </a:p>
        </p:txBody>
      </p:sp>
      <p:sp>
        <p:nvSpPr>
          <p:cNvPr id="3" name="Content Placeholder 2"/>
          <p:cNvSpPr>
            <a:spLocks noGrp="1"/>
          </p:cNvSpPr>
          <p:nvPr>
            <p:ph idx="1"/>
          </p:nvPr>
        </p:nvSpPr>
        <p:spPr/>
        <p:txBody>
          <a:bodyPr/>
          <a:lstStyle/>
          <a:p>
            <a:r>
              <a:rPr lang="en-US" dirty="0" smtClean="0"/>
              <a:t>3-11-15: House Labor Committee on Impact of 2011 WC Reforms</a:t>
            </a:r>
          </a:p>
          <a:p>
            <a:r>
              <a:rPr lang="en-US" dirty="0" smtClean="0"/>
              <a:t>5-5-15: House Committee of the Whole </a:t>
            </a:r>
          </a:p>
          <a:p>
            <a:r>
              <a:rPr lang="en-US" dirty="0" smtClean="0"/>
              <a:t>5-28-15: Senate Judiciary Committee: SB0994 </a:t>
            </a:r>
            <a:r>
              <a:rPr lang="en-US" dirty="0" err="1" smtClean="0"/>
              <a:t>Radogno</a:t>
            </a:r>
            <a:r>
              <a:rPr lang="en-US" dirty="0" smtClean="0"/>
              <a:t>; defeated 4-8 </a:t>
            </a:r>
          </a:p>
          <a:p>
            <a:r>
              <a:rPr lang="en-US" dirty="0" smtClean="0"/>
              <a:t>6-4-15: House passes HB1287 (Madigan)</a:t>
            </a:r>
          </a:p>
          <a:p>
            <a:r>
              <a:rPr lang="en-US" dirty="0" smtClean="0"/>
              <a:t>6-30-15: Senate Committee of the Whole</a:t>
            </a:r>
          </a:p>
          <a:p>
            <a:r>
              <a:rPr lang="en-US" dirty="0" smtClean="0"/>
              <a:t>8-4-15: Senate passes SB0162 </a:t>
            </a:r>
            <a:r>
              <a:rPr lang="en-US" smtClean="0"/>
              <a:t>(Raoul) </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72724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Legislative Update</a:t>
            </a:r>
            <a:br>
              <a:rPr lang="en-US" dirty="0" smtClean="0"/>
            </a:br>
            <a:r>
              <a:rPr lang="en-US" dirty="0" smtClean="0"/>
              <a:t>SB0994 (</a:t>
            </a:r>
            <a:r>
              <a:rPr lang="en-US" dirty="0" err="1" smtClean="0"/>
              <a:t>Radogno</a:t>
            </a:r>
            <a:r>
              <a:rPr lang="en-US" dirty="0" smtClean="0"/>
              <a:t>)/HB4246 (Durkin)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Major contributing cause</a:t>
            </a:r>
          </a:p>
          <a:p>
            <a:r>
              <a:rPr lang="en-US" dirty="0" smtClean="0"/>
              <a:t>Traveling employee</a:t>
            </a:r>
          </a:p>
          <a:p>
            <a:r>
              <a:rPr lang="en-US" dirty="0" smtClean="0"/>
              <a:t>Workers’ compensation insurance(?)</a:t>
            </a:r>
          </a:p>
          <a:p>
            <a:r>
              <a:rPr lang="en-US" dirty="0" smtClean="0"/>
              <a:t>Man as a whole credit</a:t>
            </a:r>
          </a:p>
          <a:p>
            <a:r>
              <a:rPr lang="en-US" dirty="0" smtClean="0"/>
              <a:t>AMA Guides: “if such a report exists;” “not required…settlement contract”</a:t>
            </a:r>
          </a:p>
          <a:p>
            <a:r>
              <a:rPr lang="en-US" dirty="0" smtClean="0"/>
              <a:t>30% reduction Medical Fee Schedule</a:t>
            </a:r>
          </a:p>
          <a:p>
            <a:r>
              <a:rPr lang="en-US" dirty="0" smtClean="0"/>
              <a:t>IWCC rules for electronic billing</a:t>
            </a:r>
          </a:p>
          <a:p>
            <a:r>
              <a:rPr lang="en-US" dirty="0" smtClean="0"/>
              <a:t>Eliminate 2 year Arbitrator rotation</a:t>
            </a:r>
          </a:p>
          <a:p>
            <a:r>
              <a:rPr lang="en-US" dirty="0" smtClean="0"/>
              <a:t>WC Ombudsman: “assist injured workers…”</a:t>
            </a:r>
          </a:p>
          <a:p>
            <a:r>
              <a:rPr lang="en-US" dirty="0" smtClean="0"/>
              <a:t>WEAR Commission: “more accessible to laypeople…prevent disputes…limit the opportunity for lengthy and expensive appeals”</a:t>
            </a:r>
          </a:p>
          <a:p>
            <a:r>
              <a:rPr lang="en-US" dirty="0" smtClean="0"/>
              <a:t>Computer system</a:t>
            </a:r>
          </a:p>
          <a:p>
            <a:r>
              <a:rPr lang="en-US" dirty="0" smtClean="0"/>
              <a:t>No appeal bond for State </a:t>
            </a:r>
          </a:p>
          <a:p>
            <a:r>
              <a:rPr lang="en-US" dirty="0" smtClean="0"/>
              <a:t>IWCC gets control of </a:t>
            </a:r>
            <a:r>
              <a:rPr lang="en-US" smtClean="0"/>
              <a:t>Fraud Unit   </a:t>
            </a:r>
            <a:endParaRPr lang="en-US" dirty="0"/>
          </a:p>
        </p:txBody>
      </p:sp>
    </p:spTree>
    <p:extLst>
      <p:ext uri="{BB962C8B-B14F-4D97-AF65-F5344CB8AC3E}">
        <p14:creationId xmlns:p14="http://schemas.microsoft.com/office/powerpoint/2010/main" val="934956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February 2015 Legislative Update</a:t>
            </a:r>
            <a:br>
              <a:rPr lang="en-US" dirty="0" smtClean="0"/>
            </a:br>
            <a:r>
              <a:rPr lang="en-US" dirty="0" smtClean="0"/>
              <a:t>HB1287 (Madigan)</a:t>
            </a:r>
            <a:endParaRPr lang="en-US" dirty="0"/>
          </a:p>
        </p:txBody>
      </p:sp>
      <p:sp>
        <p:nvSpPr>
          <p:cNvPr id="3" name="Content Placeholder 2"/>
          <p:cNvSpPr>
            <a:spLocks noGrp="1"/>
          </p:cNvSpPr>
          <p:nvPr>
            <p:ph idx="1"/>
          </p:nvPr>
        </p:nvSpPr>
        <p:spPr/>
        <p:txBody>
          <a:bodyPr>
            <a:normAutofit lnSpcReduction="10000"/>
          </a:bodyPr>
          <a:lstStyle/>
          <a:p>
            <a:r>
              <a:rPr lang="en-US" dirty="0" smtClean="0"/>
              <a:t>Passed House, 6-4-15, vote 63-39-4 </a:t>
            </a:r>
          </a:p>
          <a:p>
            <a:r>
              <a:rPr lang="en-US" dirty="0" smtClean="0"/>
              <a:t>Excessive premiums</a:t>
            </a:r>
          </a:p>
          <a:p>
            <a:r>
              <a:rPr lang="en-US" dirty="0" smtClean="0"/>
              <a:t>Safety &amp; Return to Work programs</a:t>
            </a:r>
          </a:p>
          <a:p>
            <a:r>
              <a:rPr lang="en-US" dirty="0" smtClean="0"/>
              <a:t>Traveling Employee (Venture Newberg?)</a:t>
            </a:r>
          </a:p>
          <a:p>
            <a:r>
              <a:rPr lang="en-US" dirty="0" smtClean="0"/>
              <a:t>Arising out of and in the course of (</a:t>
            </a:r>
            <a:r>
              <a:rPr lang="en-US" dirty="0" err="1" smtClean="0"/>
              <a:t>Sisbro</a:t>
            </a:r>
            <a:r>
              <a:rPr lang="en-US" dirty="0" smtClean="0"/>
              <a:t>?)</a:t>
            </a:r>
          </a:p>
          <a:p>
            <a:r>
              <a:rPr lang="en-US" dirty="0" smtClean="0"/>
              <a:t>Contribution (?) action for repetitive trauma cases</a:t>
            </a:r>
          </a:p>
          <a:p>
            <a:r>
              <a:rPr lang="en-US" dirty="0" smtClean="0"/>
              <a:t>Self-insurance reporting</a:t>
            </a:r>
          </a:p>
          <a:p>
            <a:r>
              <a:rPr lang="en-US" dirty="0" smtClean="0"/>
              <a:t>What was voted down? No “Yes” votes (0-69-38): “Major contributing cause”</a:t>
            </a:r>
            <a:endParaRPr lang="en-US" dirty="0"/>
          </a:p>
        </p:txBody>
      </p:sp>
    </p:spTree>
    <p:extLst>
      <p:ext uri="{BB962C8B-B14F-4D97-AF65-F5344CB8AC3E}">
        <p14:creationId xmlns:p14="http://schemas.microsoft.com/office/powerpoint/2010/main" val="225515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February 2015 Legislative Update</a:t>
            </a:r>
            <a:br>
              <a:rPr lang="en-US" dirty="0" smtClean="0"/>
            </a:br>
            <a:r>
              <a:rPr lang="en-US" dirty="0" smtClean="0"/>
              <a:t>Causation Proposal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HB1287, HFA#1, Lost 0-69-38 (5-22-15)</a:t>
            </a:r>
          </a:p>
          <a:p>
            <a:r>
              <a:rPr lang="en-US" u="sng" dirty="0"/>
              <a:t>(f) The term "injury" as used in this Act means a </a:t>
            </a:r>
            <a:r>
              <a:rPr lang="en-US" u="sng" dirty="0" smtClean="0"/>
              <a:t>medical condition or impairment that arises out of and in the course of the employment. An injury, its occupational cause, and any </a:t>
            </a:r>
            <a:r>
              <a:rPr lang="en-US" u="sng" dirty="0"/>
              <a:t>resulting manifestations or disability must be established to a reasonable degree of medical certainty, based on </a:t>
            </a:r>
            <a:r>
              <a:rPr lang="en-US" u="sng" dirty="0" smtClean="0"/>
              <a:t>objective relevant </a:t>
            </a:r>
            <a:r>
              <a:rPr lang="en-US" u="sng" dirty="0"/>
              <a:t>medical findings. For an accidental injury to </a:t>
            </a:r>
            <a:r>
              <a:rPr lang="en-US" u="sng" dirty="0" smtClean="0"/>
              <a:t>be compensable</a:t>
            </a:r>
            <a:r>
              <a:rPr lang="en-US" u="sng" dirty="0"/>
              <a:t>, the accident must be the major contributing </a:t>
            </a:r>
            <a:r>
              <a:rPr lang="en-US" u="sng" dirty="0" smtClean="0"/>
              <a:t>cause of </a:t>
            </a:r>
            <a:r>
              <a:rPr lang="en-US" u="sng" dirty="0"/>
              <a:t>any resulting injuries. For the purpose of this Section</a:t>
            </a:r>
            <a:r>
              <a:rPr lang="en-US" u="sng" dirty="0" smtClean="0"/>
              <a:t>,</a:t>
            </a:r>
            <a:r>
              <a:rPr lang="en-US" u="sng" dirty="0"/>
              <a:t> "major contributing cause" means the cause which is more </a:t>
            </a:r>
            <a:r>
              <a:rPr lang="en-US" u="sng" dirty="0" smtClean="0"/>
              <a:t>than 50</a:t>
            </a:r>
            <a:r>
              <a:rPr lang="en-US" u="sng" dirty="0"/>
              <a:t>% responsible for the injury compared to all other combined for which treatment or benefits are sought. "</a:t>
            </a:r>
            <a:r>
              <a:rPr lang="en-US" u="sng" dirty="0" smtClean="0"/>
              <a:t>Injury“ includes </a:t>
            </a:r>
            <a:r>
              <a:rPr lang="en-US" u="sng" dirty="0"/>
              <a:t>the aggravation of a pre-existing condition by </a:t>
            </a:r>
            <a:r>
              <a:rPr lang="en-US" u="sng" dirty="0" smtClean="0"/>
              <a:t>an accident </a:t>
            </a:r>
            <a:r>
              <a:rPr lang="en-US" u="sng" dirty="0"/>
              <a:t>arising out of and in the course of employment, </a:t>
            </a:r>
            <a:r>
              <a:rPr lang="en-US" u="sng" dirty="0" smtClean="0"/>
              <a:t>but only </a:t>
            </a:r>
            <a:r>
              <a:rPr lang="en-US" u="sng" dirty="0"/>
              <a:t>for so long as the aggravation of the </a:t>
            </a:r>
            <a:r>
              <a:rPr lang="en-US" u="sng" dirty="0" smtClean="0"/>
              <a:t>pre-existing condition </a:t>
            </a:r>
            <a:r>
              <a:rPr lang="en-US" u="sng" dirty="0"/>
              <a:t>continues to be the major contributing cause of </a:t>
            </a:r>
            <a:r>
              <a:rPr lang="en-US" u="sng" dirty="0" smtClean="0"/>
              <a:t>the injury</a:t>
            </a:r>
            <a:r>
              <a:rPr lang="en-US" u="sng" dirty="0"/>
              <a:t>.</a:t>
            </a:r>
            <a:r>
              <a:rPr lang="en-US" u="sng" dirty="0" smtClean="0"/>
              <a:t>     </a:t>
            </a:r>
            <a:endParaRPr lang="en-US" dirty="0" smtClean="0"/>
          </a:p>
          <a:p>
            <a:endParaRPr lang="en-US" dirty="0"/>
          </a:p>
        </p:txBody>
      </p:sp>
    </p:spTree>
    <p:extLst>
      <p:ext uri="{BB962C8B-B14F-4D97-AF65-F5344CB8AC3E}">
        <p14:creationId xmlns:p14="http://schemas.microsoft.com/office/powerpoint/2010/main" val="2215685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February 2015 Legislative Update</a:t>
            </a:r>
            <a:br>
              <a:rPr lang="en-US" dirty="0" smtClean="0"/>
            </a:br>
            <a:r>
              <a:rPr lang="en-US" dirty="0" smtClean="0"/>
              <a:t>SB0162 (Raoul)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Passed Senate 8-4-15, vote 36-19-1</a:t>
            </a:r>
          </a:p>
          <a:p>
            <a:r>
              <a:rPr lang="en-US" dirty="0" smtClean="0"/>
              <a:t>Defines “arising out of and in the course of” (</a:t>
            </a:r>
            <a:r>
              <a:rPr lang="en-US" dirty="0" err="1" smtClean="0"/>
              <a:t>Sisbro</a:t>
            </a:r>
            <a:r>
              <a:rPr lang="en-US" dirty="0" smtClean="0"/>
              <a:t>?)</a:t>
            </a:r>
          </a:p>
          <a:p>
            <a:r>
              <a:rPr lang="en-US" dirty="0" smtClean="0"/>
              <a:t>Defines “traveling employee” (Venture Newberg?)</a:t>
            </a:r>
          </a:p>
          <a:p>
            <a:r>
              <a:rPr lang="en-US" dirty="0" smtClean="0"/>
              <a:t>Section 8.1b: Allows Sec.12 exam to be considered; no AMA necessary for award or settlement</a:t>
            </a:r>
          </a:p>
          <a:p>
            <a:r>
              <a:rPr lang="en-US" dirty="0" smtClean="0"/>
              <a:t>Electronic billing</a:t>
            </a:r>
          </a:p>
          <a:p>
            <a:r>
              <a:rPr lang="en-US" dirty="0" smtClean="0"/>
              <a:t>Repeals 2 year Arbitrator rotation</a:t>
            </a:r>
          </a:p>
          <a:p>
            <a:r>
              <a:rPr lang="en-US" dirty="0" smtClean="0"/>
              <a:t>Ombudsman: “attorney licensed to practice law in the State of Illinois…demonstrated experience”</a:t>
            </a:r>
          </a:p>
          <a:p>
            <a:r>
              <a:rPr lang="en-US" dirty="0" smtClean="0"/>
              <a:t>WEAR Commission: “Nothing in this Section shall be construed to allow or authorize the WEAR Commission to seek to or to diminish, restrict, limit, expand abrogate, alter or change in any way the current interpretation of any substantive or procedural provision of this Act by the Commission or any Court.”</a:t>
            </a:r>
          </a:p>
          <a:p>
            <a:r>
              <a:rPr lang="en-US" dirty="0" smtClean="0"/>
              <a:t>Computer System</a:t>
            </a:r>
          </a:p>
          <a:p>
            <a:r>
              <a:rPr lang="en-US" smtClean="0"/>
              <a:t>Fraud Unit to IWCC    </a:t>
            </a:r>
            <a:endParaRPr lang="en-US" dirty="0"/>
          </a:p>
        </p:txBody>
      </p:sp>
    </p:spTree>
    <p:extLst>
      <p:ext uri="{BB962C8B-B14F-4D97-AF65-F5344CB8AC3E}">
        <p14:creationId xmlns:p14="http://schemas.microsoft.com/office/powerpoint/2010/main" val="2722783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March 2015 Another Case Law Update</a:t>
            </a:r>
            <a:br>
              <a:rPr lang="en-US" dirty="0" smtClean="0"/>
            </a:br>
            <a:r>
              <a:rPr lang="en-US" dirty="0" err="1" smtClean="0"/>
              <a:t>Sharwarko</a:t>
            </a:r>
            <a:r>
              <a:rPr lang="en-US" dirty="0" smtClean="0"/>
              <a:t> v. IWCC, 2015 IL App (1st) 131733WC</a:t>
            </a:r>
            <a:endParaRPr lang="en-US" dirty="0"/>
          </a:p>
        </p:txBody>
      </p:sp>
      <p:sp>
        <p:nvSpPr>
          <p:cNvPr id="3" name="Content Placeholder 2"/>
          <p:cNvSpPr>
            <a:spLocks noGrp="1"/>
          </p:cNvSpPr>
          <p:nvPr>
            <p:ph idx="1"/>
          </p:nvPr>
        </p:nvSpPr>
        <p:spPr/>
        <p:txBody>
          <a:bodyPr>
            <a:normAutofit fontScale="77500" lnSpcReduction="20000"/>
          </a:bodyPr>
          <a:lstStyle/>
          <a:p>
            <a:r>
              <a:rPr lang="en-US" dirty="0"/>
              <a:t>According to our supreme court, the dispositive inquiry is whether the claimant has reached MMI. </a:t>
            </a:r>
            <a:r>
              <a:rPr lang="en-US" i="1" dirty="0"/>
              <a:t>Interstate </a:t>
            </a:r>
            <a:r>
              <a:rPr lang="en-US" i="1" dirty="0" smtClean="0"/>
              <a:t>Scaffolding…</a:t>
            </a:r>
            <a:r>
              <a:rPr lang="en-US" dirty="0" smtClean="0"/>
              <a:t>There </a:t>
            </a:r>
            <a:r>
              <a:rPr lang="en-US" dirty="0"/>
              <a:t>are, however, three recognized exceptions. TTD benefits may be suspended or terminated before an employee reaches MMI if he: (1) refuses to submit to medical, surgical, or hospital treatment essential to his recovery; (2) refuses to cooperate in good faith with rehabilitation efforts; or (3) refuses work falling within the physical restrictions prescribed by his doctor</a:t>
            </a:r>
            <a:r>
              <a:rPr lang="en-US" i="1" dirty="0" smtClean="0"/>
              <a:t>.</a:t>
            </a:r>
          </a:p>
          <a:p>
            <a:r>
              <a:rPr lang="en-US" dirty="0" smtClean="0"/>
              <a:t>The </a:t>
            </a:r>
            <a:r>
              <a:rPr lang="en-US" dirty="0"/>
              <a:t>Commission obviously relied upon the opinions of Drs. </a:t>
            </a:r>
            <a:r>
              <a:rPr lang="en-US" dirty="0" err="1"/>
              <a:t>Hoepfner</a:t>
            </a:r>
            <a:r>
              <a:rPr lang="en-US" dirty="0"/>
              <a:t>, </a:t>
            </a:r>
            <a:r>
              <a:rPr lang="en-US" dirty="0" err="1"/>
              <a:t>Vedner</a:t>
            </a:r>
            <a:r>
              <a:rPr lang="en-US" dirty="0"/>
              <a:t> and </a:t>
            </a:r>
            <a:r>
              <a:rPr lang="en-US" dirty="0" err="1"/>
              <a:t>Konowitz</a:t>
            </a:r>
            <a:r>
              <a:rPr lang="en-US" dirty="0"/>
              <a:t> in concluding that the claimant "did not prove that he could not work." And based upon the opinions of Drs. </a:t>
            </a:r>
            <a:r>
              <a:rPr lang="en-US" dirty="0" err="1"/>
              <a:t>Hoepfner</a:t>
            </a:r>
            <a:r>
              <a:rPr lang="en-US" dirty="0"/>
              <a:t>, </a:t>
            </a:r>
            <a:r>
              <a:rPr lang="en-US" dirty="0" err="1"/>
              <a:t>Vedner</a:t>
            </a:r>
            <a:r>
              <a:rPr lang="en-US" dirty="0"/>
              <a:t> and </a:t>
            </a:r>
            <a:r>
              <a:rPr lang="en-US" dirty="0" err="1"/>
              <a:t>Konowitz</a:t>
            </a:r>
            <a:r>
              <a:rPr lang="en-US" dirty="0"/>
              <a:t>, we cannot say that the Commission's determination of this issue is against the manifest weight of the evidence as a contrary conclusion is not clearly apparent</a:t>
            </a:r>
            <a:r>
              <a:rPr lang="en-US" dirty="0" smtClean="0"/>
              <a:t>.</a:t>
            </a:r>
          </a:p>
          <a:p>
            <a:r>
              <a:rPr lang="en-US" dirty="0"/>
              <a:t>We believe, as did the Commission, that when work for an injured employee falling within his medical restrictions is available, the employee's voluntary retirement is the equivalent to a refusal to work within those restrictions, authorizing the termination of TTD benefits before the employee has reached MMI. See </a:t>
            </a:r>
            <a:r>
              <a:rPr lang="en-US" i="1" dirty="0"/>
              <a:t>City of Granite </a:t>
            </a:r>
            <a:r>
              <a:rPr lang="en-US" i="1" dirty="0" smtClean="0"/>
              <a:t>City. </a:t>
            </a:r>
            <a:r>
              <a:rPr lang="en-US" dirty="0" smtClean="0"/>
              <a:t> </a:t>
            </a:r>
            <a:endParaRPr lang="en-US" dirty="0"/>
          </a:p>
        </p:txBody>
      </p:sp>
    </p:spTree>
    <p:extLst>
      <p:ext uri="{BB962C8B-B14F-4D97-AF65-F5344CB8AC3E}">
        <p14:creationId xmlns:p14="http://schemas.microsoft.com/office/powerpoint/2010/main" val="157433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April 2015 Recent AMA Cases</a:t>
            </a:r>
            <a:br>
              <a:rPr lang="en-US" dirty="0" smtClean="0"/>
            </a:br>
            <a:r>
              <a:rPr lang="en-US" sz="2800" dirty="0"/>
              <a:t>Francisco </a:t>
            </a:r>
            <a:r>
              <a:rPr lang="en-US" sz="2800" dirty="0" err="1"/>
              <a:t>Antunes</a:t>
            </a:r>
            <a:r>
              <a:rPr lang="en-US" sz="2800" dirty="0"/>
              <a:t> v. Norwood </a:t>
            </a:r>
            <a:r>
              <a:rPr lang="en-US" sz="2800" dirty="0" smtClean="0"/>
              <a:t>Paper</a:t>
            </a:r>
            <a:r>
              <a:rPr lang="en-US" sz="2800" dirty="0"/>
              <a:t>, 11WC040542, 15 IWCC </a:t>
            </a:r>
            <a:r>
              <a:rPr lang="en-US" sz="2800" dirty="0" smtClean="0"/>
              <a:t>499</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DA 9-9-11, 35 </a:t>
            </a:r>
            <a:r>
              <a:rPr lang="en-US" dirty="0" err="1" smtClean="0"/>
              <a:t>yo</a:t>
            </a:r>
            <a:r>
              <a:rPr lang="en-US" dirty="0" smtClean="0"/>
              <a:t> machine operator, Dr. Ho does left knee arthroscopy (medial meniscectomy etc.)</a:t>
            </a:r>
          </a:p>
          <a:p>
            <a:r>
              <a:rPr lang="en-US" dirty="0" smtClean="0"/>
              <a:t>Arbitrator “considers all factors set forth in Section 8.1b of the Act”</a:t>
            </a:r>
          </a:p>
          <a:p>
            <a:r>
              <a:rPr lang="en-US" dirty="0" smtClean="0"/>
              <a:t>(i) Respondent offered Dr. </a:t>
            </a:r>
            <a:r>
              <a:rPr lang="en-US" dirty="0" err="1" smtClean="0"/>
              <a:t>Karlsson</a:t>
            </a:r>
            <a:r>
              <a:rPr lang="en-US" dirty="0" smtClean="0"/>
              <a:t> rating “4% loss of the left leg which is equivalent to 2% loss of the whole person. Under cross-examination, Dr. </a:t>
            </a:r>
            <a:r>
              <a:rPr lang="en-US" dirty="0" err="1" smtClean="0"/>
              <a:t>Karlsson</a:t>
            </a:r>
            <a:r>
              <a:rPr lang="en-US" dirty="0" smtClean="0"/>
              <a:t> acknowledged …”</a:t>
            </a:r>
          </a:p>
          <a:p>
            <a:r>
              <a:rPr lang="en-US" dirty="0" smtClean="0"/>
              <a:t>(ii) through (v) The </a:t>
            </a:r>
            <a:r>
              <a:rPr lang="en-US" dirty="0"/>
              <a:t>Arbitrator notes that Petitioner was 35 years old as of the first accident, at which point he had worked intermittently for Respondents for nine years. The Arbitrator considers that Petitioner has spent much of his adult life performing tasks of a physical</a:t>
            </a:r>
            <a:r>
              <a:rPr lang="en-US" b="1" dirty="0"/>
              <a:t> </a:t>
            </a:r>
            <a:r>
              <a:rPr lang="en-US" dirty="0" smtClean="0"/>
              <a:t>nature</a:t>
            </a:r>
            <a:r>
              <a:rPr lang="en-US" dirty="0"/>
              <a:t>. Petitioner credibly testified that his knee and ankle complaints affect his ability to engage in certain physical activities.</a:t>
            </a:r>
          </a:p>
          <a:p>
            <a:r>
              <a:rPr lang="en-US" dirty="0" smtClean="0"/>
              <a:t> Arbitrator awards 20% loss of use of left leg</a:t>
            </a:r>
            <a:endParaRPr lang="en-US" dirty="0"/>
          </a:p>
        </p:txBody>
      </p:sp>
    </p:spTree>
    <p:extLst>
      <p:ext uri="{BB962C8B-B14F-4D97-AF65-F5344CB8AC3E}">
        <p14:creationId xmlns:p14="http://schemas.microsoft.com/office/powerpoint/2010/main" val="1609165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3276</Words>
  <Application>Microsoft Office PowerPoint</Application>
  <PresentationFormat>Widescreen</PresentationFormat>
  <Paragraphs>124</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WCLA MCLE 12-17-15</vt:lpstr>
      <vt:lpstr>January 2015 Case Law Update RG Construction v. IWCC, 2014 IL App (1st) 132137WC</vt:lpstr>
      <vt:lpstr> February 2015 Legislative Update Time Line</vt:lpstr>
      <vt:lpstr>Legislative Update SB0994 (Radogno)/HB4246 (Durkin)</vt:lpstr>
      <vt:lpstr>February 2015 Legislative Update HB1287 (Madigan)</vt:lpstr>
      <vt:lpstr>February 2015 Legislative Update Causation Proposal</vt:lpstr>
      <vt:lpstr>February 2015 Legislative Update SB0162 (Raoul)</vt:lpstr>
      <vt:lpstr>March 2015 Another Case Law Update Sharwarko v. IWCC, 2015 IL App (1st) 131733WC</vt:lpstr>
      <vt:lpstr>April 2015 Recent AMA Cases Francisco Antunes v. Norwood Paper, 11WC040542, 15 IWCC 499</vt:lpstr>
      <vt:lpstr>April 2015 Recent AMA Cases Francisco Antunes v. Norwood Paper, 11WC040542, 15 IWCC 499</vt:lpstr>
      <vt:lpstr>April 2015 Recent AMA Cases Kyle Stanczak v. Town of Normal, 12WC6285, 15 IWCC 459</vt:lpstr>
      <vt:lpstr>April 2015 Recent AMA Cases Kyle Stanczak v. Town of Normal, 12WC6285, 15 IWCC 459</vt:lpstr>
      <vt:lpstr>May 2015 Recent Commission Decisions Susan Routt v. Wal-Mart Stores, 12WC026412; 14IWCC1051</vt:lpstr>
      <vt:lpstr>June 2015 Causation: Past, Present &amp; Future Thomas Hegland v. Fed Ex, 10WC013266, 15IWCC0103 IWCC Affirms &amp; Adopts NO Causation</vt:lpstr>
      <vt:lpstr>July 2015 Case Law Update Bell v. IWCC, 2015 IL App (4th) 140028WC</vt:lpstr>
      <vt:lpstr>August 2015 Return To Work Programs AKA Temporary Transitional Employment (TTE)</vt:lpstr>
      <vt:lpstr>September 2015 YLS Section Vocational Rehabilitation/Maintenance/Odd Lot PTD </vt:lpstr>
      <vt:lpstr>October 2015 Another Case Law Update Adcock v. IWCC, 2015 IL App (2d) 130884WC</vt:lpstr>
      <vt:lpstr>October 2015 Another Case Law Update Adcock v. IWCC, 2015 IL App (2d) 130884WC</vt:lpstr>
      <vt:lpstr>November 2015 Folta &amp; Continental Tire (&amp; Sunrise Assisted Living)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12-17-15</dc:title>
  <dc:creator>David B. Menchetti</dc:creator>
  <cp:lastModifiedBy>David B. Menchetti</cp:lastModifiedBy>
  <cp:revision>42</cp:revision>
  <dcterms:created xsi:type="dcterms:W3CDTF">2015-12-15T13:42:32Z</dcterms:created>
  <dcterms:modified xsi:type="dcterms:W3CDTF">2016-03-17T16:48:51Z</dcterms:modified>
</cp:coreProperties>
</file>