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60"/>
  </p:normalViewPr>
  <p:slideViewPr>
    <p:cSldViewPr snapToGrid="0">
      <p:cViewPr varScale="1">
        <p:scale>
          <a:sx n="89" d="100"/>
          <a:sy n="89" d="100"/>
        </p:scale>
        <p:origin x="504"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5D193B4-C38E-4CDE-9918-655DF274A759}" type="datetimeFigureOut">
              <a:rPr lang="en-US" smtClean="0"/>
              <a:t>11/17/2015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858EFC2-1043-43B3-AD67-04C4E55395C4}" type="slidenum">
              <a:rPr lang="en-US" smtClean="0"/>
              <a:t>‹#›</a:t>
            </a:fld>
            <a:endParaRPr lang="en-US"/>
          </a:p>
        </p:txBody>
      </p:sp>
    </p:spTree>
    <p:extLst>
      <p:ext uri="{BB962C8B-B14F-4D97-AF65-F5344CB8AC3E}">
        <p14:creationId xmlns:p14="http://schemas.microsoft.com/office/powerpoint/2010/main" val="300713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66207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66B4C7-9D8C-4DE1-BC99-1164B01D5BE7}"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B7F19-0970-4CA6-81C6-5796FCF20198}" type="slidenum">
              <a:rPr lang="en-US" smtClean="0"/>
              <a:t>‹#›</a:t>
            </a:fld>
            <a:endParaRPr lang="en-US"/>
          </a:p>
        </p:txBody>
      </p:sp>
    </p:spTree>
    <p:extLst>
      <p:ext uri="{BB962C8B-B14F-4D97-AF65-F5344CB8AC3E}">
        <p14:creationId xmlns:p14="http://schemas.microsoft.com/office/powerpoint/2010/main" val="1970476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6B4C7-9D8C-4DE1-BC99-1164B01D5BE7}"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B7F19-0970-4CA6-81C6-5796FCF20198}" type="slidenum">
              <a:rPr lang="en-US" smtClean="0"/>
              <a:t>‹#›</a:t>
            </a:fld>
            <a:endParaRPr lang="en-US"/>
          </a:p>
        </p:txBody>
      </p:sp>
    </p:spTree>
    <p:extLst>
      <p:ext uri="{BB962C8B-B14F-4D97-AF65-F5344CB8AC3E}">
        <p14:creationId xmlns:p14="http://schemas.microsoft.com/office/powerpoint/2010/main" val="1302699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6B4C7-9D8C-4DE1-BC99-1164B01D5BE7}"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B7F19-0970-4CA6-81C6-5796FCF20198}" type="slidenum">
              <a:rPr lang="en-US" smtClean="0"/>
              <a:t>‹#›</a:t>
            </a:fld>
            <a:endParaRPr lang="en-US"/>
          </a:p>
        </p:txBody>
      </p:sp>
    </p:spTree>
    <p:extLst>
      <p:ext uri="{BB962C8B-B14F-4D97-AF65-F5344CB8AC3E}">
        <p14:creationId xmlns:p14="http://schemas.microsoft.com/office/powerpoint/2010/main" val="397785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6B4C7-9D8C-4DE1-BC99-1164B01D5BE7}"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B7F19-0970-4CA6-81C6-5796FCF20198}" type="slidenum">
              <a:rPr lang="en-US" smtClean="0"/>
              <a:t>‹#›</a:t>
            </a:fld>
            <a:endParaRPr lang="en-US"/>
          </a:p>
        </p:txBody>
      </p:sp>
    </p:spTree>
    <p:extLst>
      <p:ext uri="{BB962C8B-B14F-4D97-AF65-F5344CB8AC3E}">
        <p14:creationId xmlns:p14="http://schemas.microsoft.com/office/powerpoint/2010/main" val="676830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6B4C7-9D8C-4DE1-BC99-1164B01D5BE7}"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B7F19-0970-4CA6-81C6-5796FCF20198}" type="slidenum">
              <a:rPr lang="en-US" smtClean="0"/>
              <a:t>‹#›</a:t>
            </a:fld>
            <a:endParaRPr lang="en-US"/>
          </a:p>
        </p:txBody>
      </p:sp>
    </p:spTree>
    <p:extLst>
      <p:ext uri="{BB962C8B-B14F-4D97-AF65-F5344CB8AC3E}">
        <p14:creationId xmlns:p14="http://schemas.microsoft.com/office/powerpoint/2010/main" val="224565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6B4C7-9D8C-4DE1-BC99-1164B01D5BE7}"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B7F19-0970-4CA6-81C6-5796FCF20198}" type="slidenum">
              <a:rPr lang="en-US" smtClean="0"/>
              <a:t>‹#›</a:t>
            </a:fld>
            <a:endParaRPr lang="en-US"/>
          </a:p>
        </p:txBody>
      </p:sp>
    </p:spTree>
    <p:extLst>
      <p:ext uri="{BB962C8B-B14F-4D97-AF65-F5344CB8AC3E}">
        <p14:creationId xmlns:p14="http://schemas.microsoft.com/office/powerpoint/2010/main" val="3933436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6B4C7-9D8C-4DE1-BC99-1164B01D5BE7}"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6B7F19-0970-4CA6-81C6-5796FCF20198}" type="slidenum">
              <a:rPr lang="en-US" smtClean="0"/>
              <a:t>‹#›</a:t>
            </a:fld>
            <a:endParaRPr lang="en-US"/>
          </a:p>
        </p:txBody>
      </p:sp>
    </p:spTree>
    <p:extLst>
      <p:ext uri="{BB962C8B-B14F-4D97-AF65-F5344CB8AC3E}">
        <p14:creationId xmlns:p14="http://schemas.microsoft.com/office/powerpoint/2010/main" val="578731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6B4C7-9D8C-4DE1-BC99-1164B01D5BE7}"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6B7F19-0970-4CA6-81C6-5796FCF20198}" type="slidenum">
              <a:rPr lang="en-US" smtClean="0"/>
              <a:t>‹#›</a:t>
            </a:fld>
            <a:endParaRPr lang="en-US"/>
          </a:p>
        </p:txBody>
      </p:sp>
    </p:spTree>
    <p:extLst>
      <p:ext uri="{BB962C8B-B14F-4D97-AF65-F5344CB8AC3E}">
        <p14:creationId xmlns:p14="http://schemas.microsoft.com/office/powerpoint/2010/main" val="2517286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6B4C7-9D8C-4DE1-BC99-1164B01D5BE7}"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6B7F19-0970-4CA6-81C6-5796FCF20198}" type="slidenum">
              <a:rPr lang="en-US" smtClean="0"/>
              <a:t>‹#›</a:t>
            </a:fld>
            <a:endParaRPr lang="en-US"/>
          </a:p>
        </p:txBody>
      </p:sp>
    </p:spTree>
    <p:extLst>
      <p:ext uri="{BB962C8B-B14F-4D97-AF65-F5344CB8AC3E}">
        <p14:creationId xmlns:p14="http://schemas.microsoft.com/office/powerpoint/2010/main" val="21287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6B4C7-9D8C-4DE1-BC99-1164B01D5BE7}"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B7F19-0970-4CA6-81C6-5796FCF20198}" type="slidenum">
              <a:rPr lang="en-US" smtClean="0"/>
              <a:t>‹#›</a:t>
            </a:fld>
            <a:endParaRPr lang="en-US"/>
          </a:p>
        </p:txBody>
      </p:sp>
    </p:spTree>
    <p:extLst>
      <p:ext uri="{BB962C8B-B14F-4D97-AF65-F5344CB8AC3E}">
        <p14:creationId xmlns:p14="http://schemas.microsoft.com/office/powerpoint/2010/main" val="3176768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6B4C7-9D8C-4DE1-BC99-1164B01D5BE7}"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B7F19-0970-4CA6-81C6-5796FCF20198}" type="slidenum">
              <a:rPr lang="en-US" smtClean="0"/>
              <a:t>‹#›</a:t>
            </a:fld>
            <a:endParaRPr lang="en-US"/>
          </a:p>
        </p:txBody>
      </p:sp>
    </p:spTree>
    <p:extLst>
      <p:ext uri="{BB962C8B-B14F-4D97-AF65-F5344CB8AC3E}">
        <p14:creationId xmlns:p14="http://schemas.microsoft.com/office/powerpoint/2010/main" val="675168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6B4C7-9D8C-4DE1-BC99-1164B01D5BE7}" type="datetimeFigureOut">
              <a:rPr lang="en-US" smtClean="0"/>
              <a:t>11/17/2015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B7F19-0970-4CA6-81C6-5796FCF20198}" type="slidenum">
              <a:rPr lang="en-US" smtClean="0"/>
              <a:t>‹#›</a:t>
            </a:fld>
            <a:endParaRPr lang="en-US"/>
          </a:p>
        </p:txBody>
      </p:sp>
    </p:spTree>
    <p:extLst>
      <p:ext uri="{BB962C8B-B14F-4D97-AF65-F5344CB8AC3E}">
        <p14:creationId xmlns:p14="http://schemas.microsoft.com/office/powerpoint/2010/main" val="25450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dvance.lexis.com/document/?pdmfid=1000516&amp;crid=a66ffd7e-6921-4c8f-9e4c-a3a89e476402&amp;pddocfullpath=/shared/document/cases/urn:contentItem:5G9G-SMR1-F04G-3012-00000-00&amp;pddocid=urn:contentItem:5G9G-SMR1-F04G-3012-00000-00&amp;pdcontentcomponentid=6658&amp;pdshepid=urn:contentItem:5G78-9Y61-J9X5-T4JJ-00000-00&amp;pdshepcat=initial&amp;pdteaserkey=sr0&amp;ecomp=_thhk&amp;earg=sr0&amp;prid=86cc90d6-b3d3-436b-9670-7c33432a7c6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a:t>
            </a:r>
            <a:r>
              <a:rPr lang="en-US" smtClean="0"/>
              <a:t>MCLE </a:t>
            </a:r>
            <a:r>
              <a:rPr lang="en-US" smtClean="0"/>
              <a:t>11-18-15</a:t>
            </a:r>
            <a:endParaRPr lang="en-US" dirty="0"/>
          </a:p>
        </p:txBody>
      </p:sp>
      <p:sp>
        <p:nvSpPr>
          <p:cNvPr id="5" name="Content Placeholder 4"/>
          <p:cNvSpPr>
            <a:spLocks noGrp="1"/>
          </p:cNvSpPr>
          <p:nvPr>
            <p:ph idx="1"/>
          </p:nvPr>
        </p:nvSpPr>
        <p:spPr/>
        <p:txBody>
          <a:bodyPr/>
          <a:lstStyle/>
          <a:p>
            <a:r>
              <a:rPr lang="en-US" dirty="0" err="1" smtClean="0"/>
              <a:t>Folta</a:t>
            </a:r>
            <a:r>
              <a:rPr lang="en-US" dirty="0" smtClean="0"/>
              <a:t> &amp; Continental Tire</a:t>
            </a:r>
          </a:p>
          <a:p>
            <a:r>
              <a:rPr lang="en-US" dirty="0" smtClean="0"/>
              <a:t>Wednesday November 18, 2015</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612941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Continental Tire v. IWCC</a:t>
            </a:r>
            <a:br>
              <a:rPr lang="en-US" dirty="0" smtClean="0"/>
            </a:br>
            <a:r>
              <a:rPr lang="en-US" dirty="0" smtClean="0"/>
              <a:t>2015 IL App (5</a:t>
            </a:r>
            <a:r>
              <a:rPr lang="en-US" baseline="30000" dirty="0" smtClean="0"/>
              <a:t>th</a:t>
            </a:r>
            <a:r>
              <a:rPr lang="en-US" dirty="0" smtClean="0"/>
              <a:t>) 140445WC</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only issue raised in this workers' compensation appeal concerns the nature </a:t>
            </a:r>
            <a:r>
              <a:rPr lang="en-US" dirty="0" smtClean="0"/>
              <a:t>and extent </a:t>
            </a:r>
            <a:r>
              <a:rPr lang="en-US" dirty="0"/>
              <a:t>of the claimant's injury to his left wrist</a:t>
            </a:r>
            <a:r>
              <a:rPr lang="en-US" dirty="0" smtClean="0"/>
              <a:t>.</a:t>
            </a:r>
            <a:r>
              <a:rPr lang="en-US" dirty="0"/>
              <a:t> The </a:t>
            </a:r>
            <a:r>
              <a:rPr lang="en-US" dirty="0" smtClean="0"/>
              <a:t>employer argues </a:t>
            </a:r>
            <a:r>
              <a:rPr lang="en-US" dirty="0"/>
              <a:t>that the claimant failed to prove that he suffered any permanent partial </a:t>
            </a:r>
            <a:r>
              <a:rPr lang="en-US" dirty="0" smtClean="0"/>
              <a:t>disability as </a:t>
            </a:r>
            <a:r>
              <a:rPr lang="en-US" dirty="0"/>
              <a:t>a result of the workplace accident</a:t>
            </a:r>
            <a:r>
              <a:rPr lang="en-US" dirty="0" smtClean="0"/>
              <a:t>.</a:t>
            </a:r>
          </a:p>
          <a:p>
            <a:r>
              <a:rPr lang="en-US" dirty="0"/>
              <a:t>In the present case, the arbitrator considered each of the factors contained </a:t>
            </a:r>
            <a:r>
              <a:rPr lang="en-US" dirty="0" smtClean="0"/>
              <a:t>in section </a:t>
            </a:r>
            <a:r>
              <a:rPr lang="en-US" dirty="0"/>
              <a:t>8.1b(b) and made the following findings: (i) that Dr. Brown found an </a:t>
            </a:r>
            <a:r>
              <a:rPr lang="en-US" dirty="0" smtClean="0"/>
              <a:t>impairment rating </a:t>
            </a:r>
            <a:r>
              <a:rPr lang="en-US" dirty="0"/>
              <a:t>of 0% of the left wrist; (ii) that the claimant was employed as a labor trainer </a:t>
            </a:r>
            <a:r>
              <a:rPr lang="en-US" dirty="0" smtClean="0"/>
              <a:t>for the respondent </a:t>
            </a:r>
            <a:r>
              <a:rPr lang="en-US" dirty="0"/>
              <a:t>and has continued in his usual and customary employment as of the trial date</a:t>
            </a:r>
            <a:r>
              <a:rPr lang="en-US" dirty="0" smtClean="0"/>
              <a:t>;(</a:t>
            </a:r>
            <a:r>
              <a:rPr lang="en-US" dirty="0"/>
              <a:t>iii) that the claimant was 49 years old as of the date of loss; (iv) that the claimant </a:t>
            </a:r>
            <a:r>
              <a:rPr lang="en-US" dirty="0" smtClean="0"/>
              <a:t>was released </a:t>
            </a:r>
            <a:r>
              <a:rPr lang="en-US" dirty="0"/>
              <a:t>to his regular job by his treating physician and continues to work in that </a:t>
            </a:r>
            <a:r>
              <a:rPr lang="en-US" dirty="0" smtClean="0"/>
              <a:t>position as </a:t>
            </a:r>
            <a:r>
              <a:rPr lang="en-US" dirty="0"/>
              <a:t>before the incident; and (v) that the claimant described some minor residual </a:t>
            </a:r>
            <a:r>
              <a:rPr lang="en-US" dirty="0" smtClean="0"/>
              <a:t>symptoms in </a:t>
            </a:r>
            <a:r>
              <a:rPr lang="en-US" dirty="0"/>
              <a:t>the wrist.</a:t>
            </a:r>
          </a:p>
        </p:txBody>
      </p:sp>
    </p:spTree>
    <p:extLst>
      <p:ext uri="{BB962C8B-B14F-4D97-AF65-F5344CB8AC3E}">
        <p14:creationId xmlns:p14="http://schemas.microsoft.com/office/powerpoint/2010/main" val="4031819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Continental Tire v. IWCC</a:t>
            </a:r>
            <a:br>
              <a:rPr lang="en-US" dirty="0" smtClean="0"/>
            </a:br>
            <a:r>
              <a:rPr lang="en-US" dirty="0" smtClean="0"/>
              <a:t>2015 IL App (5</a:t>
            </a:r>
            <a:r>
              <a:rPr lang="en-US" baseline="30000" dirty="0" smtClean="0"/>
              <a:t>th</a:t>
            </a:r>
            <a:r>
              <a:rPr lang="en-US" dirty="0" smtClean="0"/>
              <a:t>) 140445WC</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the present appeal, the employer argues that, by adopting the </a:t>
            </a:r>
            <a:r>
              <a:rPr lang="en-US" dirty="0" smtClean="0"/>
              <a:t>arbitrator's decision</a:t>
            </a:r>
            <a:r>
              <a:rPr lang="en-US" dirty="0"/>
              <a:t>, the Commission misinterpreted section 8.1b of the Act</a:t>
            </a:r>
            <a:r>
              <a:rPr lang="en-US" dirty="0" smtClean="0"/>
              <a:t>.</a:t>
            </a:r>
          </a:p>
          <a:p>
            <a:r>
              <a:rPr lang="en-US" dirty="0" smtClean="0"/>
              <a:t>The </a:t>
            </a:r>
            <a:r>
              <a:rPr lang="en-US" dirty="0"/>
              <a:t>employer </a:t>
            </a:r>
            <a:r>
              <a:rPr lang="en-US" dirty="0" smtClean="0"/>
              <a:t>argues that</a:t>
            </a:r>
            <a:r>
              <a:rPr lang="en-US" dirty="0"/>
              <a:t>, as a matter of law, the claimant's request for permanent partial disability should </a:t>
            </a:r>
            <a:r>
              <a:rPr lang="en-US" dirty="0" smtClean="0"/>
              <a:t>have  been </a:t>
            </a:r>
            <a:r>
              <a:rPr lang="en-US" dirty="0"/>
              <a:t>denied because he did not present a physician's report pursuant to section </a:t>
            </a:r>
            <a:r>
              <a:rPr lang="en-US" dirty="0" smtClean="0"/>
              <a:t>8.1b(a)that </a:t>
            </a:r>
            <a:r>
              <a:rPr lang="en-US" dirty="0"/>
              <a:t>would support a finding of a permanent partial impairment</a:t>
            </a:r>
            <a:r>
              <a:rPr lang="en-US" dirty="0" smtClean="0"/>
              <a:t>.</a:t>
            </a:r>
          </a:p>
          <a:p>
            <a:r>
              <a:rPr lang="en-US" dirty="0" smtClean="0"/>
              <a:t>The </a:t>
            </a:r>
            <a:r>
              <a:rPr lang="en-US" dirty="0"/>
              <a:t>employer </a:t>
            </a:r>
            <a:r>
              <a:rPr lang="en-US" dirty="0" smtClean="0"/>
              <a:t>also argues</a:t>
            </a:r>
            <a:r>
              <a:rPr lang="en-US" dirty="0"/>
              <a:t>, alternatively, that, under the manifest weight of the evidence standard, </a:t>
            </a:r>
            <a:r>
              <a:rPr lang="en-US" dirty="0" smtClean="0"/>
              <a:t>the Commission </a:t>
            </a:r>
            <a:r>
              <a:rPr lang="en-US" dirty="0"/>
              <a:t>failed to give proper weight to Dr. Brown's impairment report, </a:t>
            </a:r>
            <a:r>
              <a:rPr lang="en-US" dirty="0" smtClean="0"/>
              <a:t>the claimant's </a:t>
            </a:r>
            <a:r>
              <a:rPr lang="en-US" dirty="0"/>
              <a:t>extremely limited treatment, and his return to full duty at his prior </a:t>
            </a:r>
            <a:r>
              <a:rPr lang="en-US" dirty="0" smtClean="0"/>
              <a:t>earning capacity</a:t>
            </a:r>
            <a:r>
              <a:rPr lang="en-US" dirty="0"/>
              <a:t>. We disagree with each of the employer's arguments.</a:t>
            </a:r>
          </a:p>
        </p:txBody>
      </p:sp>
    </p:spTree>
    <p:extLst>
      <p:ext uri="{BB962C8B-B14F-4D97-AF65-F5344CB8AC3E}">
        <p14:creationId xmlns:p14="http://schemas.microsoft.com/office/powerpoint/2010/main" val="3404724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Continental Tire v. IWCC</a:t>
            </a:r>
            <a:br>
              <a:rPr lang="en-US" dirty="0" smtClean="0"/>
            </a:br>
            <a:r>
              <a:rPr lang="en-US" dirty="0" smtClean="0"/>
              <a:t>2015 IL App (5</a:t>
            </a:r>
            <a:r>
              <a:rPr lang="en-US" baseline="30000" dirty="0" smtClean="0"/>
              <a:t>th</a:t>
            </a:r>
            <a:r>
              <a:rPr lang="en-US" dirty="0" smtClean="0"/>
              <a:t>) 140445WC</a:t>
            </a:r>
            <a:endParaRPr lang="en-US" dirty="0"/>
          </a:p>
        </p:txBody>
      </p:sp>
      <p:sp>
        <p:nvSpPr>
          <p:cNvPr id="3" name="Content Placeholder 2"/>
          <p:cNvSpPr>
            <a:spLocks noGrp="1"/>
          </p:cNvSpPr>
          <p:nvPr>
            <p:ph idx="1"/>
          </p:nvPr>
        </p:nvSpPr>
        <p:spPr/>
        <p:txBody>
          <a:bodyPr>
            <a:normAutofit/>
          </a:bodyPr>
          <a:lstStyle/>
          <a:p>
            <a:r>
              <a:rPr lang="en-US" dirty="0" smtClean="0"/>
              <a:t>De novo: Nothing </a:t>
            </a:r>
            <a:r>
              <a:rPr lang="en-US" dirty="0"/>
              <a:t>within the statutory language of section 8.1b requires </a:t>
            </a:r>
            <a:r>
              <a:rPr lang="en-US" dirty="0" smtClean="0"/>
              <a:t>the Commission </a:t>
            </a:r>
            <a:r>
              <a:rPr lang="en-US" dirty="0"/>
              <a:t>to automatically adopt Dr. Brown's reported level of impairment </a:t>
            </a:r>
            <a:r>
              <a:rPr lang="en-US" dirty="0" smtClean="0"/>
              <a:t>merely because </a:t>
            </a:r>
            <a:r>
              <a:rPr lang="en-US" dirty="0"/>
              <a:t>the parties submitted only one subsection (a) report</a:t>
            </a:r>
            <a:r>
              <a:rPr lang="en-US" dirty="0" smtClean="0"/>
              <a:t>.</a:t>
            </a:r>
            <a:endParaRPr lang="en-US" dirty="0"/>
          </a:p>
          <a:p>
            <a:r>
              <a:rPr lang="en-US" dirty="0"/>
              <a:t>Second, the employer argues, alternatively, that the Commission's decision </a:t>
            </a:r>
            <a:r>
              <a:rPr lang="en-US" dirty="0" smtClean="0"/>
              <a:t>is improper </a:t>
            </a:r>
            <a:r>
              <a:rPr lang="en-US" dirty="0"/>
              <a:t>under the manifest weight of the evidence standard. We disagree.</a:t>
            </a:r>
          </a:p>
        </p:txBody>
      </p:sp>
    </p:spTree>
    <p:extLst>
      <p:ext uri="{BB962C8B-B14F-4D97-AF65-F5344CB8AC3E}">
        <p14:creationId xmlns:p14="http://schemas.microsoft.com/office/powerpoint/2010/main" val="257949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Does This Sentence Mean?</a:t>
            </a:r>
            <a:br>
              <a:rPr lang="en-US" dirty="0" smtClean="0"/>
            </a:br>
            <a:r>
              <a:rPr lang="en-US" dirty="0" smtClean="0"/>
              <a:t>“The statute does not require the claimant to submit a written physician’s report.” Par. 17. pg. 7</a:t>
            </a:r>
            <a:endParaRPr lang="en-US" dirty="0"/>
          </a:p>
        </p:txBody>
      </p:sp>
      <p:sp>
        <p:nvSpPr>
          <p:cNvPr id="4" name="Title 1"/>
          <p:cNvSpPr>
            <a:spLocks noGrp="1"/>
          </p:cNvSpPr>
          <p:nvPr>
            <p:ph idx="1"/>
          </p:nvPr>
        </p:nvSpPr>
        <p:spPr/>
        <p:txBody>
          <a:bodyPr>
            <a:normAutofit fontScale="82500" lnSpcReduction="10000"/>
          </a:bodyPr>
          <a:lstStyle/>
          <a:p>
            <a:pPr marL="514350" indent="-514350">
              <a:buFont typeface="+mj-lt"/>
              <a:buAutoNum type="alphaUcPeriod"/>
            </a:pPr>
            <a:r>
              <a:rPr lang="en-US" dirty="0" smtClean="0"/>
              <a:t>The statute does not require the Petitioner to submit a written physician’s report.</a:t>
            </a:r>
          </a:p>
          <a:p>
            <a:pPr marL="514350" indent="-514350">
              <a:buFont typeface="+mj-lt"/>
              <a:buAutoNum type="alphaUcPeriod"/>
            </a:pPr>
            <a:r>
              <a:rPr lang="en-US" dirty="0" smtClean="0"/>
              <a:t>The statute does require the Petitioner to submit a written physician’s report.</a:t>
            </a:r>
          </a:p>
          <a:p>
            <a:pPr marL="514350" indent="-514350">
              <a:buFont typeface="+mj-lt"/>
              <a:buAutoNum type="alphaUcPeriod"/>
            </a:pPr>
            <a:r>
              <a:rPr lang="en-US" dirty="0" smtClean="0"/>
              <a:t>The statute does not require either the Petitioner or the Respondent to submit a written physician’s report.</a:t>
            </a:r>
          </a:p>
          <a:p>
            <a:pPr marL="514350" indent="-514350">
              <a:buFont typeface="+mj-lt"/>
              <a:buAutoNum type="alphaUcPeriod"/>
            </a:pPr>
            <a:r>
              <a:rPr lang="en-US" dirty="0" smtClean="0"/>
              <a:t>The statute does require either the Petitioner or the Respondent to submit a written physician’s report.</a:t>
            </a:r>
          </a:p>
          <a:p>
            <a:pPr marL="514350" indent="-514350">
              <a:buFont typeface="+mj-lt"/>
              <a:buAutoNum type="alphaUcPeriod"/>
            </a:pPr>
            <a:r>
              <a:rPr lang="en-US" dirty="0" smtClean="0"/>
              <a:t>“(W)</a:t>
            </a:r>
            <a:r>
              <a:rPr lang="en-US" dirty="0" err="1" smtClean="0"/>
              <a:t>ords</a:t>
            </a:r>
            <a:r>
              <a:rPr lang="en-US" dirty="0" smtClean="0"/>
              <a:t> no longer have meaning…” (Justice Scalia, dissenting in King v. Burwell)</a:t>
            </a:r>
          </a:p>
          <a:p>
            <a:pPr marL="514350" indent="-514350">
              <a:buFont typeface="+mj-lt"/>
              <a:buAutoNum type="alphaUcPeriod"/>
            </a:pPr>
            <a:r>
              <a:rPr lang="en-US" dirty="0" smtClean="0"/>
              <a:t>Who cares? It’s all dicta.</a:t>
            </a:r>
          </a:p>
          <a:p>
            <a:pPr marL="514350" indent="-514350">
              <a:buFont typeface="+mj-lt"/>
              <a:buAutoNum type="alphaUcPeriod"/>
            </a:pPr>
            <a:r>
              <a:rPr lang="en-US" dirty="0" smtClean="0"/>
              <a:t>None and/or All of the above.</a:t>
            </a:r>
          </a:p>
          <a:p>
            <a:r>
              <a:rPr lang="en-US" dirty="0" smtClean="0"/>
              <a:t>Marque Smart v. Central Grocers, 12WC8366, 14IWCC374</a:t>
            </a:r>
          </a:p>
          <a:p>
            <a:r>
              <a:rPr lang="en-US" dirty="0" smtClean="0"/>
              <a:t>Jamie Lind v. Corn Belt Energy, 12WC39539, 14IWCC651 </a:t>
            </a:r>
          </a:p>
          <a:p>
            <a:endParaRPr lang="en-US" dirty="0"/>
          </a:p>
        </p:txBody>
      </p:sp>
    </p:spTree>
    <p:extLst>
      <p:ext uri="{BB962C8B-B14F-4D97-AF65-F5344CB8AC3E}">
        <p14:creationId xmlns:p14="http://schemas.microsoft.com/office/powerpoint/2010/main" val="160603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Sunrise Assisted Living v. </a:t>
            </a:r>
            <a:r>
              <a:rPr lang="en-US" dirty="0" err="1" smtClean="0"/>
              <a:t>Banach</a:t>
            </a:r>
            <a:r>
              <a:rPr lang="en-US" dirty="0" smtClean="0"/>
              <a:t/>
            </a:r>
            <a:br>
              <a:rPr lang="en-US" dirty="0" smtClean="0"/>
            </a:br>
            <a:r>
              <a:rPr lang="en-US" dirty="0" smtClean="0"/>
              <a:t>2015 IL App (2d) 140037</a:t>
            </a:r>
            <a:endParaRPr lang="en-US" dirty="0"/>
          </a:p>
        </p:txBody>
      </p:sp>
      <p:sp>
        <p:nvSpPr>
          <p:cNvPr id="3" name="Content Placeholder 2"/>
          <p:cNvSpPr>
            <a:spLocks noGrp="1"/>
          </p:cNvSpPr>
          <p:nvPr>
            <p:ph idx="1"/>
          </p:nvPr>
        </p:nvSpPr>
        <p:spPr/>
        <p:txBody>
          <a:bodyPr>
            <a:normAutofit fontScale="70000" lnSpcReduction="20000"/>
          </a:bodyPr>
          <a:lstStyle/>
          <a:p>
            <a:r>
              <a:rPr lang="en-US" dirty="0"/>
              <a:t>Harmoniously interpreted, </a:t>
            </a:r>
            <a:r>
              <a:rPr lang="en-US" dirty="0">
                <a:hlinkClick r:id="rId2"/>
              </a:rPr>
              <a:t>sections 19(g)</a:t>
            </a:r>
            <a:r>
              <a:rPr lang="en-US" dirty="0"/>
              <a:t> and </a:t>
            </a:r>
            <a:r>
              <a:rPr lang="en-US" dirty="0">
                <a:hlinkClick r:id="rId2"/>
              </a:rPr>
              <a:t>19(h)</a:t>
            </a:r>
            <a:r>
              <a:rPr lang="en-US" dirty="0"/>
              <a:t> provide that the trial court may not enter judgment on the original award while the Commission is reviewing whether that award is proper, but judgment on the original award may be entered when the Commission is deciding under </a:t>
            </a:r>
            <a:r>
              <a:rPr lang="en-US" dirty="0">
                <a:hlinkClick r:id="rId2"/>
              </a:rPr>
              <a:t>section 19(h)</a:t>
            </a:r>
            <a:r>
              <a:rPr lang="en-US" dirty="0"/>
              <a:t> whether a material change in circumstances warrants a prospective modification</a:t>
            </a:r>
            <a:r>
              <a:rPr lang="en-US" dirty="0" smtClean="0"/>
              <a:t>.</a:t>
            </a:r>
          </a:p>
          <a:p>
            <a:r>
              <a:rPr lang="en-US" dirty="0"/>
              <a:t>Once a claimant implements </a:t>
            </a:r>
            <a:r>
              <a:rPr lang="en-US" dirty="0">
                <a:hlinkClick r:id="rId2"/>
              </a:rPr>
              <a:t>section 19(g)</a:t>
            </a:r>
            <a:r>
              <a:rPr lang="en-US" dirty="0"/>
              <a:t> of the Act because the employer has failed to pay, a resulting order of the circuit court is an enforceable judgment, and </a:t>
            </a:r>
            <a:r>
              <a:rPr lang="en-US" dirty="0">
                <a:hlinkClick r:id="rId2"/>
              </a:rPr>
              <a:t>section 2-1303</a:t>
            </a:r>
            <a:r>
              <a:rPr lang="en-US" dirty="0"/>
              <a:t> interest is properly awarded from the date of the arbitrator's award through the date that judgment was entered on that award. In addition, any prospective payments due pursuant to the section 19(g) judgment that are untimely shall also be subject to </a:t>
            </a:r>
            <a:r>
              <a:rPr lang="en-US" dirty="0">
                <a:hlinkClick r:id="rId2"/>
              </a:rPr>
              <a:t>section 2-1303</a:t>
            </a:r>
            <a:r>
              <a:rPr lang="en-US" dirty="0"/>
              <a:t> interest. </a:t>
            </a:r>
            <a:r>
              <a:rPr lang="en-US" i="1" dirty="0" err="1" smtClean="0">
                <a:hlinkClick r:id="rId2"/>
              </a:rPr>
              <a:t>Radosevich</a:t>
            </a:r>
            <a:r>
              <a:rPr lang="en-US" i="1" dirty="0" smtClean="0"/>
              <a:t>.</a:t>
            </a:r>
          </a:p>
          <a:p>
            <a:r>
              <a:rPr lang="en-US" dirty="0"/>
              <a:t>In this case, Sunrise appealed the Commission's decision, and section 19(n) interest accrued while that appeal was pending. When the appellate court rendered its decision, Sunrise promptly paid the lump sum, accrued installments, and </a:t>
            </a:r>
            <a:r>
              <a:rPr lang="en-US" dirty="0" smtClean="0"/>
              <a:t>section </a:t>
            </a:r>
            <a:r>
              <a:rPr lang="en-US" dirty="0"/>
              <a:t>19(n) interest, before </a:t>
            </a:r>
            <a:r>
              <a:rPr lang="en-US" dirty="0" err="1"/>
              <a:t>Banach</a:t>
            </a:r>
            <a:r>
              <a:rPr lang="en-US" dirty="0"/>
              <a:t> filed her section 19(g) application. Sunrise did not refuse to pay before </a:t>
            </a:r>
            <a:r>
              <a:rPr lang="en-US" dirty="0" err="1"/>
              <a:t>Banach</a:t>
            </a:r>
            <a:r>
              <a:rPr lang="en-US" dirty="0"/>
              <a:t> implemented </a:t>
            </a:r>
            <a:r>
              <a:rPr lang="en-US" dirty="0">
                <a:hlinkClick r:id="rId2"/>
              </a:rPr>
              <a:t>section 19(g)</a:t>
            </a:r>
            <a:r>
              <a:rPr lang="en-US" dirty="0"/>
              <a:t>. When Sunrise tendered full payment of what was owed, </a:t>
            </a:r>
            <a:r>
              <a:rPr lang="en-US" dirty="0" err="1"/>
              <a:t>Banach</a:t>
            </a:r>
            <a:r>
              <a:rPr lang="en-US" dirty="0"/>
              <a:t> was no longer entitled to a judgment under </a:t>
            </a:r>
            <a:r>
              <a:rPr lang="en-US" dirty="0">
                <a:hlinkClick r:id="rId2"/>
              </a:rPr>
              <a:t>section 19(g)</a:t>
            </a:r>
            <a:r>
              <a:rPr lang="en-US" dirty="0"/>
              <a:t>. Without a judgment, </a:t>
            </a:r>
            <a:r>
              <a:rPr lang="en-US" dirty="0" err="1"/>
              <a:t>Banach</a:t>
            </a:r>
            <a:r>
              <a:rPr lang="en-US" dirty="0"/>
              <a:t> was not entitled to additional interest under </a:t>
            </a:r>
            <a:r>
              <a:rPr lang="en-US" dirty="0">
                <a:hlinkClick r:id="rId2"/>
              </a:rPr>
              <a:t>section 2-1303</a:t>
            </a:r>
            <a:r>
              <a:rPr lang="en-US" dirty="0"/>
              <a:t> of the Code. Therefore, we conclude that the</a:t>
            </a:r>
            <a:r>
              <a:rPr lang="en-US"/>
              <a:t> </a:t>
            </a:r>
            <a:r>
              <a:rPr lang="en-US" smtClean="0"/>
              <a:t>trial </a:t>
            </a:r>
            <a:r>
              <a:rPr lang="en-US" dirty="0"/>
              <a:t>court did not err in denying </a:t>
            </a:r>
            <a:r>
              <a:rPr lang="en-US" dirty="0" err="1"/>
              <a:t>Banach</a:t>
            </a:r>
            <a:r>
              <a:rPr lang="en-US" dirty="0"/>
              <a:t> a judgment under </a:t>
            </a:r>
            <a:r>
              <a:rPr lang="en-US" dirty="0">
                <a:hlinkClick r:id="rId2"/>
              </a:rPr>
              <a:t>section 19(g)</a:t>
            </a:r>
            <a:r>
              <a:rPr lang="en-US" dirty="0"/>
              <a:t> and interest under </a:t>
            </a:r>
            <a:r>
              <a:rPr lang="en-US" dirty="0">
                <a:hlinkClick r:id="rId2"/>
              </a:rPr>
              <a:t>section 2-1303</a:t>
            </a:r>
            <a:r>
              <a:rPr lang="en-US" dirty="0"/>
              <a:t> of the Code.</a:t>
            </a:r>
          </a:p>
        </p:txBody>
      </p:sp>
    </p:spTree>
    <p:extLst>
      <p:ext uri="{BB962C8B-B14F-4D97-AF65-F5344CB8AC3E}">
        <p14:creationId xmlns:p14="http://schemas.microsoft.com/office/powerpoint/2010/main" val="2368803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Folta</a:t>
            </a:r>
            <a:r>
              <a:rPr lang="en-US" dirty="0" smtClean="0"/>
              <a:t> v. Ferro Engineering</a:t>
            </a:r>
            <a:br>
              <a:rPr lang="en-US" dirty="0" smtClean="0"/>
            </a:br>
            <a:r>
              <a:rPr lang="en-US" dirty="0" smtClean="0"/>
              <a:t>2014 IL App (1</a:t>
            </a:r>
            <a:r>
              <a:rPr lang="en-US" baseline="30000" dirty="0" smtClean="0"/>
              <a:t>st</a:t>
            </a:r>
            <a:r>
              <a:rPr lang="en-US" dirty="0" smtClean="0"/>
              <a:t>) 123219</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This is a case of first impression in Illinois. It is a decision that determines when </a:t>
            </a:r>
            <a:r>
              <a:rPr lang="en-US" dirty="0" smtClean="0"/>
              <a:t>an employee </a:t>
            </a:r>
            <a:r>
              <a:rPr lang="en-US" dirty="0"/>
              <a:t>can sue his employer outside of the Workers’ Compensation Act (820 ILCS 305/1 </a:t>
            </a:r>
            <a:r>
              <a:rPr lang="en-US" i="1" dirty="0" smtClean="0"/>
              <a:t>et seq</a:t>
            </a:r>
            <a:r>
              <a:rPr lang="en-US" i="1" dirty="0"/>
              <a:t>. </a:t>
            </a:r>
            <a:r>
              <a:rPr lang="en-US" dirty="0" smtClean="0"/>
              <a:t>and </a:t>
            </a:r>
            <a:r>
              <a:rPr lang="en-US" dirty="0"/>
              <a:t>the Workers’ Occupational Diseases Act (820 ILCS 310/1 </a:t>
            </a:r>
            <a:r>
              <a:rPr lang="en-US" i="1" dirty="0" smtClean="0"/>
              <a:t>et seq.) </a:t>
            </a:r>
            <a:r>
              <a:rPr lang="en-US" dirty="0" smtClean="0"/>
              <a:t>when </a:t>
            </a:r>
            <a:r>
              <a:rPr lang="en-US" dirty="0"/>
              <a:t>the employee first learns of his injury after the expiration of the </a:t>
            </a:r>
            <a:r>
              <a:rPr lang="en-US" dirty="0" smtClean="0"/>
              <a:t>statute of </a:t>
            </a:r>
            <a:r>
              <a:rPr lang="en-US" dirty="0"/>
              <a:t>repose under those acts</a:t>
            </a:r>
            <a:r>
              <a:rPr lang="en-US" dirty="0" smtClean="0"/>
              <a:t>.</a:t>
            </a:r>
          </a:p>
          <a:p>
            <a:r>
              <a:rPr lang="en-US" dirty="0"/>
              <a:t>Plaintiff </a:t>
            </a:r>
            <a:r>
              <a:rPr lang="en-US" dirty="0" err="1" smtClean="0"/>
              <a:t>Folta</a:t>
            </a:r>
            <a:r>
              <a:rPr lang="en-US" dirty="0" smtClean="0"/>
              <a:t> was </a:t>
            </a:r>
            <a:r>
              <a:rPr lang="en-US" dirty="0"/>
              <a:t>allegedly exposed to asbestos at a plant owned by </a:t>
            </a:r>
            <a:r>
              <a:rPr lang="en-US" dirty="0" smtClean="0"/>
              <a:t>defendant Ferro </a:t>
            </a:r>
            <a:r>
              <a:rPr lang="en-US" dirty="0"/>
              <a:t>Engineering from 1966 to 1970. Forty-one years after leaving the employ of </a:t>
            </a:r>
            <a:r>
              <a:rPr lang="en-US" dirty="0" smtClean="0"/>
              <a:t>Ferro Engineering, P was </a:t>
            </a:r>
            <a:r>
              <a:rPr lang="en-US" dirty="0"/>
              <a:t>diagnosed with peritoneal mesothelioma</a:t>
            </a:r>
            <a:r>
              <a:rPr lang="en-US" dirty="0" smtClean="0"/>
              <a:t>.</a:t>
            </a:r>
          </a:p>
          <a:p>
            <a:r>
              <a:rPr lang="en-US" dirty="0" smtClean="0"/>
              <a:t>Any potential asbestos-related workers’ compensation claim against Ferro Engineering was time-barred by the Act’s 25-year statute of repose for asbestos-related injuries and the three-year statute of repose for asbestos-related diseases under the Workers’ Occupational Diseases Act.</a:t>
            </a:r>
          </a:p>
          <a:p>
            <a:r>
              <a:rPr lang="en-US" dirty="0"/>
              <a:t>Ferro Engineering filed a motion </a:t>
            </a:r>
            <a:r>
              <a:rPr lang="en-US" dirty="0" smtClean="0"/>
              <a:t>to </a:t>
            </a:r>
            <a:r>
              <a:rPr lang="en-US" dirty="0"/>
              <a:t>dismiss plaintiff’s counts against it, arguing that </a:t>
            </a:r>
            <a:r>
              <a:rPr lang="en-US" dirty="0" smtClean="0"/>
              <a:t>because plaintiff’s </a:t>
            </a:r>
            <a:r>
              <a:rPr lang="en-US" dirty="0"/>
              <a:t>injuries arose out of and in the course of his employment, his action was barred by </a:t>
            </a:r>
            <a:r>
              <a:rPr lang="en-US" dirty="0" smtClean="0"/>
              <a:t>the exclusive </a:t>
            </a:r>
            <a:r>
              <a:rPr lang="en-US" dirty="0"/>
              <a:t>remedy provision of the Act </a:t>
            </a:r>
            <a:r>
              <a:rPr lang="en-US" dirty="0" smtClean="0"/>
              <a:t>820 </a:t>
            </a:r>
            <a:r>
              <a:rPr lang="en-US" dirty="0"/>
              <a:t>ILCS 305/5(a) </a:t>
            </a:r>
            <a:r>
              <a:rPr lang="en-US" dirty="0" smtClean="0"/>
              <a:t>and </a:t>
            </a:r>
            <a:r>
              <a:rPr lang="en-US" dirty="0"/>
              <a:t>the </a:t>
            </a:r>
            <a:r>
              <a:rPr lang="en-US" dirty="0" smtClean="0"/>
              <a:t>parallel provision </a:t>
            </a:r>
            <a:r>
              <a:rPr lang="en-US" dirty="0"/>
              <a:t>in the Workers’ Occupational Diseases </a:t>
            </a:r>
            <a:r>
              <a:rPr lang="en-US" dirty="0" smtClean="0"/>
              <a:t>Act 820 </a:t>
            </a:r>
            <a:r>
              <a:rPr lang="en-US" dirty="0"/>
              <a:t>ILCS </a:t>
            </a:r>
            <a:r>
              <a:rPr lang="en-US" dirty="0" smtClean="0"/>
              <a:t>310/11.</a:t>
            </a:r>
          </a:p>
          <a:p>
            <a:r>
              <a:rPr lang="en-US" dirty="0" smtClean="0"/>
              <a:t> Plaintiff argued </a:t>
            </a:r>
            <a:r>
              <a:rPr lang="en-US" dirty="0"/>
              <a:t>that the exclusive remedy provision did not bar his action, since that provision does </a:t>
            </a:r>
            <a:r>
              <a:rPr lang="en-US" dirty="0" smtClean="0"/>
              <a:t>not apply </a:t>
            </a:r>
            <a:r>
              <a:rPr lang="en-US" dirty="0"/>
              <a:t>to claims that are “not compensable under the Act.”</a:t>
            </a:r>
          </a:p>
        </p:txBody>
      </p:sp>
    </p:spTree>
    <p:extLst>
      <p:ext uri="{BB962C8B-B14F-4D97-AF65-F5344CB8AC3E}">
        <p14:creationId xmlns:p14="http://schemas.microsoft.com/office/powerpoint/2010/main" val="3776477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Folta</a:t>
            </a:r>
            <a:r>
              <a:rPr lang="en-US" dirty="0" smtClean="0"/>
              <a:t> v. Ferro Engineering</a:t>
            </a:r>
            <a:br>
              <a:rPr lang="en-US" dirty="0" smtClean="0"/>
            </a:br>
            <a:r>
              <a:rPr lang="en-US" dirty="0" smtClean="0"/>
              <a:t>2014 IL App (1</a:t>
            </a:r>
            <a:r>
              <a:rPr lang="en-US" baseline="30000" dirty="0" smtClean="0"/>
              <a:t>st</a:t>
            </a:r>
            <a:r>
              <a:rPr lang="en-US" dirty="0" smtClean="0"/>
              <a:t>) 123219</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trial court granted Ferro Engineering’s motion to </a:t>
            </a:r>
            <a:r>
              <a:rPr lang="en-US" dirty="0" smtClean="0"/>
              <a:t>dismiss, and </a:t>
            </a:r>
            <a:r>
              <a:rPr lang="en-US" dirty="0"/>
              <a:t>plaintiff now appeals. For the reasons that follow, we reverse and remand</a:t>
            </a:r>
            <a:r>
              <a:rPr lang="en-US" dirty="0" smtClean="0"/>
              <a:t>.</a:t>
            </a:r>
          </a:p>
          <a:p>
            <a:r>
              <a:rPr lang="en-US" dirty="0"/>
              <a:t>Our review of the trial court’s construction of the Act </a:t>
            </a:r>
            <a:r>
              <a:rPr lang="en-US" dirty="0" smtClean="0"/>
              <a:t>and the </a:t>
            </a:r>
            <a:r>
              <a:rPr lang="en-US" dirty="0"/>
              <a:t>Workers’ Occupational Diseases Act is also </a:t>
            </a:r>
            <a:r>
              <a:rPr lang="en-US" i="1" dirty="0"/>
              <a:t>de novo</a:t>
            </a:r>
            <a:r>
              <a:rPr lang="en-US" dirty="0" smtClean="0"/>
              <a:t>.</a:t>
            </a:r>
          </a:p>
          <a:p>
            <a:r>
              <a:rPr lang="en-US" dirty="0" smtClean="0"/>
              <a:t>The </a:t>
            </a:r>
            <a:r>
              <a:rPr lang="en-US" dirty="0"/>
              <a:t>scope of these exclusivity bars is not absolute. Our supreme court </a:t>
            </a:r>
            <a:r>
              <a:rPr lang="en-US" dirty="0" smtClean="0"/>
              <a:t>has explained </a:t>
            </a:r>
            <a:r>
              <a:rPr lang="en-US" dirty="0"/>
              <a:t>that an injured employee may still bring a common-law action against his employer </a:t>
            </a:r>
            <a:r>
              <a:rPr lang="en-US" dirty="0" smtClean="0"/>
              <a:t>if he </a:t>
            </a:r>
            <a:r>
              <a:rPr lang="en-US" dirty="0"/>
              <a:t>can prove any of the following exceptions: (1) the injury was not accidental; (2) the injury </a:t>
            </a:r>
            <a:r>
              <a:rPr lang="en-US" dirty="0" smtClean="0"/>
              <a:t>did not </a:t>
            </a:r>
            <a:r>
              <a:rPr lang="en-US" dirty="0"/>
              <a:t>arise from his employment; (3) the injury was not received during the course </a:t>
            </a:r>
            <a:r>
              <a:rPr lang="en-US" dirty="0" smtClean="0"/>
              <a:t>of employment; or </a:t>
            </a:r>
            <a:r>
              <a:rPr lang="en-US" dirty="0"/>
              <a:t>(4) the injury is “not compensable under the Act</a:t>
            </a:r>
            <a:r>
              <a:rPr lang="en-US" dirty="0" smtClean="0"/>
              <a:t>.</a:t>
            </a:r>
          </a:p>
          <a:p>
            <a:r>
              <a:rPr lang="en-US" dirty="0"/>
              <a:t>¶ 29 Thus, we turn to consider the meaning of the phrase “not compensable under the Act” </a:t>
            </a:r>
            <a:r>
              <a:rPr lang="en-US" dirty="0" smtClean="0"/>
              <a:t>as used </a:t>
            </a:r>
            <a:r>
              <a:rPr lang="en-US" dirty="0"/>
              <a:t>in </a:t>
            </a:r>
            <a:r>
              <a:rPr lang="en-US" i="1" dirty="0" err="1"/>
              <a:t>Meerbrey</a:t>
            </a:r>
            <a:r>
              <a:rPr lang="en-US" i="1" dirty="0"/>
              <a:t> </a:t>
            </a:r>
            <a:r>
              <a:rPr lang="en-US" dirty="0"/>
              <a:t>and its progeny. Plaintiff urges us to find that an injury is not </a:t>
            </a:r>
            <a:r>
              <a:rPr lang="en-US" dirty="0" smtClean="0"/>
              <a:t>compensable under </a:t>
            </a:r>
            <a:r>
              <a:rPr lang="en-US" dirty="0"/>
              <a:t>the Act whenever a plaintiff, through no fault of his own, is barred from seeking </a:t>
            </a:r>
            <a:r>
              <a:rPr lang="en-US" dirty="0" smtClean="0"/>
              <a:t>recovery under </a:t>
            </a:r>
            <a:r>
              <a:rPr lang="en-US" dirty="0"/>
              <a:t>the Act. Ferro Engineering, meanwhile, argues that we should adopt a narrow reading </a:t>
            </a:r>
            <a:r>
              <a:rPr lang="en-US" dirty="0" smtClean="0"/>
              <a:t>of the </a:t>
            </a:r>
            <a:r>
              <a:rPr lang="en-US" dirty="0"/>
              <a:t>phrase and find that an injury is not compensable only if it does not arise out of and in </a:t>
            </a:r>
            <a:r>
              <a:rPr lang="en-US" dirty="0" smtClean="0"/>
              <a:t>the course </a:t>
            </a:r>
            <a:r>
              <a:rPr lang="en-US" dirty="0"/>
              <a:t>of employment.</a:t>
            </a:r>
            <a:endParaRPr lang="en-US" dirty="0" smtClean="0"/>
          </a:p>
          <a:p>
            <a:endParaRPr lang="en-US" dirty="0"/>
          </a:p>
        </p:txBody>
      </p:sp>
    </p:spTree>
    <p:extLst>
      <p:ext uri="{BB962C8B-B14F-4D97-AF65-F5344CB8AC3E}">
        <p14:creationId xmlns:p14="http://schemas.microsoft.com/office/powerpoint/2010/main" val="1348222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Folta</a:t>
            </a:r>
            <a:r>
              <a:rPr lang="en-US" dirty="0" smtClean="0"/>
              <a:t> v. Ferro Engineering</a:t>
            </a:r>
            <a:br>
              <a:rPr lang="en-US" dirty="0" smtClean="0"/>
            </a:br>
            <a:r>
              <a:rPr lang="en-US" dirty="0" smtClean="0"/>
              <a:t>2014 IL App (1</a:t>
            </a:r>
            <a:r>
              <a:rPr lang="en-US" baseline="30000" dirty="0" smtClean="0"/>
              <a:t>st</a:t>
            </a:r>
            <a:r>
              <a:rPr lang="en-US" dirty="0" smtClean="0"/>
              <a:t>) 123219</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This </a:t>
            </a:r>
            <a:r>
              <a:rPr lang="en-US" dirty="0"/>
              <a:t>court has, on multiple occasions, rejected </a:t>
            </a:r>
            <a:r>
              <a:rPr lang="en-US" dirty="0" smtClean="0"/>
              <a:t>Ferro Engineering’s </a:t>
            </a:r>
            <a:r>
              <a:rPr lang="en-US" dirty="0"/>
              <a:t>proposed definition of compensability </a:t>
            </a:r>
            <a:r>
              <a:rPr lang="en-US" dirty="0" smtClean="0"/>
              <a:t>(synonymous </a:t>
            </a:r>
            <a:r>
              <a:rPr lang="en-US" dirty="0"/>
              <a:t>with </a:t>
            </a:r>
            <a:r>
              <a:rPr lang="en-US" dirty="0" smtClean="0"/>
              <a:t>an injury </a:t>
            </a:r>
            <a:r>
              <a:rPr lang="en-US" dirty="0"/>
              <a:t>that arises out of or in the course of </a:t>
            </a:r>
            <a:r>
              <a:rPr lang="en-US" dirty="0" smtClean="0"/>
              <a:t>employment) and </a:t>
            </a:r>
            <a:r>
              <a:rPr lang="en-US" dirty="0"/>
              <a:t>instead articulated a definition </a:t>
            </a:r>
            <a:r>
              <a:rPr lang="en-US" dirty="0" smtClean="0"/>
              <a:t>related to </a:t>
            </a:r>
            <a:r>
              <a:rPr lang="en-US" dirty="0"/>
              <a:t>plaintiff’s ability to recover under the Act</a:t>
            </a:r>
            <a:r>
              <a:rPr lang="en-US" dirty="0" smtClean="0"/>
              <a:t>.</a:t>
            </a:r>
          </a:p>
          <a:p>
            <a:r>
              <a:rPr lang="en-US" dirty="0" smtClean="0"/>
              <a:t>“Recoverability”: where </a:t>
            </a:r>
            <a:r>
              <a:rPr lang="en-US" dirty="0"/>
              <a:t>plaintiffs’ injuries were of such a nature that they </a:t>
            </a:r>
            <a:r>
              <a:rPr lang="en-US" dirty="0" smtClean="0"/>
              <a:t>could not </a:t>
            </a:r>
            <a:r>
              <a:rPr lang="en-US" dirty="0"/>
              <a:t>recover under the Act, the fourth </a:t>
            </a:r>
            <a:r>
              <a:rPr lang="en-US" i="1" dirty="0" err="1"/>
              <a:t>Meerbrey</a:t>
            </a:r>
            <a:r>
              <a:rPr lang="en-US" i="1" dirty="0"/>
              <a:t> </a:t>
            </a:r>
            <a:r>
              <a:rPr lang="en-US" dirty="0"/>
              <a:t>exception would apply to allow them to bring </a:t>
            </a:r>
            <a:r>
              <a:rPr lang="en-US" dirty="0" smtClean="0"/>
              <a:t>a common-law </a:t>
            </a:r>
            <a:r>
              <a:rPr lang="en-US" dirty="0"/>
              <a:t>suit against their employer</a:t>
            </a:r>
            <a:r>
              <a:rPr lang="en-US" dirty="0" smtClean="0"/>
              <a:t>.</a:t>
            </a:r>
          </a:p>
          <a:p>
            <a:r>
              <a:rPr lang="en-US" dirty="0"/>
              <a:t>Such an interpretation of compensability is consistent with the purposes of the </a:t>
            </a:r>
            <a:r>
              <a:rPr lang="en-US" dirty="0" smtClean="0"/>
              <a:t>Act’s exclusivity </a:t>
            </a:r>
            <a:r>
              <a:rPr lang="en-US" dirty="0"/>
              <a:t>bar as explained by our supreme court </a:t>
            </a:r>
            <a:r>
              <a:rPr lang="en-US" dirty="0" smtClean="0"/>
              <a:t>…stated </a:t>
            </a:r>
            <a:r>
              <a:rPr lang="en-US" dirty="0"/>
              <a:t>that the exclusivity bar is rooted </a:t>
            </a:r>
            <a:r>
              <a:rPr lang="en-US" dirty="0" smtClean="0"/>
              <a:t>in the </a:t>
            </a:r>
            <a:r>
              <a:rPr lang="en-US" dirty="0"/>
              <a:t>fear of double recovery and the desire to prevent the proliferation of litigation</a:t>
            </a:r>
            <a:r>
              <a:rPr lang="en-US" dirty="0" smtClean="0"/>
              <a:t>.</a:t>
            </a:r>
          </a:p>
          <a:p>
            <a:r>
              <a:rPr lang="en-US" dirty="0"/>
              <a:t>Our holding is confined to the specific fact pattern before us today, </a:t>
            </a:r>
            <a:r>
              <a:rPr lang="en-US" dirty="0" smtClean="0"/>
              <a:t>in which </a:t>
            </a:r>
            <a:r>
              <a:rPr lang="en-US" dirty="0"/>
              <a:t>an injured employee’s potential claim under the Act is time-barred before he ever </a:t>
            </a:r>
            <a:r>
              <a:rPr lang="en-US" dirty="0" smtClean="0"/>
              <a:t>learns of </a:t>
            </a:r>
            <a:r>
              <a:rPr lang="en-US" dirty="0"/>
              <a:t>it, thus necessarily depriving him of any potential for compensation under the Act</a:t>
            </a:r>
            <a:r>
              <a:rPr lang="en-US" dirty="0" smtClean="0"/>
              <a:t>.</a:t>
            </a:r>
          </a:p>
          <a:p>
            <a:r>
              <a:rPr lang="en-US" dirty="0"/>
              <a:t>Thus, for the foregoing reasons, we reverse the judgment of the trial court, insofar as </a:t>
            </a:r>
            <a:r>
              <a:rPr lang="en-US" dirty="0" smtClean="0"/>
              <a:t>we find </a:t>
            </a:r>
            <a:r>
              <a:rPr lang="en-US" dirty="0"/>
              <a:t>that plaintiff’s suit against Ferro Engineering is not barred by the exclusivity provisions </a:t>
            </a:r>
            <a:r>
              <a:rPr lang="en-US" dirty="0" smtClean="0"/>
              <a:t>of the </a:t>
            </a:r>
            <a:r>
              <a:rPr lang="en-US" dirty="0"/>
              <a:t>Act and the Workers’ Occupational Diseases Act, and we remand for further proceedings</a:t>
            </a:r>
            <a:r>
              <a:rPr lang="en-US" dirty="0" smtClean="0"/>
              <a:t>.</a:t>
            </a:r>
          </a:p>
          <a:p>
            <a:r>
              <a:rPr lang="en-US" dirty="0" smtClean="0"/>
              <a:t>PLA to Supreme Court allowed 9-24-14, </a:t>
            </a:r>
            <a:r>
              <a:rPr lang="en-US" smtClean="0"/>
              <a:t>case argued 5-14-15</a:t>
            </a:r>
            <a:endParaRPr lang="en-US" dirty="0"/>
          </a:p>
        </p:txBody>
      </p:sp>
    </p:spTree>
    <p:extLst>
      <p:ext uri="{BB962C8B-B14F-4D97-AF65-F5344CB8AC3E}">
        <p14:creationId xmlns:p14="http://schemas.microsoft.com/office/powerpoint/2010/main" val="2862851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Folta</a:t>
            </a:r>
            <a:r>
              <a:rPr lang="en-US" dirty="0" smtClean="0"/>
              <a:t> v. Ferro Engineering</a:t>
            </a:r>
            <a:r>
              <a:rPr lang="en-US" dirty="0"/>
              <a:t/>
            </a:r>
            <a:br>
              <a:rPr lang="en-US" dirty="0"/>
            </a:br>
            <a:r>
              <a:rPr lang="en-US" dirty="0" smtClean="0"/>
              <a:t>2015 IL 118070</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this case we are asked to consider whether an employee can bring an </a:t>
            </a:r>
            <a:r>
              <a:rPr lang="en-US" dirty="0" smtClean="0"/>
              <a:t>action against </a:t>
            </a:r>
            <a:r>
              <a:rPr lang="en-US" dirty="0"/>
              <a:t>an employer outside of the Workers’ Compensation Act </a:t>
            </a:r>
            <a:r>
              <a:rPr lang="en-US" dirty="0" smtClean="0"/>
              <a:t>and </a:t>
            </a:r>
            <a:r>
              <a:rPr lang="en-US" dirty="0"/>
              <a:t>the Workers’ Occupational Diseases </a:t>
            </a:r>
            <a:r>
              <a:rPr lang="en-US" dirty="0" smtClean="0"/>
              <a:t>Act, </a:t>
            </a:r>
            <a:r>
              <a:rPr lang="en-US" dirty="0"/>
              <a:t>when the employee’s injury or disease first manifests after </a:t>
            </a:r>
            <a:r>
              <a:rPr lang="en-US" dirty="0" smtClean="0"/>
              <a:t>the expiration </a:t>
            </a:r>
            <a:r>
              <a:rPr lang="en-US" dirty="0"/>
              <a:t>of certain time limitations under those acts. For the following reasons</a:t>
            </a:r>
            <a:r>
              <a:rPr lang="en-US" dirty="0" smtClean="0"/>
              <a:t>,</a:t>
            </a:r>
            <a:r>
              <a:rPr lang="en-US" dirty="0"/>
              <a:t> we hold that under these circumstances, the employee’s action is barred by </a:t>
            </a:r>
            <a:r>
              <a:rPr lang="en-US" dirty="0" smtClean="0"/>
              <a:t>the exclusive </a:t>
            </a:r>
            <a:r>
              <a:rPr lang="en-US" dirty="0"/>
              <a:t>remedy provisions of those acts</a:t>
            </a:r>
            <a:r>
              <a:rPr lang="en-US" dirty="0" smtClean="0"/>
              <a:t>.</a:t>
            </a:r>
          </a:p>
          <a:p>
            <a:r>
              <a:rPr lang="en-US" dirty="0"/>
              <a:t>Specifically, we are asked to consider whether these provisions bar an </a:t>
            </a:r>
            <a:r>
              <a:rPr lang="en-US" dirty="0" smtClean="0"/>
              <a:t>employee’s cause </a:t>
            </a:r>
            <a:r>
              <a:rPr lang="en-US" dirty="0"/>
              <a:t>of action against an employer to recover damages for a disease resulting </a:t>
            </a:r>
            <a:r>
              <a:rPr lang="en-US" dirty="0" smtClean="0"/>
              <a:t>from asbestos </a:t>
            </a:r>
            <a:r>
              <a:rPr lang="en-US" dirty="0"/>
              <a:t>exposure which arose out of and in the course of employment even </a:t>
            </a:r>
            <a:r>
              <a:rPr lang="en-US" dirty="0" smtClean="0"/>
              <a:t>though no </a:t>
            </a:r>
            <a:r>
              <a:rPr lang="en-US" dirty="0"/>
              <a:t>compensation is available under those acts due to statutory time limits on </a:t>
            </a:r>
            <a:r>
              <a:rPr lang="en-US" dirty="0" smtClean="0"/>
              <a:t>the employer’s </a:t>
            </a:r>
            <a:r>
              <a:rPr lang="en-US" dirty="0"/>
              <a:t>liability. The question is one of law, which we review </a:t>
            </a:r>
            <a:r>
              <a:rPr lang="en-US" i="1" dirty="0"/>
              <a:t>de novo</a:t>
            </a:r>
            <a:r>
              <a:rPr lang="en-US" dirty="0"/>
              <a:t>.</a:t>
            </a:r>
          </a:p>
        </p:txBody>
      </p:sp>
    </p:spTree>
    <p:extLst>
      <p:ext uri="{BB962C8B-B14F-4D97-AF65-F5344CB8AC3E}">
        <p14:creationId xmlns:p14="http://schemas.microsoft.com/office/powerpoint/2010/main" val="1595190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Folta</a:t>
            </a:r>
            <a:r>
              <a:rPr lang="en-US" dirty="0" smtClean="0"/>
              <a:t> v. Ferro Engineering</a:t>
            </a:r>
            <a:r>
              <a:rPr lang="en-US" dirty="0"/>
              <a:t/>
            </a:r>
            <a:br>
              <a:rPr lang="en-US" dirty="0"/>
            </a:br>
            <a:r>
              <a:rPr lang="en-US" dirty="0" smtClean="0"/>
              <a:t>2015 IL 118070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Both </a:t>
            </a:r>
            <a:r>
              <a:rPr lang="en-US" dirty="0"/>
              <a:t>acts </a:t>
            </a:r>
            <a:r>
              <a:rPr lang="en-US" dirty="0" smtClean="0"/>
              <a:t>contain an </a:t>
            </a:r>
            <a:r>
              <a:rPr lang="en-US" dirty="0"/>
              <a:t>exclusive remedy provision as part of the </a:t>
            </a:r>
            <a:r>
              <a:rPr lang="en-US" i="1" dirty="0"/>
              <a:t>quid pro quo </a:t>
            </a:r>
            <a:r>
              <a:rPr lang="en-US" dirty="0"/>
              <a:t>which balances </a:t>
            </a:r>
            <a:r>
              <a:rPr lang="en-US" dirty="0" smtClean="0"/>
              <a:t>the sacrifices </a:t>
            </a:r>
            <a:r>
              <a:rPr lang="en-US" dirty="0"/>
              <a:t>and gains of employees and </a:t>
            </a:r>
            <a:r>
              <a:rPr lang="en-US" dirty="0" smtClean="0"/>
              <a:t>employers</a:t>
            </a:r>
          </a:p>
          <a:p>
            <a:r>
              <a:rPr lang="en-US" dirty="0" smtClean="0"/>
              <a:t>Employee </a:t>
            </a:r>
            <a:r>
              <a:rPr lang="en-US" dirty="0"/>
              <a:t>can escape </a:t>
            </a:r>
            <a:r>
              <a:rPr lang="en-US" dirty="0" smtClean="0"/>
              <a:t>the exclusivity </a:t>
            </a:r>
            <a:r>
              <a:rPr lang="en-US" dirty="0"/>
              <a:t>provisions of the Act if the employee establishes that the injury (1) </a:t>
            </a:r>
            <a:r>
              <a:rPr lang="en-US" dirty="0" smtClean="0"/>
              <a:t>was not </a:t>
            </a:r>
            <a:r>
              <a:rPr lang="en-US" dirty="0"/>
              <a:t>accidental; (2) did not arise from his employment; (3) was not received </a:t>
            </a:r>
            <a:r>
              <a:rPr lang="en-US" dirty="0" smtClean="0"/>
              <a:t>during the </a:t>
            </a:r>
            <a:r>
              <a:rPr lang="en-US" dirty="0"/>
              <a:t>course of employment; or (4) was not compensable under the </a:t>
            </a:r>
            <a:r>
              <a:rPr lang="en-US" dirty="0" smtClean="0"/>
              <a:t>Act</a:t>
            </a:r>
          </a:p>
          <a:p>
            <a:r>
              <a:rPr lang="en-US" i="1" dirty="0"/>
              <a:t>Pathfinder</a:t>
            </a:r>
            <a:r>
              <a:rPr lang="en-US" dirty="0"/>
              <a:t>, </a:t>
            </a:r>
            <a:r>
              <a:rPr lang="en-US" i="1" dirty="0"/>
              <a:t>Collier </a:t>
            </a:r>
            <a:r>
              <a:rPr lang="en-US" dirty="0"/>
              <a:t>and </a:t>
            </a:r>
            <a:r>
              <a:rPr lang="en-US" i="1" dirty="0" err="1"/>
              <a:t>Meerbrey</a:t>
            </a:r>
            <a:r>
              <a:rPr lang="en-US" i="1" dirty="0"/>
              <a:t> </a:t>
            </a:r>
            <a:r>
              <a:rPr lang="en-US" dirty="0"/>
              <a:t>stand for the proposition that </a:t>
            </a:r>
            <a:r>
              <a:rPr lang="en-US" dirty="0" err="1" smtClean="0"/>
              <a:t>whetheran</a:t>
            </a:r>
            <a:r>
              <a:rPr lang="en-US" dirty="0" smtClean="0"/>
              <a:t> </a:t>
            </a:r>
            <a:r>
              <a:rPr lang="en-US" dirty="0"/>
              <a:t>injury is compensable is related to whether the type of injury categorically </a:t>
            </a:r>
            <a:r>
              <a:rPr lang="en-US" dirty="0" smtClean="0"/>
              <a:t>fits within </a:t>
            </a:r>
            <a:r>
              <a:rPr lang="en-US" dirty="0"/>
              <a:t>the purview of the Act. These cases do not stand for the proposition </a:t>
            </a:r>
            <a:r>
              <a:rPr lang="en-US" dirty="0" smtClean="0"/>
              <a:t>that whether </a:t>
            </a:r>
            <a:r>
              <a:rPr lang="en-US" dirty="0"/>
              <a:t>an injury is compensable is defined by whether there is an ability </a:t>
            </a:r>
            <a:r>
              <a:rPr lang="en-US" dirty="0" smtClean="0"/>
              <a:t>to recover </a:t>
            </a:r>
            <a:r>
              <a:rPr lang="en-US" dirty="0"/>
              <a:t>benefits for a particular injury sustained by an employee. In all of </a:t>
            </a:r>
            <a:r>
              <a:rPr lang="en-US" dirty="0" smtClean="0"/>
              <a:t>the </a:t>
            </a:r>
            <a:r>
              <a:rPr lang="en-US" dirty="0" err="1" smtClean="0"/>
              <a:t>secases</a:t>
            </a:r>
            <a:r>
              <a:rPr lang="en-US" dirty="0"/>
              <a:t>, the exclusivity provisions barred a common-law cause of action</a:t>
            </a:r>
          </a:p>
        </p:txBody>
      </p:sp>
    </p:spTree>
    <p:extLst>
      <p:ext uri="{BB962C8B-B14F-4D97-AF65-F5344CB8AC3E}">
        <p14:creationId xmlns:p14="http://schemas.microsoft.com/office/powerpoint/2010/main" val="396798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Folta</a:t>
            </a:r>
            <a:r>
              <a:rPr lang="en-US" dirty="0" smtClean="0"/>
              <a:t> v. Ferro Engineering</a:t>
            </a:r>
            <a:r>
              <a:rPr lang="en-US" dirty="0"/>
              <a:t/>
            </a:r>
            <a:br>
              <a:rPr lang="en-US" dirty="0"/>
            </a:br>
            <a:r>
              <a:rPr lang="en-US" dirty="0" smtClean="0"/>
              <a:t>2015 IL 118070</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a:t>
            </a:r>
            <a:r>
              <a:rPr lang="en-US" dirty="0"/>
              <a:t>court has held that despite limitations on the amount </a:t>
            </a:r>
            <a:r>
              <a:rPr lang="en-US" dirty="0" smtClean="0"/>
              <a:t>and type </a:t>
            </a:r>
            <a:r>
              <a:rPr lang="en-US" dirty="0"/>
              <a:t>of recovery under the Act, the Act is the employee’s exclusive remedy </a:t>
            </a:r>
            <a:r>
              <a:rPr lang="en-US" dirty="0" smtClean="0"/>
              <a:t>for workplace </a:t>
            </a:r>
            <a:r>
              <a:rPr lang="en-US" dirty="0"/>
              <a:t>injuries</a:t>
            </a:r>
            <a:r>
              <a:rPr lang="en-US" dirty="0" smtClean="0"/>
              <a:t>.</a:t>
            </a:r>
          </a:p>
          <a:p>
            <a:r>
              <a:rPr lang="en-US" dirty="0" smtClean="0"/>
              <a:t>Section </a:t>
            </a:r>
            <a:r>
              <a:rPr lang="en-US" dirty="0"/>
              <a:t>6(c) of the Workers’ Occupational Diseases Act does </a:t>
            </a:r>
            <a:r>
              <a:rPr lang="en-US" dirty="0" smtClean="0"/>
              <a:t>bar </a:t>
            </a:r>
            <a:r>
              <a:rPr lang="en-US" dirty="0" err="1" smtClean="0"/>
              <a:t>Folta’s</a:t>
            </a:r>
            <a:r>
              <a:rPr lang="en-US" dirty="0" smtClean="0"/>
              <a:t> </a:t>
            </a:r>
            <a:r>
              <a:rPr lang="en-US" dirty="0"/>
              <a:t>right to file an application for compensation. That section provides that</a:t>
            </a:r>
            <a:r>
              <a:rPr lang="en-US" dirty="0" smtClean="0"/>
              <a:t>,“[</a:t>
            </a:r>
            <a:r>
              <a:rPr lang="en-US" dirty="0"/>
              <a:t>i]n cases of disability caused by exposure </a:t>
            </a:r>
            <a:r>
              <a:rPr lang="en-US" dirty="0" smtClean="0"/>
              <a:t>to </a:t>
            </a:r>
            <a:r>
              <a:rPr lang="en-US" dirty="0"/>
              <a:t>asbestos, unless application </a:t>
            </a:r>
            <a:r>
              <a:rPr lang="en-US" dirty="0" smtClean="0"/>
              <a:t>for compensation </a:t>
            </a:r>
            <a:r>
              <a:rPr lang="en-US" dirty="0"/>
              <a:t>is filed with the Commission within 25 years after the employee </a:t>
            </a:r>
            <a:r>
              <a:rPr lang="en-US" dirty="0" smtClean="0"/>
              <a:t>was so </a:t>
            </a:r>
            <a:r>
              <a:rPr lang="en-US" dirty="0"/>
              <a:t>exposed, the right to file such application shall be barred</a:t>
            </a:r>
            <a:r>
              <a:rPr lang="en-US" dirty="0" smtClean="0"/>
              <a:t>.”</a:t>
            </a:r>
          </a:p>
          <a:p>
            <a:r>
              <a:rPr lang="en-US" dirty="0"/>
              <a:t>Based on the plain language of this section, this provision acts as a statute </a:t>
            </a:r>
            <a:r>
              <a:rPr lang="en-US" dirty="0" smtClean="0"/>
              <a:t>of repose</a:t>
            </a:r>
            <a:r>
              <a:rPr lang="en-US" dirty="0"/>
              <a:t>, and creates an absolute bar on the right to bring a claim</a:t>
            </a:r>
            <a:r>
              <a:rPr lang="en-US" dirty="0" smtClean="0"/>
              <a:t>.</a:t>
            </a:r>
          </a:p>
          <a:p>
            <a:r>
              <a:rPr lang="en-US" dirty="0" smtClean="0"/>
              <a:t>Fact </a:t>
            </a:r>
            <a:r>
              <a:rPr lang="en-US" dirty="0"/>
              <a:t>that through no fault of the employee’s own, the right to </a:t>
            </a:r>
            <a:r>
              <a:rPr lang="en-US" dirty="0" smtClean="0"/>
              <a:t>seek recovery </a:t>
            </a:r>
            <a:r>
              <a:rPr lang="en-US" dirty="0"/>
              <a:t>under the acts was extinguished before the claim accrued because of </a:t>
            </a:r>
            <a:r>
              <a:rPr lang="en-US" dirty="0" smtClean="0"/>
              <a:t>the </a:t>
            </a:r>
            <a:r>
              <a:rPr lang="en-US" dirty="0" err="1" smtClean="0"/>
              <a:t>nstatute</a:t>
            </a:r>
            <a:r>
              <a:rPr lang="en-US" dirty="0" smtClean="0"/>
              <a:t> </a:t>
            </a:r>
            <a:r>
              <a:rPr lang="en-US" dirty="0"/>
              <a:t>of repose does not mean that the acts have no application or that </a:t>
            </a:r>
            <a:r>
              <a:rPr lang="en-US" dirty="0" err="1"/>
              <a:t>Folta</a:t>
            </a:r>
            <a:r>
              <a:rPr lang="en-US" dirty="0"/>
              <a:t> </a:t>
            </a:r>
            <a:r>
              <a:rPr lang="en-US" dirty="0" smtClean="0"/>
              <a:t>was then </a:t>
            </a:r>
            <a:r>
              <a:rPr lang="en-US" dirty="0"/>
              <a:t>free to bring a wrongful death action in circuit court</a:t>
            </a:r>
          </a:p>
        </p:txBody>
      </p:sp>
    </p:spTree>
    <p:extLst>
      <p:ext uri="{BB962C8B-B14F-4D97-AF65-F5344CB8AC3E}">
        <p14:creationId xmlns:p14="http://schemas.microsoft.com/office/powerpoint/2010/main" val="2885359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Folta</a:t>
            </a:r>
            <a:r>
              <a:rPr lang="en-US" dirty="0" smtClean="0"/>
              <a:t> v. Ferro Engineering</a:t>
            </a:r>
            <a:r>
              <a:rPr lang="en-US" dirty="0"/>
              <a:t/>
            </a:r>
            <a:br>
              <a:rPr lang="en-US" dirty="0"/>
            </a:br>
            <a:r>
              <a:rPr lang="en-US" dirty="0" smtClean="0"/>
              <a:t>2015 IL 118070</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 </a:t>
            </a:r>
            <a:r>
              <a:rPr lang="en-US" dirty="0"/>
              <a:t>reject </a:t>
            </a:r>
            <a:r>
              <a:rPr lang="en-US" dirty="0" err="1"/>
              <a:t>Folta’s</a:t>
            </a:r>
            <a:r>
              <a:rPr lang="en-US" dirty="0"/>
              <a:t> assertions that to hold that the exclusive </a:t>
            </a:r>
            <a:r>
              <a:rPr lang="en-US" dirty="0" smtClean="0"/>
              <a:t>remedy provisions </a:t>
            </a:r>
            <a:r>
              <a:rPr lang="en-US" dirty="0"/>
              <a:t>bar her cause of action would violate the Illinois </a:t>
            </a:r>
            <a:r>
              <a:rPr lang="en-US" dirty="0" smtClean="0"/>
              <a:t>Constitution’s guarantees </a:t>
            </a:r>
            <a:r>
              <a:rPr lang="en-US" dirty="0"/>
              <a:t>of equal protection (Ill. Const. 1970, art. I, § 2), prohibition </a:t>
            </a:r>
            <a:r>
              <a:rPr lang="en-US" dirty="0" smtClean="0"/>
              <a:t>against special </a:t>
            </a:r>
            <a:r>
              <a:rPr lang="en-US" dirty="0"/>
              <a:t>legislation (Ill. Const. 1970, art. IV, § 13), and the right to a certain </a:t>
            </a:r>
            <a:r>
              <a:rPr lang="en-US" dirty="0" smtClean="0"/>
              <a:t>remedy(Ill</a:t>
            </a:r>
            <a:r>
              <a:rPr lang="en-US" dirty="0"/>
              <a:t>. Const. 1970, art. I, § 12</a:t>
            </a:r>
            <a:r>
              <a:rPr lang="en-US" dirty="0" smtClean="0"/>
              <a:t>).</a:t>
            </a:r>
          </a:p>
          <a:p>
            <a:r>
              <a:rPr lang="en-US" dirty="0" smtClean="0"/>
              <a:t>Dissent: This </a:t>
            </a:r>
            <a:r>
              <a:rPr lang="en-US" dirty="0"/>
              <a:t>court has described the Workers’ Compensation Act as “a humane law of </a:t>
            </a:r>
            <a:r>
              <a:rPr lang="en-US" dirty="0" smtClean="0"/>
              <a:t>a remedial </a:t>
            </a:r>
            <a:r>
              <a:rPr lang="en-US" dirty="0"/>
              <a:t>nature whose fundamental purpose is to provide employees and </a:t>
            </a:r>
            <a:r>
              <a:rPr lang="en-US" dirty="0" smtClean="0"/>
              <a:t>their dependents </a:t>
            </a:r>
            <a:r>
              <a:rPr lang="en-US" dirty="0"/>
              <a:t>prompt, sure and definite </a:t>
            </a:r>
            <a:r>
              <a:rPr lang="en-US" dirty="0" smtClean="0"/>
              <a:t>compensation…</a:t>
            </a:r>
            <a:r>
              <a:rPr lang="en-US" dirty="0"/>
              <a:t>It is instructive to look at the majority’s interpretation of the </a:t>
            </a:r>
            <a:r>
              <a:rPr lang="en-US"/>
              <a:t>exclusive </a:t>
            </a:r>
            <a:r>
              <a:rPr lang="en-US" smtClean="0"/>
              <a:t>remedy provisions </a:t>
            </a:r>
            <a:r>
              <a:rPr lang="en-US" dirty="0"/>
              <a:t>in terms of the consequences of that interpretation. According to </a:t>
            </a:r>
            <a:r>
              <a:rPr lang="en-US" dirty="0" smtClean="0"/>
              <a:t>the majority</a:t>
            </a:r>
            <a:r>
              <a:rPr lang="en-US" dirty="0"/>
              <a:t>, the acts are the employee’s exclusive remedy for workplace injuries, </a:t>
            </a:r>
            <a:r>
              <a:rPr lang="en-US" dirty="0" smtClean="0"/>
              <a:t>even where</a:t>
            </a:r>
            <a:r>
              <a:rPr lang="en-US" dirty="0"/>
              <a:t>, as here, plaintiff never had an opportunity to seek such </a:t>
            </a:r>
            <a:r>
              <a:rPr lang="en-US" dirty="0" smtClean="0"/>
              <a:t>compensation because </a:t>
            </a:r>
            <a:r>
              <a:rPr lang="en-US" dirty="0"/>
              <a:t>his occupational mesothelioma was not manifest until long after </a:t>
            </a:r>
            <a:r>
              <a:rPr lang="en-US" dirty="0" smtClean="0"/>
              <a:t>the statutory </a:t>
            </a:r>
            <a:r>
              <a:rPr lang="en-US" dirty="0"/>
              <a:t>time limitations had elapsed.</a:t>
            </a:r>
            <a:r>
              <a:rPr lang="en-US" dirty="0" smtClean="0"/>
              <a:t>”</a:t>
            </a:r>
            <a:endParaRPr lang="en-US" dirty="0"/>
          </a:p>
        </p:txBody>
      </p:sp>
    </p:spTree>
    <p:extLst>
      <p:ext uri="{BB962C8B-B14F-4D97-AF65-F5344CB8AC3E}">
        <p14:creationId xmlns:p14="http://schemas.microsoft.com/office/powerpoint/2010/main" val="3384995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Curtis </a:t>
            </a:r>
            <a:r>
              <a:rPr lang="en-US" dirty="0" err="1" smtClean="0"/>
              <a:t>Oltman</a:t>
            </a:r>
            <a:r>
              <a:rPr lang="en-US" dirty="0" smtClean="0"/>
              <a:t> v. Continental Tire</a:t>
            </a:r>
            <a:br>
              <a:rPr lang="en-US" dirty="0" smtClean="0"/>
            </a:br>
            <a:r>
              <a:rPr lang="en-US" dirty="0" smtClean="0"/>
              <a:t>12 WC 011777; 13 IWCC 744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DA 1/31/2012</a:t>
            </a:r>
          </a:p>
          <a:p>
            <a:r>
              <a:rPr lang="en-US" dirty="0" smtClean="0"/>
              <a:t>49 </a:t>
            </a:r>
            <a:r>
              <a:rPr lang="en-US" dirty="0" err="1" smtClean="0"/>
              <a:t>yo</a:t>
            </a:r>
            <a:r>
              <a:rPr lang="en-US" dirty="0" smtClean="0"/>
              <a:t> labor trainer</a:t>
            </a:r>
          </a:p>
          <a:p>
            <a:r>
              <a:rPr lang="en-US" dirty="0" smtClean="0"/>
              <a:t>Non-displaced fracture of the left “wrist” (R hand dominant)</a:t>
            </a:r>
          </a:p>
          <a:p>
            <a:r>
              <a:rPr lang="en-US" dirty="0" smtClean="0"/>
              <a:t>Dr. Brown splinted and treated</a:t>
            </a:r>
          </a:p>
          <a:p>
            <a:r>
              <a:rPr lang="en-US" dirty="0" smtClean="0"/>
              <a:t>(</a:t>
            </a:r>
            <a:r>
              <a:rPr lang="en-US" dirty="0" err="1" smtClean="0"/>
              <a:t>i</a:t>
            </a:r>
            <a:r>
              <a:rPr lang="en-US" dirty="0" smtClean="0"/>
              <a:t>) “3/15/2012 Dr. Brown prepared an AMA rating report in which he opined that the claimant had a 0% impairment at the level of the left wrist. RX2. Dr. Brown testified in deposition in support of his findings and treatment course, as well as the bases for his impairment rating. See generally RX1.”</a:t>
            </a:r>
          </a:p>
          <a:p>
            <a:r>
              <a:rPr lang="en-US" dirty="0" smtClean="0"/>
              <a:t>(ii) returned to usual and customary employment</a:t>
            </a:r>
          </a:p>
          <a:p>
            <a:r>
              <a:rPr lang="en-US" dirty="0" smtClean="0"/>
              <a:t>(iii) 49 </a:t>
            </a:r>
            <a:r>
              <a:rPr lang="en-US" dirty="0" err="1" smtClean="0"/>
              <a:t>yo</a:t>
            </a:r>
            <a:endParaRPr lang="en-US" dirty="0" smtClean="0"/>
          </a:p>
          <a:p>
            <a:r>
              <a:rPr lang="en-US" dirty="0" smtClean="0"/>
              <a:t>(iv) continues to work as before the incident</a:t>
            </a:r>
          </a:p>
          <a:p>
            <a:r>
              <a:rPr lang="en-US" dirty="0" smtClean="0"/>
              <a:t>(v) The claimant described some minor residual symptoms in his wrist</a:t>
            </a:r>
          </a:p>
          <a:p>
            <a:r>
              <a:rPr lang="en-US" dirty="0" smtClean="0"/>
              <a:t>Award: 5% loss of use of the left hand</a:t>
            </a:r>
          </a:p>
          <a:p>
            <a:r>
              <a:rPr lang="en-US" dirty="0" smtClean="0"/>
              <a:t>IWCC affirms &amp; adopts; Circuit Court confirmed</a:t>
            </a:r>
          </a:p>
        </p:txBody>
      </p:sp>
    </p:spTree>
    <p:extLst>
      <p:ext uri="{BB962C8B-B14F-4D97-AF65-F5344CB8AC3E}">
        <p14:creationId xmlns:p14="http://schemas.microsoft.com/office/powerpoint/2010/main" val="3661715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2368</Words>
  <Application>Microsoft Office PowerPoint</Application>
  <PresentationFormat>Widescreen</PresentationFormat>
  <Paragraphs>76</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WCLA MCLE 11-18-15</vt:lpstr>
      <vt:lpstr>Folta v. Ferro Engineering 2014 IL App (1st) 123219</vt:lpstr>
      <vt:lpstr>Folta v. Ferro Engineering 2014 IL App (1st) 123219</vt:lpstr>
      <vt:lpstr>Folta v. Ferro Engineering 2014 IL App (1st) 123219</vt:lpstr>
      <vt:lpstr>Folta v. Ferro Engineering 2015 IL 118070</vt:lpstr>
      <vt:lpstr>Folta v. Ferro Engineering 2015 IL 118070</vt:lpstr>
      <vt:lpstr>Folta v. Ferro Engineering 2015 IL 118070</vt:lpstr>
      <vt:lpstr>Folta v. Ferro Engineering 2015 IL 118070</vt:lpstr>
      <vt:lpstr>Curtis Oltman v. Continental Tire 12 WC 011777; 13 IWCC 744 </vt:lpstr>
      <vt:lpstr>Continental Tire v. IWCC 2015 IL App (5th) 140445WC</vt:lpstr>
      <vt:lpstr>Continental Tire v. IWCC 2015 IL App (5th) 140445WC</vt:lpstr>
      <vt:lpstr>Continental Tire v. IWCC 2015 IL App (5th) 140445WC</vt:lpstr>
      <vt:lpstr>What Does This Sentence Mean? “The statute does not require the claimant to submit a written physician’s report.” Par. 17. pg. 7</vt:lpstr>
      <vt:lpstr>Sunrise Assisted Living v. Banach 2015 IL App (2d) 140037</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10-20-15</dc:title>
  <dc:creator>David B. Menchetti</dc:creator>
  <cp:lastModifiedBy>David B. Menchetti</cp:lastModifiedBy>
  <cp:revision>26</cp:revision>
  <cp:lastPrinted>2015-11-17T13:33:22Z</cp:lastPrinted>
  <dcterms:created xsi:type="dcterms:W3CDTF">2015-11-12T12:41:22Z</dcterms:created>
  <dcterms:modified xsi:type="dcterms:W3CDTF">2015-11-17T22:00:42Z</dcterms:modified>
</cp:coreProperties>
</file>