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6" r:id="rId3"/>
    <p:sldId id="267" r:id="rId4"/>
    <p:sldId id="268" r:id="rId5"/>
    <p:sldId id="269" r:id="rId6"/>
    <p:sldId id="270" r:id="rId7"/>
    <p:sldId id="271" r:id="rId8"/>
    <p:sldId id="272" r:id="rId9"/>
    <p:sldId id="258" r:id="rId10"/>
    <p:sldId id="259" r:id="rId11"/>
    <p:sldId id="260" r:id="rId12"/>
    <p:sldId id="261" r:id="rId13"/>
    <p:sldId id="262" r:id="rId14"/>
    <p:sldId id="263" r:id="rId15"/>
    <p:sldId id="264"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75241F-2355-496B-AEA4-D2BCC40E10D2}" type="datetimeFigureOut">
              <a:rPr lang="en-US" smtClean="0"/>
              <a:t>10/15/2015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108F06-2028-43E1-99D7-1BF9376AF931}" type="slidenum">
              <a:rPr lang="en-US" smtClean="0"/>
              <a:t>‹#›</a:t>
            </a:fld>
            <a:endParaRPr lang="en-US"/>
          </a:p>
        </p:txBody>
      </p:sp>
    </p:spTree>
    <p:extLst>
      <p:ext uri="{BB962C8B-B14F-4D97-AF65-F5344CB8AC3E}">
        <p14:creationId xmlns:p14="http://schemas.microsoft.com/office/powerpoint/2010/main" val="2479233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279926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046B9B-6816-4DBE-94F1-1AE617E5398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921090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46B9B-6816-4DBE-94F1-1AE617E5398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337388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46B9B-6816-4DBE-94F1-1AE617E5398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79713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46B9B-6816-4DBE-94F1-1AE617E5398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24455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046B9B-6816-4DBE-94F1-1AE617E5398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732611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046B9B-6816-4DBE-94F1-1AE617E5398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403678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046B9B-6816-4DBE-94F1-1AE617E53980}" type="datetimeFigureOut">
              <a:rPr lang="en-US" smtClean="0"/>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250636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046B9B-6816-4DBE-94F1-1AE617E53980}" type="datetimeFigureOut">
              <a:rPr lang="en-US" smtClean="0"/>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163282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46B9B-6816-4DBE-94F1-1AE617E53980}" type="datetimeFigureOut">
              <a:rPr lang="en-US" smtClean="0"/>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35701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46B9B-6816-4DBE-94F1-1AE617E5398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48024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46B9B-6816-4DBE-94F1-1AE617E5398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DE2B1-2F49-4F3C-9C43-488EEA526BF0}" type="slidenum">
              <a:rPr lang="en-US" smtClean="0"/>
              <a:t>‹#›</a:t>
            </a:fld>
            <a:endParaRPr lang="en-US"/>
          </a:p>
        </p:txBody>
      </p:sp>
    </p:spTree>
    <p:extLst>
      <p:ext uri="{BB962C8B-B14F-4D97-AF65-F5344CB8AC3E}">
        <p14:creationId xmlns:p14="http://schemas.microsoft.com/office/powerpoint/2010/main" val="3566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46B9B-6816-4DBE-94F1-1AE617E53980}" type="datetimeFigureOut">
              <a:rPr lang="en-US" smtClean="0"/>
              <a:t>10/15/2015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DE2B1-2F49-4F3C-9C43-488EEA526BF0}" type="slidenum">
              <a:rPr lang="en-US" smtClean="0"/>
              <a:t>‹#›</a:t>
            </a:fld>
            <a:endParaRPr lang="en-US"/>
          </a:p>
        </p:txBody>
      </p:sp>
    </p:spTree>
    <p:extLst>
      <p:ext uri="{BB962C8B-B14F-4D97-AF65-F5344CB8AC3E}">
        <p14:creationId xmlns:p14="http://schemas.microsoft.com/office/powerpoint/2010/main" val="321242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lexis.com/research/buttonTFLink?_m=7e404169097cc6c716b6de2c953aa3a5&amp;_xfercite=%3ccite%20cc%3d%22USA%22%3e%3c!%5bCDATA%5b12%20IWCC%201221%5d%5d%3e%3c/cite%3e&amp;_butType=3&amp;_butStat=2&amp;_butNum=17&amp;_butInline=1&amp;_butinfo=%3ccite%20cc%3d%22USA%22%3e%3c!%5bCDATA%5b266%20Ill.%20App.%203d%201103,at%201107%5d%5d%3e%3c/cite%3e&amp;_fmtstr=FULL&amp;docnum=1&amp;_startdoc=1&amp;wchp=dGLzVzk-zSkAz&amp;_md5=d061d042dcd31c975e37b37a512c87d5" TargetMode="External"/><Relationship Id="rId3" Type="http://schemas.openxmlformats.org/officeDocument/2006/relationships/hyperlink" Target="https://www.lexis.com/research/buttonTFLink?_m=7e404169097cc6c716b6de2c953aa3a5&amp;_xfercite=%3ccite%20cc%3d%22USA%22%3e%3c!%5bCDATA%5b12%20IWCC%201221%5d%5d%3e%3c/cite%3e&amp;_butType=3&amp;_butStat=2&amp;_butNum=12&amp;_butInline=1&amp;_butinfo=%3ccite%20cc%3d%22USA%22%3e%3c!%5bCDATA%5b6%20IWCC%201133%5d%5d%3e%3c/cite%3e&amp;_fmtstr=FULL&amp;docnum=1&amp;_startdoc=1&amp;wchp=dGLzVzk-zSkAz&amp;_md5=eb62d282120e2eeed51ac7a56d0776d5" TargetMode="External"/><Relationship Id="rId7" Type="http://schemas.openxmlformats.org/officeDocument/2006/relationships/hyperlink" Target="https://www.lexis.com/research/buttonTFLink?_m=7e404169097cc6c716b6de2c953aa3a5&amp;_xfercite=%3ccite%20cc%3d%22USA%22%3e%3c!%5bCDATA%5b12%20IWCC%201221%5d%5d%3e%3c/cite%3e&amp;_butType=3&amp;_butStat=2&amp;_butNum=16&amp;_butInline=1&amp;_butinfo=%3ccite%20cc%3d%22USA%22%3e%3c!%5bCDATA%5b129%20Ill.%202d%2052,at%2057%5d%5d%3e%3c/cite%3e&amp;_fmtstr=FULL&amp;docnum=1&amp;_startdoc=1&amp;wchp=dGLzVzk-zSkAz&amp;_md5=cda48e92215757a6db8afa38038b1154" TargetMode="External"/><Relationship Id="rId2" Type="http://schemas.openxmlformats.org/officeDocument/2006/relationships/hyperlink" Target="https://www.lexis.com/research/buttonTFLink?_m=7e404169097cc6c716b6de2c953aa3a5&amp;_xfercite=%3ccite%20cc%3d%22USA%22%3e%3c!%5bCDATA%5b12%20IWCC%201221%5d%5d%3e%3c/cite%3e&amp;_butType=3&amp;_butStat=2&amp;_butNum=11&amp;_butInline=1&amp;_butinfo=%3ccite%20cc%3d%22USA%22%3e%3c!%5bCDATA%5b12%20IWCC%20399%5d%5d%3e%3c/cite%3e&amp;_fmtstr=FULL&amp;docnum=1&amp;_startdoc=1&amp;wchp=dGLzVzk-zSkAz&amp;_md5=93bf3ef62d875876f62c19d313d5df0d" TargetMode="External"/><Relationship Id="rId1" Type="http://schemas.openxmlformats.org/officeDocument/2006/relationships/slideLayout" Target="../slideLayouts/slideLayout2.xml"/><Relationship Id="rId6" Type="http://schemas.openxmlformats.org/officeDocument/2006/relationships/hyperlink" Target="https://www.lexis.com/research/buttonTFLink?_m=7e404169097cc6c716b6de2c953aa3a5&amp;_xfercite=%3ccite%20cc%3d%22USA%22%3e%3c!%5bCDATA%5b12%20IWCC%201221%5d%5d%3e%3c/cite%3e&amp;_butType=3&amp;_butStat=2&amp;_butNum=15&amp;_butInline=1&amp;_butinfo=%3ccite%20cc%3d%22USA%22%3e%3c!%5bCDATA%5b143%20Ill.%202d%20542%5d%5d%3e%3c/cite%3e&amp;_fmtstr=FULL&amp;docnum=1&amp;_startdoc=1&amp;wchp=dGLzVzk-zSkAz&amp;_md5=428ae53955a57d254f40949566bf6912" TargetMode="External"/><Relationship Id="rId5" Type="http://schemas.openxmlformats.org/officeDocument/2006/relationships/hyperlink" Target="https://www.lexis.com/research/buttonTFLink?_m=7e404169097cc6c716b6de2c953aa3a5&amp;_xfercite=%3ccite%20cc%3d%22USA%22%3e%3c!%5bCDATA%5b12%20IWCC%201221%5d%5d%3e%3c/cite%3e&amp;_butType=3&amp;_butStat=2&amp;_butNum=14&amp;_butInline=1&amp;_butinfo=%3ccite%20cc%3d%22USA%22%3e%3c!%5bCDATA%5b1%20IIC%20702%5d%5d%3e%3c/cite%3e&amp;_fmtstr=FULL&amp;docnum=1&amp;_startdoc=1&amp;wchp=dGLzVzk-zSkAz&amp;_md5=61706b9071e623e4429fa0c2d71070b1" TargetMode="External"/><Relationship Id="rId4" Type="http://schemas.openxmlformats.org/officeDocument/2006/relationships/hyperlink" Target="https://www.lexis.com/research/buttonTFLink?_m=7e404169097cc6c716b6de2c953aa3a5&amp;_xfercite=%3ccite%20cc%3d%22USA%22%3e%3c!%5bCDATA%5b12%20IWCC%201221%5d%5d%3e%3c/cite%3e&amp;_butType=3&amp;_butStat=2&amp;_butNum=13&amp;_butInline=1&amp;_butinfo=%3ccite%20cc%3d%22USA%22%3e%3c!%5bCDATA%5b3%20IIC%20465%5d%5d%3e%3c/cite%3e&amp;_fmtstr=FULL&amp;docnum=1&amp;_startdoc=1&amp;wchp=dGLzVzk-zSkAz&amp;_md5=eea867fecfa069b7de79056d9fa9d36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a:t>
            </a:r>
            <a:r>
              <a:rPr lang="en-US" smtClean="0"/>
              <a:t>MCLE 10-20-15</a:t>
            </a:r>
            <a:endParaRPr lang="en-US" dirty="0"/>
          </a:p>
        </p:txBody>
      </p:sp>
      <p:sp>
        <p:nvSpPr>
          <p:cNvPr id="5" name="Content Placeholder 4"/>
          <p:cNvSpPr>
            <a:spLocks noGrp="1"/>
          </p:cNvSpPr>
          <p:nvPr>
            <p:ph idx="1"/>
          </p:nvPr>
        </p:nvSpPr>
        <p:spPr/>
        <p:txBody>
          <a:bodyPr/>
          <a:lstStyle/>
          <a:p>
            <a:r>
              <a:rPr lang="en-US" dirty="0" smtClean="0"/>
              <a:t>Another Case Law Update</a:t>
            </a:r>
          </a:p>
          <a:p>
            <a:r>
              <a:rPr lang="en-US" smtClean="0"/>
              <a:t>Tuesday October 20, </a:t>
            </a:r>
            <a:r>
              <a:rPr lang="en-US" dirty="0" smtClean="0"/>
              <a:t>2015</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1207730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Burge v. Exelon Generation</a:t>
            </a:r>
            <a:br>
              <a:rPr lang="en-US" dirty="0" smtClean="0"/>
            </a:br>
            <a:r>
              <a:rPr lang="en-US" dirty="0" smtClean="0"/>
              <a:t>2015 IL App(2d) 141090</a:t>
            </a:r>
            <a:endParaRPr lang="en-US" dirty="0"/>
          </a:p>
        </p:txBody>
      </p:sp>
      <p:sp>
        <p:nvSpPr>
          <p:cNvPr id="3" name="Content Placeholder 2"/>
          <p:cNvSpPr>
            <a:spLocks noGrp="1"/>
          </p:cNvSpPr>
          <p:nvPr>
            <p:ph idx="1"/>
          </p:nvPr>
        </p:nvSpPr>
        <p:spPr/>
        <p:txBody>
          <a:bodyPr>
            <a:normAutofit fontScale="85000" lnSpcReduction="20000"/>
          </a:bodyPr>
          <a:lstStyle/>
          <a:p>
            <a:r>
              <a:rPr lang="en-US" dirty="0"/>
              <a:t>We find nothing in the </a:t>
            </a:r>
            <a:r>
              <a:rPr lang="en-US" dirty="0" smtClean="0"/>
              <a:t> </a:t>
            </a:r>
            <a:r>
              <a:rPr lang="en-US" dirty="0"/>
              <a:t>Agreement </a:t>
            </a:r>
            <a:r>
              <a:rPr lang="en-US" dirty="0" smtClean="0"/>
              <a:t>that gives </a:t>
            </a:r>
            <a:r>
              <a:rPr lang="en-US" dirty="0"/>
              <a:t>ENS any right to control </a:t>
            </a:r>
            <a:r>
              <a:rPr lang="en-US" dirty="0" smtClean="0"/>
              <a:t>Defendant</a:t>
            </a:r>
            <a:r>
              <a:rPr lang="en-US" dirty="0"/>
              <a:t>. Indeed, quite the opposite appears to be </a:t>
            </a:r>
            <a:r>
              <a:rPr lang="en-US" dirty="0" smtClean="0"/>
              <a:t>true. Because </a:t>
            </a:r>
            <a:r>
              <a:rPr lang="en-US" dirty="0"/>
              <a:t>ENS has no right to </a:t>
            </a:r>
            <a:r>
              <a:rPr lang="en-US" dirty="0" smtClean="0"/>
              <a:t>control, Defendant</a:t>
            </a:r>
            <a:r>
              <a:rPr lang="en-US" dirty="0"/>
              <a:t>, </a:t>
            </a:r>
            <a:r>
              <a:rPr lang="en-US" dirty="0" smtClean="0"/>
              <a:t>is </a:t>
            </a:r>
            <a:r>
              <a:rPr lang="en-US" dirty="0"/>
              <a:t>not ENS’s </a:t>
            </a:r>
            <a:r>
              <a:rPr lang="en-US" dirty="0" smtClean="0"/>
              <a:t>agent. No exclusive remedy protection</a:t>
            </a:r>
          </a:p>
          <a:p>
            <a:r>
              <a:rPr lang="en-US" dirty="0"/>
              <a:t>The question we are left with is whether </a:t>
            </a:r>
            <a:r>
              <a:rPr lang="en-US" dirty="0" smtClean="0"/>
              <a:t>Defendant’s </a:t>
            </a:r>
            <a:r>
              <a:rPr lang="en-US" dirty="0"/>
              <a:t>role, if any, in paying </a:t>
            </a:r>
            <a:r>
              <a:rPr lang="en-US" dirty="0" smtClean="0"/>
              <a:t>Plaintiff’s workers’ compensation </a:t>
            </a:r>
            <a:r>
              <a:rPr lang="en-US" dirty="0"/>
              <a:t>settlement confers immunity, pursuant to </a:t>
            </a:r>
            <a:r>
              <a:rPr lang="en-US" dirty="0" smtClean="0"/>
              <a:t>Section </a:t>
            </a:r>
            <a:r>
              <a:rPr lang="en-US" dirty="0"/>
              <a:t>5(a), from a </a:t>
            </a:r>
            <a:r>
              <a:rPr lang="en-US" dirty="0" smtClean="0"/>
              <a:t>common-law action </a:t>
            </a:r>
            <a:r>
              <a:rPr lang="en-US" dirty="0"/>
              <a:t>for </a:t>
            </a:r>
            <a:r>
              <a:rPr lang="en-US" dirty="0" smtClean="0"/>
              <a:t>damages</a:t>
            </a:r>
          </a:p>
          <a:p>
            <a:r>
              <a:rPr lang="en-US" dirty="0" smtClean="0"/>
              <a:t>Defendant </a:t>
            </a:r>
            <a:r>
              <a:rPr lang="en-US" dirty="0"/>
              <a:t>argued that, because it had reimbursed ENS for workers’ </a:t>
            </a:r>
            <a:r>
              <a:rPr lang="en-US" dirty="0" smtClean="0"/>
              <a:t>compensation payments</a:t>
            </a:r>
            <a:r>
              <a:rPr lang="en-US" dirty="0"/>
              <a:t>, and because of its authority to manage ENS’s affairs, it was cloaked with the </a:t>
            </a:r>
            <a:r>
              <a:rPr lang="en-US" dirty="0" smtClean="0"/>
              <a:t>same immunity </a:t>
            </a:r>
            <a:r>
              <a:rPr lang="en-US" dirty="0"/>
              <a:t>as </a:t>
            </a:r>
            <a:r>
              <a:rPr lang="en-US" dirty="0" smtClean="0"/>
              <a:t>ENS</a:t>
            </a:r>
          </a:p>
          <a:p>
            <a:r>
              <a:rPr lang="en-US" dirty="0" smtClean="0"/>
              <a:t>We </a:t>
            </a:r>
            <a:r>
              <a:rPr lang="en-US" dirty="0"/>
              <a:t>agree with </a:t>
            </a:r>
            <a:r>
              <a:rPr lang="en-US" dirty="0" smtClean="0"/>
              <a:t>Plaintiff </a:t>
            </a:r>
            <a:r>
              <a:rPr lang="en-US" dirty="0"/>
              <a:t>that immunity under section 5(a) of the Act cannot </a:t>
            </a:r>
            <a:r>
              <a:rPr lang="en-US" dirty="0" smtClean="0"/>
              <a:t>be predicated </a:t>
            </a:r>
            <a:r>
              <a:rPr lang="en-US" dirty="0"/>
              <a:t>on </a:t>
            </a:r>
            <a:r>
              <a:rPr lang="en-US" dirty="0" smtClean="0"/>
              <a:t>Defendant’s </a:t>
            </a:r>
            <a:r>
              <a:rPr lang="en-US" dirty="0"/>
              <a:t>payment of workers’ compensation unless </a:t>
            </a:r>
            <a:r>
              <a:rPr lang="en-US" dirty="0" smtClean="0"/>
              <a:t>Defendant </a:t>
            </a:r>
            <a:r>
              <a:rPr lang="en-US" dirty="0"/>
              <a:t>was </a:t>
            </a:r>
            <a:r>
              <a:rPr lang="en-US" dirty="0" smtClean="0"/>
              <a:t>under some </a:t>
            </a:r>
            <a:r>
              <a:rPr lang="en-US" dirty="0"/>
              <a:t>legal obligation to </a:t>
            </a:r>
            <a:r>
              <a:rPr lang="en-US" dirty="0" smtClean="0"/>
              <a:t>pay</a:t>
            </a:r>
          </a:p>
          <a:p>
            <a:r>
              <a:rPr lang="en-US" dirty="0"/>
              <a:t>Accordingly, </a:t>
            </a:r>
            <a:r>
              <a:rPr lang="en-US" dirty="0" smtClean="0"/>
              <a:t>Defendant </a:t>
            </a:r>
            <a:r>
              <a:rPr lang="en-US" dirty="0"/>
              <a:t>has failed to establish a basis for claiming immunity under </a:t>
            </a:r>
            <a:r>
              <a:rPr lang="en-US" dirty="0" smtClean="0"/>
              <a:t>Section 5(a</a:t>
            </a:r>
            <a:r>
              <a:rPr lang="en-US" dirty="0"/>
              <a:t>) of the Act, and it was error to dismiss </a:t>
            </a:r>
            <a:r>
              <a:rPr lang="en-US" dirty="0" smtClean="0"/>
              <a:t>Plaintiffs</a:t>
            </a:r>
            <a:r>
              <a:rPr lang="en-US" dirty="0"/>
              <a:t>’ </a:t>
            </a:r>
            <a:r>
              <a:rPr lang="en-US" dirty="0" smtClean="0"/>
              <a:t>complaint</a:t>
            </a:r>
            <a:endParaRPr lang="en-US" b="1" i="1" dirty="0"/>
          </a:p>
        </p:txBody>
      </p:sp>
    </p:spTree>
    <p:extLst>
      <p:ext uri="{BB962C8B-B14F-4D97-AF65-F5344CB8AC3E}">
        <p14:creationId xmlns:p14="http://schemas.microsoft.com/office/powerpoint/2010/main" val="3645356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Reichling</a:t>
            </a:r>
            <a:r>
              <a:rPr lang="en-US" dirty="0" smtClean="0"/>
              <a:t> v. </a:t>
            </a:r>
            <a:r>
              <a:rPr lang="en-US" dirty="0" err="1" smtClean="0"/>
              <a:t>Touchette</a:t>
            </a:r>
            <a:r>
              <a:rPr lang="en-US" dirty="0" smtClean="0"/>
              <a:t> Regional Hospital</a:t>
            </a:r>
            <a:br>
              <a:rPr lang="en-US" dirty="0" smtClean="0"/>
            </a:br>
            <a:r>
              <a:rPr lang="en-US" dirty="0" smtClean="0"/>
              <a:t>2015 Il App (5</a:t>
            </a:r>
            <a:r>
              <a:rPr lang="en-US" baseline="30000" dirty="0" smtClean="0"/>
              <a:t>th</a:t>
            </a:r>
            <a:r>
              <a:rPr lang="en-US" dirty="0" smtClean="0"/>
              <a:t>) 140412WC</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dirty="0" smtClean="0"/>
              <a:t>Plaintiff </a:t>
            </a:r>
            <a:r>
              <a:rPr lang="en-US" dirty="0"/>
              <a:t>appeals the circuit court’s order granting </a:t>
            </a:r>
            <a:r>
              <a:rPr lang="en-US" dirty="0" smtClean="0"/>
              <a:t>summary judgment </a:t>
            </a:r>
            <a:r>
              <a:rPr lang="en-US" dirty="0"/>
              <a:t>in favor of the </a:t>
            </a:r>
            <a:r>
              <a:rPr lang="en-US" dirty="0" smtClean="0"/>
              <a:t>Defendant </a:t>
            </a:r>
            <a:r>
              <a:rPr lang="en-US" dirty="0" err="1"/>
              <a:t>Touchette</a:t>
            </a:r>
            <a:r>
              <a:rPr lang="en-US" dirty="0"/>
              <a:t> </a:t>
            </a:r>
            <a:r>
              <a:rPr lang="en-US" dirty="0" smtClean="0"/>
              <a:t>on </a:t>
            </a:r>
            <a:r>
              <a:rPr lang="en-US" dirty="0"/>
              <a:t>the </a:t>
            </a:r>
            <a:r>
              <a:rPr lang="en-US" dirty="0" smtClean="0"/>
              <a:t>basis that </a:t>
            </a:r>
            <a:r>
              <a:rPr lang="en-US" dirty="0"/>
              <a:t>her premises liability action was barred by the exclusive remedy provision of </a:t>
            </a:r>
            <a:r>
              <a:rPr lang="en-US" dirty="0" smtClean="0"/>
              <a:t>Section 5(a) of the Workers</a:t>
            </a:r>
            <a:r>
              <a:rPr lang="en-US" dirty="0"/>
              <a:t>’ Compensation Act </a:t>
            </a:r>
            <a:r>
              <a:rPr lang="en-US" dirty="0" smtClean="0"/>
              <a:t>because </a:t>
            </a:r>
            <a:r>
              <a:rPr lang="en-US" dirty="0"/>
              <a:t>she </a:t>
            </a:r>
            <a:r>
              <a:rPr lang="en-US" dirty="0" smtClean="0"/>
              <a:t>was </a:t>
            </a:r>
            <a:r>
              <a:rPr lang="en-US" dirty="0" err="1" smtClean="0"/>
              <a:t>Touchette’s</a:t>
            </a:r>
            <a:r>
              <a:rPr lang="en-US" dirty="0" smtClean="0"/>
              <a:t> </a:t>
            </a:r>
            <a:r>
              <a:rPr lang="en-US" dirty="0"/>
              <a:t>borrowed employee at the time of her </a:t>
            </a:r>
            <a:r>
              <a:rPr lang="en-US" dirty="0" smtClean="0"/>
              <a:t>injury</a:t>
            </a:r>
          </a:p>
          <a:p>
            <a:r>
              <a:rPr lang="en-US" dirty="0" smtClean="0"/>
              <a:t>Plaintiff fell </a:t>
            </a:r>
            <a:r>
              <a:rPr lang="en-US" dirty="0"/>
              <a:t>while working at </a:t>
            </a:r>
            <a:r>
              <a:rPr lang="en-US" dirty="0" err="1"/>
              <a:t>Touchette</a:t>
            </a:r>
            <a:r>
              <a:rPr lang="en-US" dirty="0"/>
              <a:t> as a registered nurse through </a:t>
            </a:r>
            <a:r>
              <a:rPr lang="en-US" dirty="0" err="1" smtClean="0"/>
              <a:t>ReadyLink</a:t>
            </a:r>
            <a:r>
              <a:rPr lang="en-US" dirty="0" smtClean="0"/>
              <a:t>, </a:t>
            </a:r>
            <a:r>
              <a:rPr lang="en-US" dirty="0"/>
              <a:t>a temporary healthcare staffing agency</a:t>
            </a:r>
            <a:r>
              <a:rPr lang="en-US" dirty="0" smtClean="0"/>
              <a:t>.</a:t>
            </a:r>
          </a:p>
          <a:p>
            <a:r>
              <a:rPr lang="en-US" dirty="0" err="1" smtClean="0"/>
              <a:t>ReadyLink</a:t>
            </a:r>
            <a:r>
              <a:rPr lang="en-US" dirty="0" smtClean="0"/>
              <a:t> </a:t>
            </a:r>
            <a:r>
              <a:rPr lang="en-US" dirty="0"/>
              <a:t>settled </a:t>
            </a:r>
            <a:r>
              <a:rPr lang="en-US" dirty="0" smtClean="0"/>
              <a:t>the workers</a:t>
            </a:r>
            <a:r>
              <a:rPr lang="en-US" dirty="0"/>
              <a:t>’ compensation </a:t>
            </a:r>
            <a:r>
              <a:rPr lang="en-US" dirty="0" smtClean="0"/>
              <a:t>claim</a:t>
            </a:r>
          </a:p>
          <a:p>
            <a:r>
              <a:rPr lang="en-US" dirty="0" err="1" smtClean="0"/>
              <a:t>Touchette</a:t>
            </a:r>
            <a:r>
              <a:rPr lang="en-US" dirty="0" smtClean="0"/>
              <a:t> </a:t>
            </a:r>
            <a:r>
              <a:rPr lang="en-US" dirty="0"/>
              <a:t>was not a </a:t>
            </a:r>
            <a:r>
              <a:rPr lang="en-US" dirty="0" smtClean="0"/>
              <a:t>party to the WC claim</a:t>
            </a:r>
          </a:p>
          <a:p>
            <a:r>
              <a:rPr lang="en-US" dirty="0" smtClean="0"/>
              <a:t>Plaintiff filed premises liability action against </a:t>
            </a:r>
            <a:r>
              <a:rPr lang="en-US" dirty="0" err="1" smtClean="0"/>
              <a:t>Touchette</a:t>
            </a:r>
            <a:endParaRPr lang="en-US" dirty="0"/>
          </a:p>
        </p:txBody>
      </p:sp>
    </p:spTree>
    <p:extLst>
      <p:ext uri="{BB962C8B-B14F-4D97-AF65-F5344CB8AC3E}">
        <p14:creationId xmlns:p14="http://schemas.microsoft.com/office/powerpoint/2010/main" val="1814561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Reichling</a:t>
            </a:r>
            <a:r>
              <a:rPr lang="en-US" dirty="0" smtClean="0"/>
              <a:t> v. </a:t>
            </a:r>
            <a:r>
              <a:rPr lang="en-US" dirty="0" err="1" smtClean="0"/>
              <a:t>Touchette</a:t>
            </a:r>
            <a:r>
              <a:rPr lang="en-US" dirty="0" smtClean="0"/>
              <a:t> Regional Hospital</a:t>
            </a:r>
            <a:br>
              <a:rPr lang="en-US" dirty="0" smtClean="0"/>
            </a:br>
            <a:r>
              <a:rPr lang="en-US" dirty="0" smtClean="0"/>
              <a:t>2015 Il App (5</a:t>
            </a:r>
            <a:r>
              <a:rPr lang="en-US" baseline="30000" dirty="0" smtClean="0"/>
              <a:t>th</a:t>
            </a:r>
            <a:r>
              <a:rPr lang="en-US" dirty="0" smtClean="0"/>
              <a:t>) 140412WC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Undisputed material facts</a:t>
            </a:r>
          </a:p>
          <a:p>
            <a:r>
              <a:rPr lang="en-US" dirty="0"/>
              <a:t>Through </a:t>
            </a:r>
            <a:r>
              <a:rPr lang="en-US" dirty="0" err="1"/>
              <a:t>ReadyLink</a:t>
            </a:r>
            <a:r>
              <a:rPr lang="en-US" dirty="0"/>
              <a:t>, </a:t>
            </a:r>
            <a:r>
              <a:rPr lang="en-US" dirty="0" smtClean="0"/>
              <a:t>Plaintiff worked </a:t>
            </a:r>
            <a:r>
              <a:rPr lang="en-US" dirty="0"/>
              <a:t>as a temporary registered nurse </a:t>
            </a:r>
            <a:r>
              <a:rPr lang="en-US" dirty="0" smtClean="0"/>
              <a:t>at </a:t>
            </a:r>
            <a:r>
              <a:rPr lang="en-US" dirty="0" err="1" smtClean="0"/>
              <a:t>Touchette</a:t>
            </a:r>
            <a:r>
              <a:rPr lang="en-US" dirty="0" smtClean="0"/>
              <a:t> </a:t>
            </a:r>
            <a:r>
              <a:rPr lang="en-US" dirty="0"/>
              <a:t>and other healthcare </a:t>
            </a:r>
            <a:r>
              <a:rPr lang="en-US" dirty="0" smtClean="0"/>
              <a:t>facilities</a:t>
            </a:r>
          </a:p>
          <a:p>
            <a:r>
              <a:rPr lang="en-US" dirty="0" err="1"/>
              <a:t>ReadyLink</a:t>
            </a:r>
            <a:r>
              <a:rPr lang="en-US" dirty="0"/>
              <a:t> and </a:t>
            </a:r>
            <a:r>
              <a:rPr lang="en-US" dirty="0" err="1"/>
              <a:t>Touchette</a:t>
            </a:r>
            <a:r>
              <a:rPr lang="en-US" dirty="0"/>
              <a:t> had a written </a:t>
            </a:r>
            <a:r>
              <a:rPr lang="en-US" dirty="0" smtClean="0"/>
              <a:t>agreement</a:t>
            </a:r>
          </a:p>
          <a:p>
            <a:r>
              <a:rPr lang="en-US" dirty="0"/>
              <a:t>Under the agreement, </a:t>
            </a:r>
            <a:r>
              <a:rPr lang="en-US" dirty="0" err="1"/>
              <a:t>ReadyLink</a:t>
            </a:r>
            <a:r>
              <a:rPr lang="en-US" dirty="0"/>
              <a:t> </a:t>
            </a:r>
            <a:r>
              <a:rPr lang="en-US" dirty="0" smtClean="0"/>
              <a:t>was </a:t>
            </a:r>
            <a:r>
              <a:rPr lang="en-US" dirty="0"/>
              <a:t>responsible for </a:t>
            </a:r>
            <a:r>
              <a:rPr lang="en-US" dirty="0" smtClean="0"/>
              <a:t>paying the </a:t>
            </a:r>
            <a:r>
              <a:rPr lang="en-US" dirty="0"/>
              <a:t>workers and for ensuring </a:t>
            </a:r>
            <a:r>
              <a:rPr lang="en-US" dirty="0" smtClean="0"/>
              <a:t>that </a:t>
            </a:r>
            <a:r>
              <a:rPr lang="en-US" dirty="0"/>
              <a:t>any and all </a:t>
            </a:r>
            <a:r>
              <a:rPr lang="en-US" dirty="0" smtClean="0"/>
              <a:t>Worker’s </a:t>
            </a:r>
            <a:r>
              <a:rPr lang="en-US" dirty="0"/>
              <a:t>Compensation </a:t>
            </a:r>
            <a:r>
              <a:rPr lang="en-US" dirty="0" smtClean="0"/>
              <a:t>coverage obligations </a:t>
            </a:r>
            <a:r>
              <a:rPr lang="en-US" dirty="0"/>
              <a:t>and any other employment law requirements for personnel provided under </a:t>
            </a:r>
            <a:r>
              <a:rPr lang="en-US" dirty="0" smtClean="0"/>
              <a:t>the agreement</a:t>
            </a:r>
          </a:p>
          <a:p>
            <a:r>
              <a:rPr lang="en-US" dirty="0" err="1"/>
              <a:t>Touchette</a:t>
            </a:r>
            <a:r>
              <a:rPr lang="en-US" dirty="0"/>
              <a:t> is responsible for scheduling, supervising, </a:t>
            </a:r>
            <a:r>
              <a:rPr lang="en-US" dirty="0" smtClean="0"/>
              <a:t>and evaluating </a:t>
            </a:r>
            <a:r>
              <a:rPr lang="en-US" dirty="0"/>
              <a:t>the workers. Under the agreement, </a:t>
            </a:r>
            <a:r>
              <a:rPr lang="en-US" dirty="0" err="1"/>
              <a:t>Touchette</a:t>
            </a:r>
            <a:r>
              <a:rPr lang="en-US" dirty="0"/>
              <a:t> is responsible for determining </a:t>
            </a:r>
            <a:r>
              <a:rPr lang="en-US" dirty="0" smtClean="0"/>
              <a:t>the proper </a:t>
            </a:r>
            <a:r>
              <a:rPr lang="en-US" dirty="0"/>
              <a:t>patient treatment.</a:t>
            </a:r>
          </a:p>
        </p:txBody>
      </p:sp>
    </p:spTree>
    <p:extLst>
      <p:ext uri="{BB962C8B-B14F-4D97-AF65-F5344CB8AC3E}">
        <p14:creationId xmlns:p14="http://schemas.microsoft.com/office/powerpoint/2010/main" val="3971586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Reichling</a:t>
            </a:r>
            <a:r>
              <a:rPr lang="en-US" dirty="0" smtClean="0"/>
              <a:t> v. </a:t>
            </a:r>
            <a:r>
              <a:rPr lang="en-US" dirty="0" err="1" smtClean="0"/>
              <a:t>Touchette</a:t>
            </a:r>
            <a:r>
              <a:rPr lang="en-US" dirty="0" smtClean="0"/>
              <a:t> Regional Hospital</a:t>
            </a:r>
            <a:br>
              <a:rPr lang="en-US" dirty="0" smtClean="0"/>
            </a:br>
            <a:r>
              <a:rPr lang="en-US" dirty="0" smtClean="0"/>
              <a:t>2015 Il App (5</a:t>
            </a:r>
            <a:r>
              <a:rPr lang="en-US" baseline="30000" dirty="0" smtClean="0"/>
              <a:t>th</a:t>
            </a:r>
            <a:r>
              <a:rPr lang="en-US" dirty="0" smtClean="0"/>
              <a:t>) 140412WC</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exclusive remedy provision of the Act is part of the </a:t>
            </a:r>
            <a:r>
              <a:rPr lang="en-US" i="1" dirty="0"/>
              <a:t>quid pro quo</a:t>
            </a:r>
            <a:r>
              <a:rPr lang="en-US" dirty="0"/>
              <a:t>, </a:t>
            </a:r>
            <a:r>
              <a:rPr lang="en-US" dirty="0" smtClean="0"/>
              <a:t>pursuant to </a:t>
            </a:r>
            <a:r>
              <a:rPr lang="en-US" dirty="0"/>
              <a:t>which the employer assumes a new liability without fault but is relieved of the possibility </a:t>
            </a:r>
            <a:r>
              <a:rPr lang="en-US" dirty="0" smtClean="0"/>
              <a:t>of large </a:t>
            </a:r>
            <a:r>
              <a:rPr lang="en-US" dirty="0"/>
              <a:t>damage </a:t>
            </a:r>
            <a:r>
              <a:rPr lang="en-US" dirty="0" smtClean="0"/>
              <a:t>verdicts</a:t>
            </a:r>
          </a:p>
          <a:p>
            <a:r>
              <a:rPr lang="en-US" dirty="0"/>
              <a:t>The two-prong inquiry required to determine whether a borrowed-employee </a:t>
            </a:r>
            <a:r>
              <a:rPr lang="en-US" dirty="0" smtClean="0"/>
              <a:t>relationship existed </a:t>
            </a:r>
            <a:r>
              <a:rPr lang="en-US" dirty="0"/>
              <a:t>is: (1) whether the alleged borrowing employer had the right to direct and control </a:t>
            </a:r>
            <a:r>
              <a:rPr lang="en-US" dirty="0" smtClean="0"/>
              <a:t>the manner </a:t>
            </a:r>
            <a:r>
              <a:rPr lang="en-US" dirty="0"/>
              <a:t>in which the employee performed the work; </a:t>
            </a:r>
            <a:r>
              <a:rPr lang="en-US" b="1" i="1" u="sng" dirty="0"/>
              <a:t>and</a:t>
            </a:r>
            <a:r>
              <a:rPr lang="en-US" dirty="0"/>
              <a:t> (2) whether there was an express </a:t>
            </a:r>
            <a:r>
              <a:rPr lang="en-US" dirty="0" smtClean="0"/>
              <a:t>or implied </a:t>
            </a:r>
            <a:r>
              <a:rPr lang="en-US" dirty="0"/>
              <a:t>contract of hire between the employee and the alleged borrowing employer</a:t>
            </a:r>
            <a:r>
              <a:rPr lang="en-US" dirty="0" smtClean="0"/>
              <a:t>.</a:t>
            </a:r>
          </a:p>
          <a:p>
            <a:r>
              <a:rPr lang="en-US" dirty="0"/>
              <a:t>Because the undisputed material facts demonstrate that </a:t>
            </a:r>
            <a:r>
              <a:rPr lang="en-US" dirty="0" err="1"/>
              <a:t>Touchette</a:t>
            </a:r>
            <a:r>
              <a:rPr lang="en-US" dirty="0"/>
              <a:t> directed and </a:t>
            </a:r>
            <a:r>
              <a:rPr lang="en-US" dirty="0" smtClean="0"/>
              <a:t>controlled the </a:t>
            </a:r>
            <a:r>
              <a:rPr lang="en-US" dirty="0"/>
              <a:t>plaintiff’s work and that she consented to the borrowed-employee relationship </a:t>
            </a:r>
            <a:r>
              <a:rPr lang="en-US" dirty="0" smtClean="0"/>
              <a:t>with </a:t>
            </a:r>
            <a:r>
              <a:rPr lang="en-US" dirty="0" err="1" smtClean="0"/>
              <a:t>Touchette</a:t>
            </a:r>
            <a:r>
              <a:rPr lang="en-US" dirty="0"/>
              <a:t>, there is no genuine issue of material fact as to whether </a:t>
            </a:r>
            <a:r>
              <a:rPr lang="en-US" dirty="0" err="1"/>
              <a:t>Touchette</a:t>
            </a:r>
            <a:r>
              <a:rPr lang="en-US" dirty="0"/>
              <a:t> was a </a:t>
            </a:r>
            <a:r>
              <a:rPr lang="en-US" dirty="0" smtClean="0"/>
              <a:t>borrowing employer</a:t>
            </a:r>
          </a:p>
          <a:p>
            <a:r>
              <a:rPr lang="en-US" dirty="0" smtClean="0"/>
              <a:t>Not collaterally </a:t>
            </a:r>
            <a:r>
              <a:rPr lang="en-US" dirty="0"/>
              <a:t>estopped from claiming that </a:t>
            </a:r>
            <a:r>
              <a:rPr lang="en-US" dirty="0" smtClean="0"/>
              <a:t>it was </a:t>
            </a:r>
            <a:r>
              <a:rPr lang="en-US" dirty="0"/>
              <a:t>her employer by the workers’ compensation award finding that </a:t>
            </a:r>
            <a:r>
              <a:rPr lang="en-US" dirty="0" err="1"/>
              <a:t>ReadyLink</a:t>
            </a:r>
            <a:r>
              <a:rPr lang="en-US" dirty="0"/>
              <a:t> was </a:t>
            </a:r>
            <a:r>
              <a:rPr lang="en-US" dirty="0" smtClean="0"/>
              <a:t>her employer (argument waived because not brought up in trial court)</a:t>
            </a:r>
            <a:endParaRPr lang="en-US" dirty="0"/>
          </a:p>
        </p:txBody>
      </p:sp>
    </p:spTree>
    <p:extLst>
      <p:ext uri="{BB962C8B-B14F-4D97-AF65-F5344CB8AC3E}">
        <p14:creationId xmlns:p14="http://schemas.microsoft.com/office/powerpoint/2010/main" val="2737626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Bayer v. Panduit</a:t>
            </a:r>
            <a:br>
              <a:rPr lang="en-US" dirty="0" smtClean="0"/>
            </a:br>
            <a:r>
              <a:rPr lang="en-US" dirty="0" smtClean="0"/>
              <a:t>2015 IL App (1</a:t>
            </a:r>
            <a:r>
              <a:rPr lang="en-US" baseline="30000" dirty="0" smtClean="0"/>
              <a:t>st</a:t>
            </a:r>
            <a:r>
              <a:rPr lang="en-US" dirty="0" smtClean="0"/>
              <a:t>) 132252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Plaintiff filed </a:t>
            </a:r>
            <a:r>
              <a:rPr lang="en-US" dirty="0"/>
              <a:t>a motion for attorney fees and costs </a:t>
            </a:r>
            <a:r>
              <a:rPr lang="en-US" dirty="0" smtClean="0"/>
              <a:t> </a:t>
            </a:r>
            <a:r>
              <a:rPr lang="en-US" dirty="0"/>
              <a:t>against his employer, Area, under the Workers' Compensation </a:t>
            </a:r>
            <a:r>
              <a:rPr lang="en-US" dirty="0" smtClean="0"/>
              <a:t>Act, </a:t>
            </a:r>
            <a:r>
              <a:rPr lang="en-US" dirty="0"/>
              <a:t>citing section 5(b) of the Workers' Compensation Act </a:t>
            </a:r>
            <a:r>
              <a:rPr lang="en-US" dirty="0" smtClean="0"/>
              <a:t>and </a:t>
            </a:r>
            <a:r>
              <a:rPr lang="en-US" dirty="0"/>
              <a:t>the holding in </a:t>
            </a:r>
            <a:r>
              <a:rPr lang="en-US" u="sng" dirty="0"/>
              <a:t>Zuber v. Illinois Power </a:t>
            </a:r>
            <a:r>
              <a:rPr lang="en-US" u="sng" dirty="0" smtClean="0"/>
              <a:t>Co.</a:t>
            </a:r>
            <a:r>
              <a:rPr lang="en-US" dirty="0" smtClean="0"/>
              <a:t>,135 </a:t>
            </a:r>
            <a:r>
              <a:rPr lang="en-US" dirty="0"/>
              <a:t>Ill. 2d 407 (1990), </a:t>
            </a:r>
            <a:r>
              <a:rPr lang="en-US" dirty="0" smtClean="0"/>
              <a:t>requesting </a:t>
            </a:r>
            <a:r>
              <a:rPr lang="en-US" dirty="0"/>
              <a:t>the court to enter an order compelling Area to pay attorney fees in an amount representing 25% of future workers' compensation benefits </a:t>
            </a:r>
            <a:r>
              <a:rPr lang="en-US" dirty="0" smtClean="0"/>
              <a:t>that </a:t>
            </a:r>
            <a:r>
              <a:rPr lang="en-US" dirty="0"/>
              <a:t>had been suspended by statute as a result of the underlying settlements </a:t>
            </a:r>
            <a:r>
              <a:rPr lang="en-US" dirty="0" smtClean="0"/>
              <a:t>and verdict in </a:t>
            </a:r>
            <a:r>
              <a:rPr lang="en-US" dirty="0"/>
              <a:t>the negligence </a:t>
            </a:r>
            <a:r>
              <a:rPr lang="en-US" dirty="0" smtClean="0"/>
              <a:t>action ($64 million?)</a:t>
            </a:r>
          </a:p>
          <a:p>
            <a:r>
              <a:rPr lang="en-US" dirty="0" smtClean="0"/>
              <a:t>Circuit Court </a:t>
            </a:r>
            <a:r>
              <a:rPr lang="en-US" dirty="0"/>
              <a:t>granted </a:t>
            </a:r>
            <a:r>
              <a:rPr lang="en-US" dirty="0" smtClean="0"/>
              <a:t>Plaintiff’s motion </a:t>
            </a:r>
            <a:r>
              <a:rPr lang="en-US" dirty="0"/>
              <a:t>as to attorney fees relating to future workers' compensation </a:t>
            </a:r>
            <a:r>
              <a:rPr lang="en-US" dirty="0" smtClean="0"/>
              <a:t>payments, requiring employer </a:t>
            </a:r>
            <a:r>
              <a:rPr lang="en-US" dirty="0"/>
              <a:t>to pay 25% attorney fees to </a:t>
            </a:r>
            <a:r>
              <a:rPr lang="en-US" dirty="0" smtClean="0"/>
              <a:t>Plaintiff’s counsel “for </a:t>
            </a:r>
            <a:r>
              <a:rPr lang="en-US" dirty="0"/>
              <a:t>future medical bills, lost wages, long term care, and any other compensation and benefit compensable under the Illinois Worker's Compensation </a:t>
            </a:r>
            <a:r>
              <a:rPr lang="en-US" dirty="0" smtClean="0"/>
              <a:t>Act…</a:t>
            </a:r>
            <a:r>
              <a:rPr lang="en-US" dirty="0"/>
              <a:t>no double recovery of attorney's fees. Recovery shall go to assist </a:t>
            </a:r>
            <a:r>
              <a:rPr lang="en-US" dirty="0" smtClean="0"/>
              <a:t>Plaintiff in </a:t>
            </a:r>
            <a:r>
              <a:rPr lang="en-US" dirty="0"/>
              <a:t>the </a:t>
            </a:r>
            <a:r>
              <a:rPr lang="en-US" dirty="0" smtClean="0"/>
              <a:t>1/3 </a:t>
            </a:r>
            <a:r>
              <a:rPr lang="en-US" dirty="0"/>
              <a:t>payment of attorney's </a:t>
            </a:r>
            <a:r>
              <a:rPr lang="en-US" dirty="0" smtClean="0"/>
              <a:t>fees.”</a:t>
            </a:r>
          </a:p>
          <a:p>
            <a:r>
              <a:rPr lang="en-US" dirty="0" smtClean="0"/>
              <a:t>Reversed by Appellate Court as to “suspended future medical payments.”</a:t>
            </a:r>
            <a:endParaRPr lang="en-US" dirty="0"/>
          </a:p>
        </p:txBody>
      </p:sp>
    </p:spTree>
    <p:extLst>
      <p:ext uri="{BB962C8B-B14F-4D97-AF65-F5344CB8AC3E}">
        <p14:creationId xmlns:p14="http://schemas.microsoft.com/office/powerpoint/2010/main" val="2423161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Bayer v. Panduit</a:t>
            </a:r>
            <a:br>
              <a:rPr lang="en-US" dirty="0" smtClean="0"/>
            </a:br>
            <a:r>
              <a:rPr lang="en-US" dirty="0" smtClean="0"/>
              <a:t>2015 IL App (1</a:t>
            </a:r>
            <a:r>
              <a:rPr lang="en-US" baseline="30000" dirty="0" smtClean="0"/>
              <a:t>st</a:t>
            </a:r>
            <a:r>
              <a:rPr lang="en-US" dirty="0" smtClean="0"/>
              <a:t>) 132252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Whether </a:t>
            </a:r>
            <a:r>
              <a:rPr lang="en-US" dirty="0"/>
              <a:t>the circuit court erred in granting </a:t>
            </a:r>
            <a:r>
              <a:rPr lang="en-US" dirty="0" smtClean="0"/>
              <a:t>Plaintiff’s motion </a:t>
            </a:r>
            <a:r>
              <a:rPr lang="en-US" dirty="0"/>
              <a:t>for attorney fees against his </a:t>
            </a:r>
            <a:r>
              <a:rPr lang="en-US" dirty="0" smtClean="0"/>
              <a:t>employer </a:t>
            </a:r>
            <a:r>
              <a:rPr lang="en-US" dirty="0"/>
              <a:t>in the workers' compensation </a:t>
            </a:r>
            <a:r>
              <a:rPr lang="en-US" dirty="0" smtClean="0"/>
              <a:t>claim</a:t>
            </a:r>
          </a:p>
          <a:p>
            <a:r>
              <a:rPr lang="en-US" dirty="0"/>
              <a:t>On appeal, </a:t>
            </a:r>
            <a:r>
              <a:rPr lang="en-US" dirty="0" smtClean="0"/>
              <a:t>employer does </a:t>
            </a:r>
            <a:r>
              <a:rPr lang="en-US" dirty="0"/>
              <a:t>not dispute the payment of attorney fees for </a:t>
            </a:r>
            <a:r>
              <a:rPr lang="en-US" dirty="0" smtClean="0"/>
              <a:t>Plaintiff’s </a:t>
            </a:r>
            <a:r>
              <a:rPr lang="en-US" dirty="0"/>
              <a:t>permanent total disability benefits, but does dispute the payment of attorney fees "for suspended medical bills, long-term care, or other compensable benefits." </a:t>
            </a:r>
            <a:r>
              <a:rPr lang="en-US" dirty="0" smtClean="0"/>
              <a:t>Employer contends </a:t>
            </a:r>
            <a:r>
              <a:rPr lang="en-US" dirty="0"/>
              <a:t>that neither the Workers' Compensation Act nor </a:t>
            </a:r>
            <a:r>
              <a:rPr lang="en-US" u="sng" dirty="0"/>
              <a:t>Zuber</a:t>
            </a:r>
            <a:r>
              <a:rPr lang="en-US" i="1" dirty="0"/>
              <a:t> </a:t>
            </a:r>
            <a:r>
              <a:rPr lang="en-US" dirty="0"/>
              <a:t>supports the notion that an injured employee is entitled to recovery of attorney fees for </a:t>
            </a:r>
            <a:r>
              <a:rPr lang="en-US" dirty="0" smtClean="0"/>
              <a:t>“suspended </a:t>
            </a:r>
            <a:r>
              <a:rPr lang="en-US" dirty="0"/>
              <a:t>future medical </a:t>
            </a:r>
            <a:r>
              <a:rPr lang="en-US" dirty="0" smtClean="0"/>
              <a:t>payments”</a:t>
            </a:r>
          </a:p>
          <a:p>
            <a:r>
              <a:rPr lang="en-US" dirty="0" smtClean="0"/>
              <a:t>Based </a:t>
            </a:r>
            <a:r>
              <a:rPr lang="en-US" dirty="0"/>
              <a:t>on the plain language of section 5(b), we find that the </a:t>
            </a:r>
            <a:r>
              <a:rPr lang="en-US" dirty="0" smtClean="0"/>
              <a:t>WC Act </a:t>
            </a:r>
            <a:r>
              <a:rPr lang="en-US" dirty="0"/>
              <a:t>does not require an employer to pay attorney fees for suspended future medical payments. Under section 5(b), the pool of money from which an employer has a right </a:t>
            </a:r>
            <a:r>
              <a:rPr lang="en-US" dirty="0" smtClean="0"/>
              <a:t>to reimbursement </a:t>
            </a:r>
            <a:r>
              <a:rPr lang="en-US" dirty="0"/>
              <a:t>is "the amount of compensation paid or to be paid by him to such </a:t>
            </a:r>
            <a:r>
              <a:rPr lang="en-US" dirty="0" smtClean="0"/>
              <a:t>employee…including </a:t>
            </a:r>
            <a:r>
              <a:rPr lang="en-US" dirty="0"/>
              <a:t>amounts paid or to be paid pursuant to paragraph (a) of Section 8 of this Act." </a:t>
            </a:r>
            <a:r>
              <a:rPr lang="en-US" dirty="0" smtClean="0"/>
              <a:t> </a:t>
            </a:r>
            <a:endParaRPr lang="en-US" dirty="0"/>
          </a:p>
        </p:txBody>
      </p:sp>
    </p:spTree>
    <p:extLst>
      <p:ext uri="{BB962C8B-B14F-4D97-AF65-F5344CB8AC3E}">
        <p14:creationId xmlns:p14="http://schemas.microsoft.com/office/powerpoint/2010/main" val="4180840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Bayer v. Panduit</a:t>
            </a:r>
            <a:br>
              <a:rPr lang="en-US" dirty="0" smtClean="0"/>
            </a:br>
            <a:r>
              <a:rPr lang="en-US" dirty="0" smtClean="0"/>
              <a:t>2015 IL App (1</a:t>
            </a:r>
            <a:r>
              <a:rPr lang="en-US" baseline="30000" dirty="0" smtClean="0"/>
              <a:t>st</a:t>
            </a:r>
            <a:r>
              <a:rPr lang="en-US" dirty="0" smtClean="0"/>
              <a:t>) 132252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Section </a:t>
            </a:r>
            <a:r>
              <a:rPr lang="en-US" dirty="0"/>
              <a:t>8(a) </a:t>
            </a:r>
            <a:r>
              <a:rPr lang="en-US" dirty="0" smtClean="0"/>
              <a:t>of the WCA requires </a:t>
            </a:r>
            <a:r>
              <a:rPr lang="en-US" dirty="0"/>
              <a:t>the payment of medical services to be made "to the provider on behalf of the employee," rather than directly to the </a:t>
            </a:r>
            <a:r>
              <a:rPr lang="en-US" dirty="0" smtClean="0"/>
              <a:t>employee </a:t>
            </a:r>
          </a:p>
          <a:p>
            <a:r>
              <a:rPr lang="en-US" dirty="0" smtClean="0"/>
              <a:t>Thus</a:t>
            </a:r>
            <a:r>
              <a:rPr lang="en-US" dirty="0"/>
              <a:t>, because section 5(b) provides that an employer shall pay 25% attorney fees to the employee's attorney </a:t>
            </a:r>
            <a:r>
              <a:rPr lang="en-US" dirty="0" smtClean="0"/>
              <a:t>“out </a:t>
            </a:r>
            <a:r>
              <a:rPr lang="en-US" dirty="0"/>
              <a:t>of any reimbursement received by the employer pursuant to this Section" and "the proceeds out of which the employer is </a:t>
            </a:r>
            <a:r>
              <a:rPr lang="en-US" dirty="0" smtClean="0"/>
              <a:t>reimbursed," we </a:t>
            </a:r>
            <a:r>
              <a:rPr lang="en-US" dirty="0"/>
              <a:t>find that, construing both sections 5(b) and 8(a) together, the plain language of the Act does not require the employer to pay attorney fees on </a:t>
            </a:r>
            <a:r>
              <a:rPr lang="en-US" dirty="0" smtClean="0"/>
              <a:t>“suspended </a:t>
            </a:r>
            <a:r>
              <a:rPr lang="en-US" dirty="0"/>
              <a:t>future medical </a:t>
            </a:r>
            <a:r>
              <a:rPr lang="en-US" dirty="0" smtClean="0"/>
              <a:t>expenses” </a:t>
            </a:r>
          </a:p>
          <a:p>
            <a:r>
              <a:rPr lang="en-US" u="sng" dirty="0" smtClean="0"/>
              <a:t>Zuber</a:t>
            </a:r>
            <a:r>
              <a:rPr lang="en-US" dirty="0" smtClean="0"/>
              <a:t> merely </a:t>
            </a:r>
            <a:r>
              <a:rPr lang="en-US" dirty="0"/>
              <a:t>expressed the holding that section 5(b) allows for the assessment of fees and costs for both </a:t>
            </a:r>
            <a:r>
              <a:rPr lang="en-US" i="1" dirty="0"/>
              <a:t>past </a:t>
            </a:r>
            <a:r>
              <a:rPr lang="en-US" dirty="0"/>
              <a:t>and </a:t>
            </a:r>
            <a:r>
              <a:rPr lang="en-US" i="1" dirty="0"/>
              <a:t>future </a:t>
            </a:r>
            <a:r>
              <a:rPr lang="en-US" dirty="0"/>
              <a:t>compensation payments, but makes no mention of whether those "future compensation payments" included </a:t>
            </a:r>
            <a:r>
              <a:rPr lang="en-US" dirty="0" smtClean="0"/>
              <a:t>“suspended </a:t>
            </a:r>
            <a:r>
              <a:rPr lang="en-US" dirty="0"/>
              <a:t>future medical </a:t>
            </a:r>
            <a:r>
              <a:rPr lang="en-US" dirty="0" smtClean="0"/>
              <a:t>expenses” </a:t>
            </a:r>
            <a:endParaRPr lang="en-US" dirty="0"/>
          </a:p>
        </p:txBody>
      </p:sp>
    </p:spTree>
    <p:extLst>
      <p:ext uri="{BB962C8B-B14F-4D97-AF65-F5344CB8AC3E}">
        <p14:creationId xmlns:p14="http://schemas.microsoft.com/office/powerpoint/2010/main" val="910655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Adcock v. </a:t>
            </a:r>
            <a:r>
              <a:rPr lang="en-US" smtClean="0"/>
              <a:t>IWCC</a:t>
            </a:r>
            <a:br>
              <a:rPr lang="en-US" smtClean="0"/>
            </a:br>
            <a:r>
              <a:rPr lang="en-US" smtClean="0"/>
              <a:t>2015 IL App (2d) 130884WC</a:t>
            </a:r>
            <a:endParaRPr lang="en-US"/>
          </a:p>
        </p:txBody>
      </p:sp>
      <p:sp>
        <p:nvSpPr>
          <p:cNvPr id="3" name="Content Placeholder 2"/>
          <p:cNvSpPr>
            <a:spLocks noGrp="1"/>
          </p:cNvSpPr>
          <p:nvPr>
            <p:ph idx="1"/>
          </p:nvPr>
        </p:nvSpPr>
        <p:spPr/>
        <p:txBody>
          <a:bodyPr>
            <a:normAutofit fontScale="92500"/>
          </a:bodyPr>
          <a:lstStyle/>
          <a:p>
            <a:r>
              <a:rPr lang="en-US" dirty="0" smtClean="0"/>
              <a:t>“Arising out of” found by Appellate Court</a:t>
            </a:r>
          </a:p>
          <a:p>
            <a:r>
              <a:rPr lang="en-US" dirty="0" smtClean="0"/>
              <a:t>Petitioner sat </a:t>
            </a:r>
            <a:r>
              <a:rPr lang="en-US" dirty="0"/>
              <a:t>on a rolling chair that the employer provided in order to accommodate a condition of ill-being in his right knee while performing work-related </a:t>
            </a:r>
            <a:r>
              <a:rPr lang="en-US" dirty="0" smtClean="0"/>
              <a:t>tasks since 2007. </a:t>
            </a:r>
            <a:r>
              <a:rPr lang="en-US" dirty="0"/>
              <a:t>The chair that the employer provided had </a:t>
            </a:r>
            <a:r>
              <a:rPr lang="en-US" dirty="0" smtClean="0"/>
              <a:t>wheels. </a:t>
            </a:r>
            <a:r>
              <a:rPr lang="en-US" dirty="0"/>
              <a:t>At the time of the accident, the </a:t>
            </a:r>
            <a:r>
              <a:rPr lang="en-US" dirty="0" smtClean="0"/>
              <a:t>Petitioner used </a:t>
            </a:r>
            <a:r>
              <a:rPr lang="en-US" dirty="0"/>
              <a:t>his left leg to turn his stool in an attempt to turn to his right in order to perform a welding task. </a:t>
            </a:r>
            <a:r>
              <a:rPr lang="en-US" dirty="0" smtClean="0"/>
              <a:t>He rotated </a:t>
            </a:r>
            <a:r>
              <a:rPr lang="en-US" dirty="0"/>
              <a:t>his left knee inward and turned his body to weld. When he turned, his left knee popped. At that time, he experienced immediate pain and a burning sensation in his left knee. He reported the accident to his supervisor immediately after it happened. </a:t>
            </a:r>
            <a:endParaRPr lang="en-US" dirty="0" smtClean="0"/>
          </a:p>
          <a:p>
            <a:r>
              <a:rPr lang="en-US" dirty="0" smtClean="0"/>
              <a:t>Arbitrator awards benefits. IWCC denies benefits. Circuit Court confirmed.</a:t>
            </a:r>
            <a:endParaRPr lang="en-US" dirty="0"/>
          </a:p>
        </p:txBody>
      </p:sp>
    </p:spTree>
    <p:extLst>
      <p:ext uri="{BB962C8B-B14F-4D97-AF65-F5344CB8AC3E}">
        <p14:creationId xmlns:p14="http://schemas.microsoft.com/office/powerpoint/2010/main" val="327970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Adcock v. </a:t>
            </a:r>
            <a:r>
              <a:rPr lang="en-US" smtClean="0"/>
              <a:t>IWCC</a:t>
            </a:r>
            <a:br>
              <a:rPr lang="en-US" smtClean="0"/>
            </a:br>
            <a:r>
              <a:rPr lang="en-US" smtClean="0"/>
              <a:t>2015 IL App (2d) 130884WC</a:t>
            </a:r>
            <a:endParaRPr lang="en-US"/>
          </a:p>
        </p:txBody>
      </p:sp>
      <p:sp>
        <p:nvSpPr>
          <p:cNvPr id="3" name="Content Placeholder 2"/>
          <p:cNvSpPr>
            <a:spLocks noGrp="1"/>
          </p:cNvSpPr>
          <p:nvPr>
            <p:ph idx="1"/>
          </p:nvPr>
        </p:nvSpPr>
        <p:spPr/>
        <p:txBody>
          <a:bodyPr>
            <a:normAutofit/>
          </a:bodyPr>
          <a:lstStyle/>
          <a:p>
            <a:r>
              <a:rPr lang="en-US" dirty="0" smtClean="0"/>
              <a:t>10 WC 27158 (Arbitrator awards)</a:t>
            </a:r>
            <a:endParaRPr lang="en-US" dirty="0"/>
          </a:p>
          <a:p>
            <a:r>
              <a:rPr lang="en-US" dirty="0" smtClean="0"/>
              <a:t>Conducting welding duties from a rolling stool would simply not be a risk to which the general public would likewise be exposed…daily production quotas were irrelevant and should be given no weight, as they are not at all indicative of the mechanism of injury.</a:t>
            </a:r>
          </a:p>
          <a:p>
            <a:r>
              <a:rPr lang="en-US" dirty="0" smtClean="0"/>
              <a:t>Accordingly, the Arbitrator finds that the Petitioner met the burden of proving that the injury arose out of the employment, that his job duties went beyond normal daily activities and that the risk to which he was exposed was beyond that of the general public. </a:t>
            </a:r>
            <a:endParaRPr lang="en-US" dirty="0"/>
          </a:p>
        </p:txBody>
      </p:sp>
    </p:spTree>
    <p:extLst>
      <p:ext uri="{BB962C8B-B14F-4D97-AF65-F5344CB8AC3E}">
        <p14:creationId xmlns:p14="http://schemas.microsoft.com/office/powerpoint/2010/main" val="25102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Adcock v. </a:t>
            </a:r>
            <a:r>
              <a:rPr lang="en-US" smtClean="0"/>
              <a:t>IWCC</a:t>
            </a:r>
            <a:br>
              <a:rPr lang="en-US" smtClean="0"/>
            </a:br>
            <a:r>
              <a:rPr lang="en-US" smtClean="0"/>
              <a:t>2015 IL App (2d) 130884WC</a:t>
            </a:r>
            <a:endParaRPr lang="en-US"/>
          </a:p>
        </p:txBody>
      </p:sp>
      <p:sp>
        <p:nvSpPr>
          <p:cNvPr id="3" name="Content Placeholder 2"/>
          <p:cNvSpPr>
            <a:spLocks noGrp="1"/>
          </p:cNvSpPr>
          <p:nvPr>
            <p:ph idx="1"/>
          </p:nvPr>
        </p:nvSpPr>
        <p:spPr/>
        <p:txBody>
          <a:bodyPr>
            <a:normAutofit fontScale="62500" lnSpcReduction="20000"/>
          </a:bodyPr>
          <a:lstStyle/>
          <a:p>
            <a:r>
              <a:rPr lang="en-US" dirty="0" smtClean="0"/>
              <a:t>12 IWCC 1221 (Commission denies)</a:t>
            </a:r>
          </a:p>
          <a:p>
            <a:r>
              <a:rPr lang="en-US" dirty="0"/>
              <a:t>The evidence establishes that the Petitioner did sustain a left knee injury. The Petitioner testified that he was sitting on his swivel chair and turning when he felt a pop in his knee. The Petitioner testified specifically that at the time of his injury, he was not pushing his chair, rather he was turning his body. Furthermore, Dr. </a:t>
            </a:r>
            <a:r>
              <a:rPr lang="en-US" dirty="0" err="1"/>
              <a:t>Rochell</a:t>
            </a:r>
            <a:r>
              <a:rPr lang="en-US" dirty="0"/>
              <a:t> testified that there was nothing specific at </a:t>
            </a:r>
            <a:r>
              <a:rPr lang="en-US" dirty="0" smtClean="0"/>
              <a:t>Petitioner's </a:t>
            </a:r>
            <a:r>
              <a:rPr lang="en-US" dirty="0"/>
              <a:t>workplace that increased the risk of a left knee injury as it could have happened anywhere</a:t>
            </a:r>
            <a:r>
              <a:rPr lang="en-US" dirty="0" smtClean="0"/>
              <a:t>.</a:t>
            </a:r>
          </a:p>
          <a:p>
            <a:r>
              <a:rPr lang="en-US" dirty="0" smtClean="0"/>
              <a:t>The </a:t>
            </a:r>
            <a:r>
              <a:rPr lang="en-US" dirty="0"/>
              <a:t>act of turning, even in a chair, is an activity of everyday life and does not constitute a compensable injury under the Illinois Workers' Compensation Act. </a:t>
            </a:r>
            <a:r>
              <a:rPr lang="en-US" i="1" dirty="0" smtClean="0">
                <a:hlinkClick r:id="rId2"/>
              </a:rPr>
              <a:t>Bailey, </a:t>
            </a:r>
            <a:r>
              <a:rPr lang="en-US" dirty="0" smtClean="0">
                <a:hlinkClick r:id="rId2"/>
              </a:rPr>
              <a:t>12 </a:t>
            </a:r>
            <a:r>
              <a:rPr lang="en-US" dirty="0">
                <a:hlinkClick r:id="rId2"/>
              </a:rPr>
              <a:t>I.W.C.C. 0399;</a:t>
            </a:r>
            <a:r>
              <a:rPr lang="en-US" dirty="0"/>
              <a:t> </a:t>
            </a:r>
            <a:r>
              <a:rPr lang="en-US" i="1" dirty="0" err="1" smtClean="0">
                <a:hlinkClick r:id="rId3"/>
              </a:rPr>
              <a:t>Ikerman</a:t>
            </a:r>
            <a:r>
              <a:rPr lang="en-US" i="1" dirty="0" smtClean="0">
                <a:hlinkClick r:id="rId3"/>
              </a:rPr>
              <a:t>, </a:t>
            </a:r>
            <a:r>
              <a:rPr lang="en-US" dirty="0" smtClean="0">
                <a:hlinkClick r:id="rId3"/>
              </a:rPr>
              <a:t>06 </a:t>
            </a:r>
            <a:r>
              <a:rPr lang="en-US" dirty="0">
                <a:hlinkClick r:id="rId3"/>
              </a:rPr>
              <a:t>I.W.C.C. 1133;</a:t>
            </a:r>
            <a:r>
              <a:rPr lang="en-US" dirty="0"/>
              <a:t> </a:t>
            </a:r>
            <a:r>
              <a:rPr lang="en-US" i="1" dirty="0" smtClean="0">
                <a:hlinkClick r:id="rId4"/>
              </a:rPr>
              <a:t>Wright</a:t>
            </a:r>
            <a:r>
              <a:rPr lang="en-US" dirty="0" smtClean="0">
                <a:hlinkClick r:id="rId4"/>
              </a:rPr>
              <a:t>, </a:t>
            </a:r>
            <a:r>
              <a:rPr lang="en-US" dirty="0">
                <a:hlinkClick r:id="rId4"/>
              </a:rPr>
              <a:t>03 I.I.C. 0465;</a:t>
            </a:r>
            <a:r>
              <a:rPr lang="en-US" dirty="0"/>
              <a:t> </a:t>
            </a:r>
            <a:r>
              <a:rPr lang="en-US" i="1" dirty="0" smtClean="0">
                <a:hlinkClick r:id="rId5"/>
              </a:rPr>
              <a:t>Moreland</a:t>
            </a:r>
            <a:r>
              <a:rPr lang="en-US" dirty="0" smtClean="0">
                <a:hlinkClick r:id="rId5"/>
              </a:rPr>
              <a:t>, </a:t>
            </a:r>
            <a:r>
              <a:rPr lang="en-US" dirty="0">
                <a:hlinkClick r:id="rId5"/>
              </a:rPr>
              <a:t>01 I.I.C. 0702.</a:t>
            </a:r>
            <a:r>
              <a:rPr lang="en-US" dirty="0"/>
              <a:t> The State of Illinois does not recognize the positional risk doctrine. </a:t>
            </a:r>
            <a:r>
              <a:rPr lang="en-US" i="1" dirty="0">
                <a:hlinkClick r:id="rId6"/>
              </a:rPr>
              <a:t>Brady </a:t>
            </a:r>
            <a:r>
              <a:rPr lang="en-US" dirty="0" smtClean="0">
                <a:hlinkClick r:id="rId6"/>
              </a:rPr>
              <a:t>143 </a:t>
            </a:r>
            <a:r>
              <a:rPr lang="en-US" dirty="0">
                <a:hlinkClick r:id="rId6"/>
              </a:rPr>
              <a:t>Ill.2d </a:t>
            </a:r>
            <a:r>
              <a:rPr lang="en-US" dirty="0" smtClean="0">
                <a:hlinkClick r:id="rId6"/>
              </a:rPr>
              <a:t>542 (</a:t>
            </a:r>
            <a:r>
              <a:rPr lang="en-US" dirty="0">
                <a:hlinkClick r:id="rId6"/>
              </a:rPr>
              <a:t>1991).</a:t>
            </a:r>
            <a:r>
              <a:rPr lang="en-US" dirty="0"/>
              <a:t> The injury does not arise out of the employment, however, if it results from a hazard to which the employee would have been equally exposed apart from the employment. </a:t>
            </a:r>
            <a:r>
              <a:rPr lang="en-US" i="1" dirty="0">
                <a:hlinkClick r:id="rId7"/>
              </a:rPr>
              <a:t>Caterpillar </a:t>
            </a:r>
            <a:r>
              <a:rPr lang="en-US" dirty="0" smtClean="0">
                <a:hlinkClick r:id="rId7"/>
              </a:rPr>
              <a:t>129 </a:t>
            </a:r>
            <a:r>
              <a:rPr lang="en-US" dirty="0">
                <a:hlinkClick r:id="rId7"/>
              </a:rPr>
              <a:t>Ill.2d </a:t>
            </a:r>
            <a:r>
              <a:rPr lang="en-US" dirty="0" smtClean="0">
                <a:hlinkClick r:id="rId7"/>
              </a:rPr>
              <a:t>52</a:t>
            </a:r>
            <a:r>
              <a:rPr lang="en-US" dirty="0" smtClean="0"/>
              <a:t> (1989</a:t>
            </a:r>
            <a:r>
              <a:rPr lang="en-US" dirty="0"/>
              <a:t>). The act of turning, whether standing or in a chair, is not a hazard   greater than that faced by the general public. </a:t>
            </a:r>
            <a:r>
              <a:rPr lang="en-US" i="1" dirty="0">
                <a:hlinkClick r:id="rId8"/>
              </a:rPr>
              <a:t>Nabisco </a:t>
            </a:r>
            <a:r>
              <a:rPr lang="en-US" i="1" dirty="0" smtClean="0">
                <a:hlinkClick r:id="rId8"/>
              </a:rPr>
              <a:t>Brands </a:t>
            </a:r>
            <a:r>
              <a:rPr lang="en-US" dirty="0" smtClean="0">
                <a:hlinkClick r:id="rId8"/>
              </a:rPr>
              <a:t>266 </a:t>
            </a:r>
            <a:r>
              <a:rPr lang="en-US" dirty="0">
                <a:hlinkClick r:id="rId8"/>
              </a:rPr>
              <a:t>Ill.App.3d </a:t>
            </a:r>
            <a:r>
              <a:rPr lang="en-US" dirty="0" smtClean="0">
                <a:hlinkClick r:id="rId8"/>
              </a:rPr>
              <a:t>1103 (</a:t>
            </a:r>
            <a:r>
              <a:rPr lang="en-US" dirty="0">
                <a:hlinkClick r:id="rId8"/>
              </a:rPr>
              <a:t>1994</a:t>
            </a:r>
            <a:r>
              <a:rPr lang="en-US" dirty="0" smtClean="0">
                <a:hlinkClick r:id="rId8"/>
              </a:rPr>
              <a:t>).</a:t>
            </a:r>
            <a:endParaRPr lang="en-US" dirty="0" smtClean="0"/>
          </a:p>
          <a:p>
            <a:r>
              <a:rPr lang="en-US" dirty="0" smtClean="0"/>
              <a:t>The </a:t>
            </a:r>
            <a:r>
              <a:rPr lang="en-US" dirty="0"/>
              <a:t>Commission finds no evidence that the injury was caused by an increased risk connected with the Petitioner's work duties, or a defect in the chair or floor. The Petitioner's act of turning in his swivel chair did not expose him to a risk greater than that to which the general public is exposed, and it was not a risk distinctive to his employment.</a:t>
            </a:r>
            <a:br>
              <a:rPr lang="en-US" dirty="0"/>
            </a:br>
            <a:endParaRPr lang="en-US" dirty="0" smtClean="0"/>
          </a:p>
          <a:p>
            <a:endParaRPr lang="en-US" dirty="0"/>
          </a:p>
        </p:txBody>
      </p:sp>
    </p:spTree>
    <p:extLst>
      <p:ext uri="{BB962C8B-B14F-4D97-AF65-F5344CB8AC3E}">
        <p14:creationId xmlns:p14="http://schemas.microsoft.com/office/powerpoint/2010/main" val="2707978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Adcock v. </a:t>
            </a:r>
            <a:r>
              <a:rPr lang="en-US" smtClean="0"/>
              <a:t>IWCC</a:t>
            </a:r>
            <a:br>
              <a:rPr lang="en-US" smtClean="0"/>
            </a:br>
            <a:r>
              <a:rPr lang="en-US" smtClean="0"/>
              <a:t>2015 IL App (2d) 130884WC</a:t>
            </a:r>
            <a:endParaRPr lang="en-US"/>
          </a:p>
        </p:txBody>
      </p:sp>
      <p:sp>
        <p:nvSpPr>
          <p:cNvPr id="3" name="Content Placeholder 2"/>
          <p:cNvSpPr>
            <a:spLocks noGrp="1"/>
          </p:cNvSpPr>
          <p:nvPr>
            <p:ph idx="1"/>
          </p:nvPr>
        </p:nvSpPr>
        <p:spPr/>
        <p:txBody>
          <a:bodyPr>
            <a:normAutofit fontScale="77500" lnSpcReduction="20000"/>
          </a:bodyPr>
          <a:lstStyle/>
          <a:p>
            <a:r>
              <a:rPr lang="en-US" dirty="0"/>
              <a:t>Whether an injury arose out of and in the course of a claimants employment is a question of fact to be resolved by the Commission, and its determination will not be disturbed on review unless it is against the manifest weight of the evidence. </a:t>
            </a:r>
            <a:endParaRPr lang="en-US" dirty="0" smtClean="0"/>
          </a:p>
          <a:p>
            <a:r>
              <a:rPr lang="en-US" dirty="0" smtClean="0"/>
              <a:t>Neutral </a:t>
            </a:r>
            <a:r>
              <a:rPr lang="en-US" dirty="0"/>
              <a:t>risk of everyday living faced by all members of the general public</a:t>
            </a:r>
            <a:r>
              <a:rPr lang="en-US" dirty="0" smtClean="0"/>
              <a:t>.</a:t>
            </a:r>
          </a:p>
          <a:p>
            <a:r>
              <a:rPr lang="en-US" dirty="0" smtClean="0"/>
              <a:t>Petitioner’s injury </a:t>
            </a:r>
            <a:r>
              <a:rPr lang="en-US" dirty="0"/>
              <a:t>is compensable only if the claimant was exposed to this </a:t>
            </a:r>
            <a:r>
              <a:rPr lang="en-US" dirty="0" smtClean="0"/>
              <a:t>(neutral) risk </a:t>
            </a:r>
            <a:r>
              <a:rPr lang="en-US" dirty="0"/>
              <a:t>to a greater degree than the general public. </a:t>
            </a:r>
            <a:r>
              <a:rPr lang="en-US" dirty="0" smtClean="0"/>
              <a:t>Petitioner made that </a:t>
            </a:r>
            <a:r>
              <a:rPr lang="en-US" dirty="0"/>
              <a:t>showing here. The claimant’s work duties required him to weld approximately 70 locks during one workday</a:t>
            </a:r>
            <a:r>
              <a:rPr lang="en-US" dirty="0" smtClean="0"/>
              <a:t>.</a:t>
            </a:r>
          </a:p>
          <a:p>
            <a:r>
              <a:rPr lang="en-US" dirty="0" smtClean="0"/>
              <a:t>Special concurrence </a:t>
            </a:r>
            <a:r>
              <a:rPr lang="en-US" dirty="0"/>
              <a:t>maintains that, if an employee is injured while </a:t>
            </a:r>
            <a:r>
              <a:rPr lang="en-US" dirty="0" smtClean="0"/>
              <a:t>performing </a:t>
            </a:r>
            <a:r>
              <a:rPr lang="en-US" dirty="0"/>
              <a:t>a common bodily movement that is required by his job </a:t>
            </a:r>
            <a:r>
              <a:rPr lang="en-US" dirty="0" smtClean="0"/>
              <a:t>duties, then </a:t>
            </a:r>
            <a:r>
              <a:rPr lang="en-US" dirty="0"/>
              <a:t>the injury </a:t>
            </a:r>
            <a:r>
              <a:rPr lang="en-US" dirty="0" smtClean="0"/>
              <a:t>arose </a:t>
            </a:r>
            <a:r>
              <a:rPr lang="en-US" dirty="0"/>
              <a:t>out </a:t>
            </a:r>
            <a:r>
              <a:rPr lang="en-US" dirty="0" smtClean="0"/>
              <a:t>of </a:t>
            </a:r>
            <a:r>
              <a:rPr lang="en-US" dirty="0"/>
              <a:t>his employment, even if the physical action that caused the injury is something that virtually everyone does on a daily basis (such as walking or turning while sitting in a chair). For the special concurrence, all that matters is that the physical action is required by the employee’s job duties; if so, then the risk posed by the activity is assumed to be connected to the claimant’s employment, and </a:t>
            </a:r>
            <a:r>
              <a:rPr lang="en-US" dirty="0" smtClean="0"/>
              <a:t>it would </a:t>
            </a:r>
            <a:r>
              <a:rPr lang="en-US" dirty="0"/>
              <a:t>be </a:t>
            </a:r>
            <a:r>
              <a:rPr lang="en-US" dirty="0" smtClean="0"/>
              <a:t>improper to </a:t>
            </a:r>
            <a:r>
              <a:rPr lang="en-US" dirty="0"/>
              <a:t>engage in a neutral-risk analysis</a:t>
            </a:r>
            <a:r>
              <a:rPr lang="en-US" dirty="0" smtClean="0"/>
              <a:t>. </a:t>
            </a:r>
            <a:endParaRPr lang="en-US" dirty="0"/>
          </a:p>
        </p:txBody>
      </p:sp>
    </p:spTree>
    <p:extLst>
      <p:ext uri="{BB962C8B-B14F-4D97-AF65-F5344CB8AC3E}">
        <p14:creationId xmlns:p14="http://schemas.microsoft.com/office/powerpoint/2010/main" val="19002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Steel &amp; Machinery Transportation v. IWCC</a:t>
            </a:r>
            <a:br>
              <a:rPr lang="en-US" dirty="0" smtClean="0"/>
            </a:br>
            <a:r>
              <a:rPr lang="en-US" dirty="0" smtClean="0"/>
              <a:t>2015 IL App (1</a:t>
            </a:r>
            <a:r>
              <a:rPr lang="en-US" baseline="30000" dirty="0" smtClean="0"/>
              <a:t>st</a:t>
            </a:r>
            <a:r>
              <a:rPr lang="en-US" dirty="0" smtClean="0"/>
              <a:t>) 133985WC</a:t>
            </a:r>
            <a:endParaRPr lang="en-US" dirty="0"/>
          </a:p>
        </p:txBody>
      </p:sp>
      <p:sp>
        <p:nvSpPr>
          <p:cNvPr id="3" name="Content Placeholder 2"/>
          <p:cNvSpPr>
            <a:spLocks noGrp="1"/>
          </p:cNvSpPr>
          <p:nvPr>
            <p:ph idx="1"/>
          </p:nvPr>
        </p:nvSpPr>
        <p:spPr/>
        <p:txBody>
          <a:bodyPr>
            <a:noAutofit/>
          </a:bodyPr>
          <a:lstStyle/>
          <a:p>
            <a:r>
              <a:rPr lang="en-US" sz="1800" dirty="0" smtClean="0"/>
              <a:t>05WC043637; 13IWCC0275: Arbitrator &amp; Commission find ER/EE in independent contractor truck driver case</a:t>
            </a:r>
          </a:p>
          <a:p>
            <a:r>
              <a:rPr lang="en-US" sz="1800" dirty="0" smtClean="0"/>
              <a:t>Whether </a:t>
            </a:r>
            <a:r>
              <a:rPr lang="en-US" sz="1800" dirty="0"/>
              <a:t>the employer may control </a:t>
            </a:r>
            <a:r>
              <a:rPr lang="en-US" sz="1800" dirty="0" smtClean="0"/>
              <a:t>the </a:t>
            </a:r>
            <a:r>
              <a:rPr lang="en-US" sz="1800" dirty="0"/>
              <a:t>manner in which the person performs the work; whether the employer dictates the person's schedule; whether the employer pays the person hourly; whether the employer withholds income and social security taxes from the compensation; whether the employer may discharge the person at will; and whether the employer supplies the person with materials and equipment. </a:t>
            </a:r>
            <a:r>
              <a:rPr lang="en-US" sz="1800" dirty="0" smtClean="0"/>
              <a:t>Additionally</a:t>
            </a:r>
            <a:r>
              <a:rPr lang="en-US" sz="1800" dirty="0"/>
              <a:t>, courts may consider whether the employer's general business encompasses the person's work</a:t>
            </a:r>
            <a:r>
              <a:rPr lang="en-US" sz="1800" dirty="0" smtClean="0"/>
              <a:t>. </a:t>
            </a:r>
            <a:r>
              <a:rPr lang="en-US" sz="1800" u="sng" dirty="0" smtClean="0"/>
              <a:t>Roberson</a:t>
            </a:r>
            <a:r>
              <a:rPr lang="en-US" sz="1800" dirty="0" smtClean="0"/>
              <a:t>, 225 Ill.2d 159 (2007)</a:t>
            </a:r>
          </a:p>
          <a:p>
            <a:r>
              <a:rPr lang="en-US" sz="1800" dirty="0"/>
              <a:t>On the issue of control, Respondent correctly points out Petitioner retained ownership of his tractor-trailer. In the Arbitrator's view, however, Petitioner owned the vehicle in name only. </a:t>
            </a:r>
            <a:r>
              <a:rPr lang="en-US" sz="1800" dirty="0" smtClean="0"/>
              <a:t>Respondent </a:t>
            </a:r>
            <a:r>
              <a:rPr lang="en-US" sz="1800" dirty="0"/>
              <a:t>had </a:t>
            </a:r>
            <a:r>
              <a:rPr lang="en-US" sz="1800" dirty="0" smtClean="0"/>
              <a:t>exclusive </a:t>
            </a:r>
            <a:r>
              <a:rPr lang="en-US" sz="1800" dirty="0"/>
              <a:t>possession, control and </a:t>
            </a:r>
            <a:r>
              <a:rPr lang="en-US" sz="1800" dirty="0" smtClean="0"/>
              <a:t>use </a:t>
            </a:r>
            <a:r>
              <a:rPr lang="en-US" sz="1800" dirty="0"/>
              <a:t>of the vehicle </a:t>
            </a:r>
            <a:r>
              <a:rPr lang="en-US" sz="1800" dirty="0" smtClean="0"/>
              <a:t>for </a:t>
            </a:r>
            <a:r>
              <a:rPr lang="en-US" sz="1800" dirty="0"/>
              <a:t>the </a:t>
            </a:r>
            <a:r>
              <a:rPr lang="en-US" sz="1800" dirty="0" smtClean="0"/>
              <a:t>duration </a:t>
            </a:r>
            <a:r>
              <a:rPr lang="en-US" sz="1800" dirty="0"/>
              <a:t>of the parties' agreement. </a:t>
            </a:r>
            <a:r>
              <a:rPr lang="en-US" sz="1800" dirty="0" smtClean="0"/>
              <a:t>Respondent had the sole discretion to interchange </a:t>
            </a:r>
            <a:r>
              <a:rPr lang="en-US" sz="1800" dirty="0"/>
              <a:t>the vehicle to </a:t>
            </a:r>
            <a:r>
              <a:rPr lang="en-US" sz="1800" dirty="0" smtClean="0"/>
              <a:t>other </a:t>
            </a:r>
            <a:r>
              <a:rPr lang="en-US" sz="1800" dirty="0"/>
              <a:t>authorized carriers</a:t>
            </a:r>
            <a:r>
              <a:rPr lang="en-US" sz="1800" dirty="0" smtClean="0"/>
              <a:t>.</a:t>
            </a:r>
          </a:p>
          <a:p>
            <a:r>
              <a:rPr lang="en-US" sz="1800" dirty="0"/>
              <a:t>Turning to the </a:t>
            </a:r>
            <a:r>
              <a:rPr lang="en-US" sz="1800" dirty="0" smtClean="0"/>
              <a:t>nature </a:t>
            </a:r>
            <a:r>
              <a:rPr lang="en-US" sz="1800" dirty="0"/>
              <a:t>of the work</a:t>
            </a:r>
            <a:r>
              <a:rPr lang="en-US" sz="1800" dirty="0" smtClean="0"/>
              <a:t>, </a:t>
            </a:r>
            <a:r>
              <a:rPr lang="en-US" sz="1800" dirty="0"/>
              <a:t>the Arbitrator notes there is no dispute Respondent's business consisted solely of arranging for the transport of metal products. Nor is there any dispute Petitioner's work consisted solely of effecting pick-ups and deliveries for Respondent. As in </a:t>
            </a:r>
            <a:r>
              <a:rPr lang="en-US" sz="1800" u="sng" dirty="0"/>
              <a:t>Roberson</a:t>
            </a:r>
            <a:r>
              <a:rPr lang="en-US" sz="1800" dirty="0"/>
              <a:t>, the work Petitioner performed </a:t>
            </a:r>
            <a:r>
              <a:rPr lang="en-US" sz="1800" dirty="0" smtClean="0"/>
              <a:t>fell </a:t>
            </a:r>
            <a:r>
              <a:rPr lang="en-US" sz="1800" dirty="0"/>
              <a:t>entirely within the scope </a:t>
            </a:r>
            <a:r>
              <a:rPr lang="en-US" sz="1800" dirty="0" smtClean="0"/>
              <a:t>of </a:t>
            </a:r>
            <a:r>
              <a:rPr lang="en-US" sz="1800" dirty="0"/>
              <a:t>Respondent's business. It is not as if Petitioner brought some unique skill to the table.</a:t>
            </a:r>
            <a:br>
              <a:rPr lang="en-US" sz="1800" dirty="0"/>
            </a:br>
            <a:endParaRPr lang="en-US" sz="1800" dirty="0"/>
          </a:p>
        </p:txBody>
      </p:sp>
    </p:spTree>
    <p:extLst>
      <p:ext uri="{BB962C8B-B14F-4D97-AF65-F5344CB8AC3E}">
        <p14:creationId xmlns:p14="http://schemas.microsoft.com/office/powerpoint/2010/main" val="3331865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Steel &amp; Machinery Transportation v. IWCC</a:t>
            </a:r>
            <a:br>
              <a:rPr lang="en-US" dirty="0" smtClean="0"/>
            </a:br>
            <a:r>
              <a:rPr lang="en-US" dirty="0" smtClean="0"/>
              <a:t>2015 IL App (1</a:t>
            </a:r>
            <a:r>
              <a:rPr lang="en-US" baseline="30000" dirty="0" smtClean="0"/>
              <a:t>st</a:t>
            </a:r>
            <a:r>
              <a:rPr lang="en-US" dirty="0" smtClean="0"/>
              <a:t>) 133985WC</a:t>
            </a:r>
            <a:endParaRPr lang="en-US" dirty="0"/>
          </a:p>
        </p:txBody>
      </p:sp>
      <p:sp>
        <p:nvSpPr>
          <p:cNvPr id="3" name="Content Placeholder 2"/>
          <p:cNvSpPr>
            <a:spLocks noGrp="1"/>
          </p:cNvSpPr>
          <p:nvPr>
            <p:ph idx="1"/>
          </p:nvPr>
        </p:nvSpPr>
        <p:spPr/>
        <p:txBody>
          <a:bodyPr>
            <a:normAutofit fontScale="92500" lnSpcReduction="20000"/>
          </a:bodyPr>
          <a:lstStyle/>
          <a:p>
            <a:r>
              <a:rPr lang="en-US" dirty="0"/>
              <a:t>On appeal</a:t>
            </a:r>
            <a:r>
              <a:rPr lang="en-US" dirty="0" smtClean="0"/>
              <a:t>, Respondent </a:t>
            </a:r>
            <a:r>
              <a:rPr lang="en-US" dirty="0"/>
              <a:t>argues that the Commission erred in finding that an </a:t>
            </a:r>
            <a:r>
              <a:rPr lang="en-US" dirty="0" smtClean="0"/>
              <a:t>employer-employee relationship </a:t>
            </a:r>
            <a:r>
              <a:rPr lang="en-US" dirty="0"/>
              <a:t>existed between it and </a:t>
            </a:r>
            <a:r>
              <a:rPr lang="en-US" dirty="0" smtClean="0"/>
              <a:t>Petitioner.</a:t>
            </a:r>
          </a:p>
          <a:p>
            <a:r>
              <a:rPr lang="en-US" dirty="0" smtClean="0"/>
              <a:t>Petitioner is </a:t>
            </a:r>
            <a:r>
              <a:rPr lang="en-US" dirty="0"/>
              <a:t>an over-the-road truck driver who owns a tractor-trailer. Respondent is in </a:t>
            </a:r>
            <a:r>
              <a:rPr lang="en-US" dirty="0" smtClean="0"/>
              <a:t>the business </a:t>
            </a:r>
            <a:r>
              <a:rPr lang="en-US" dirty="0"/>
              <a:t>of transporting machinery and metal products from sellers to purchasers</a:t>
            </a:r>
            <a:r>
              <a:rPr lang="en-US" dirty="0" smtClean="0"/>
              <a:t>.</a:t>
            </a:r>
            <a:r>
              <a:rPr lang="en-US" dirty="0"/>
              <a:t> At the time of the accident, </a:t>
            </a:r>
            <a:r>
              <a:rPr lang="en-US" dirty="0" smtClean="0"/>
              <a:t>Petitioner was </a:t>
            </a:r>
            <a:r>
              <a:rPr lang="en-US" dirty="0"/>
              <a:t>operating under an agreement with </a:t>
            </a:r>
            <a:r>
              <a:rPr lang="en-US" dirty="0" smtClean="0"/>
              <a:t>Respondent titled </a:t>
            </a:r>
            <a:r>
              <a:rPr lang="en-US" dirty="0"/>
              <a:t>“INDEPENDENT CONTRACTOR AGREEMENT</a:t>
            </a:r>
            <a:r>
              <a:rPr lang="en-US" dirty="0" smtClean="0"/>
              <a:t>”</a:t>
            </a:r>
          </a:p>
          <a:p>
            <a:r>
              <a:rPr lang="en-US" dirty="0"/>
              <a:t>Another relevant factor is the nature of the work performed by </a:t>
            </a:r>
            <a:r>
              <a:rPr lang="en-US" dirty="0" smtClean="0"/>
              <a:t>the alleged employee </a:t>
            </a:r>
            <a:r>
              <a:rPr lang="en-US" dirty="0"/>
              <a:t>in relation to the general business of the employer. </a:t>
            </a:r>
            <a:r>
              <a:rPr lang="en-US" i="1" dirty="0" smtClean="0"/>
              <a:t>Roberson</a:t>
            </a:r>
            <a:r>
              <a:rPr lang="en-US" dirty="0" smtClean="0"/>
              <a:t>. </a:t>
            </a:r>
            <a:r>
              <a:rPr lang="en-US" dirty="0"/>
              <a:t>The label the parties place on their relationship is also </a:t>
            </a:r>
            <a:r>
              <a:rPr lang="en-US" dirty="0" smtClean="0"/>
              <a:t>a consideration</a:t>
            </a:r>
            <a:r>
              <a:rPr lang="en-US" dirty="0"/>
              <a:t>, although it is a factor of “lesser weight.” </a:t>
            </a:r>
            <a:r>
              <a:rPr lang="en-US" i="1" dirty="0" smtClean="0"/>
              <a:t>Ware.</a:t>
            </a:r>
            <a:r>
              <a:rPr lang="en-US" dirty="0" smtClean="0"/>
              <a:t> The significance </a:t>
            </a:r>
            <a:r>
              <a:rPr lang="en-US" dirty="0"/>
              <a:t>of these factors rests on the totality of the circumstances, and no single factor </a:t>
            </a:r>
            <a:r>
              <a:rPr lang="en-US" dirty="0" smtClean="0"/>
              <a:t>is determinative</a:t>
            </a:r>
            <a:r>
              <a:rPr lang="en-US" dirty="0"/>
              <a:t>. </a:t>
            </a:r>
            <a:r>
              <a:rPr lang="en-US" dirty="0" smtClean="0"/>
              <a:t>Nevertheless</a:t>
            </a:r>
            <a:r>
              <a:rPr lang="en-US" dirty="0"/>
              <a:t>, the right to control the work </a:t>
            </a:r>
            <a:r>
              <a:rPr lang="en-US" dirty="0" smtClean="0"/>
              <a:t>and the </a:t>
            </a:r>
            <a:r>
              <a:rPr lang="en-US" dirty="0"/>
              <a:t>nature of the work are the two most important considerations. </a:t>
            </a:r>
          </a:p>
        </p:txBody>
      </p:sp>
    </p:spTree>
    <p:extLst>
      <p:ext uri="{BB962C8B-B14F-4D97-AF65-F5344CB8AC3E}">
        <p14:creationId xmlns:p14="http://schemas.microsoft.com/office/powerpoint/2010/main" val="352943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Steel &amp; Machinery Transportation v. IWCC</a:t>
            </a:r>
            <a:br>
              <a:rPr lang="en-US" dirty="0" smtClean="0"/>
            </a:br>
            <a:r>
              <a:rPr lang="en-US" dirty="0" smtClean="0"/>
              <a:t>2015 IL App (1</a:t>
            </a:r>
            <a:r>
              <a:rPr lang="en-US" baseline="30000" dirty="0" smtClean="0"/>
              <a:t>st</a:t>
            </a:r>
            <a:r>
              <a:rPr lang="en-US" dirty="0" smtClean="0"/>
              <a:t>) 133985WC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existence of an employment relationship is a question of fact for the Commission</a:t>
            </a:r>
            <a:r>
              <a:rPr lang="en-US" dirty="0" smtClean="0"/>
              <a:t>.</a:t>
            </a:r>
          </a:p>
          <a:p>
            <a:r>
              <a:rPr lang="en-US" dirty="0"/>
              <a:t>We begin our analysis by addressing the right to control</a:t>
            </a:r>
            <a:r>
              <a:rPr lang="en-US" dirty="0" smtClean="0"/>
              <a:t>.</a:t>
            </a:r>
          </a:p>
          <a:p>
            <a:r>
              <a:rPr lang="en-US" dirty="0"/>
              <a:t>Next, we examine the nature of the work performed by claimant in relation to the </a:t>
            </a:r>
            <a:r>
              <a:rPr lang="en-US" dirty="0" smtClean="0"/>
              <a:t>general business </a:t>
            </a:r>
            <a:r>
              <a:rPr lang="en-US" dirty="0"/>
              <a:t>of respondent. </a:t>
            </a:r>
            <a:r>
              <a:rPr lang="en-US" dirty="0" smtClean="0"/>
              <a:t>Regarding </a:t>
            </a:r>
            <a:r>
              <a:rPr lang="en-US" dirty="0"/>
              <a:t>this factor, our supreme court noted </a:t>
            </a:r>
            <a:r>
              <a:rPr lang="en-US" dirty="0" smtClean="0"/>
              <a:t>because </a:t>
            </a:r>
            <a:r>
              <a:rPr lang="en-US" dirty="0"/>
              <a:t>the </a:t>
            </a:r>
            <a:r>
              <a:rPr lang="en-US" dirty="0" smtClean="0"/>
              <a:t>theory of </a:t>
            </a:r>
            <a:r>
              <a:rPr lang="en-US" dirty="0"/>
              <a:t>workmen’s compensation legislation is that the cost of industrial accidents should </a:t>
            </a:r>
            <a:r>
              <a:rPr lang="en-US" dirty="0" smtClean="0"/>
              <a:t>be borne </a:t>
            </a:r>
            <a:r>
              <a:rPr lang="en-US" dirty="0"/>
              <a:t>by the consumer as a part of the cost of the product, this court has held that a </a:t>
            </a:r>
            <a:r>
              <a:rPr lang="en-US" dirty="0" smtClean="0"/>
              <a:t>worker whose </a:t>
            </a:r>
            <a:r>
              <a:rPr lang="en-US" dirty="0"/>
              <a:t>services form a regular part of the cost of the product, and whose work does </a:t>
            </a:r>
            <a:r>
              <a:rPr lang="en-US" dirty="0" smtClean="0"/>
              <a:t>not constitute </a:t>
            </a:r>
            <a:r>
              <a:rPr lang="en-US" dirty="0"/>
              <a:t>a separate business which allows a distinct channel through which the cost of </a:t>
            </a:r>
            <a:r>
              <a:rPr lang="en-US" dirty="0" smtClean="0"/>
              <a:t>an accident </a:t>
            </a:r>
            <a:r>
              <a:rPr lang="en-US" dirty="0"/>
              <a:t>may flow, is presumptively within the area of intended protection of </a:t>
            </a:r>
            <a:r>
              <a:rPr lang="en-US" dirty="0" smtClean="0"/>
              <a:t>the compensation </a:t>
            </a:r>
            <a:r>
              <a:rPr lang="en-US" dirty="0"/>
              <a:t>act</a:t>
            </a:r>
            <a:r>
              <a:rPr lang="en-US" dirty="0" smtClean="0"/>
              <a:t>.</a:t>
            </a:r>
            <a:endParaRPr lang="en-US" dirty="0"/>
          </a:p>
        </p:txBody>
      </p:sp>
    </p:spTree>
    <p:extLst>
      <p:ext uri="{BB962C8B-B14F-4D97-AF65-F5344CB8AC3E}">
        <p14:creationId xmlns:p14="http://schemas.microsoft.com/office/powerpoint/2010/main" val="1092851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Burge v. Exelon Generation</a:t>
            </a:r>
            <a:br>
              <a:rPr lang="en-US" dirty="0" smtClean="0"/>
            </a:br>
            <a:r>
              <a:rPr lang="en-US" dirty="0" smtClean="0"/>
              <a:t>2015 IL App(2d) 141090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Plaintiff’s injuries </a:t>
            </a:r>
            <a:r>
              <a:rPr lang="en-US" dirty="0"/>
              <a:t>arose out of and in the course of his employment with Exelon Nuclear </a:t>
            </a:r>
            <a:r>
              <a:rPr lang="en-US" dirty="0" smtClean="0"/>
              <a:t>Security (ENS)</a:t>
            </a:r>
          </a:p>
          <a:p>
            <a:r>
              <a:rPr lang="en-US" dirty="0" smtClean="0"/>
              <a:t>Plaintiff filed </a:t>
            </a:r>
            <a:r>
              <a:rPr lang="en-US" dirty="0"/>
              <a:t>and settled a workers’ compensation claim against </a:t>
            </a:r>
            <a:r>
              <a:rPr lang="en-US" dirty="0" smtClean="0"/>
              <a:t>ENS </a:t>
            </a:r>
          </a:p>
          <a:p>
            <a:r>
              <a:rPr lang="en-US" dirty="0" smtClean="0"/>
              <a:t>ENS </a:t>
            </a:r>
            <a:r>
              <a:rPr lang="en-US" dirty="0"/>
              <a:t>is </a:t>
            </a:r>
            <a:r>
              <a:rPr lang="en-US" dirty="0" smtClean="0"/>
              <a:t>a limited </a:t>
            </a:r>
            <a:r>
              <a:rPr lang="en-US" dirty="0"/>
              <a:t>liability company organized pursuant to an agreement </a:t>
            </a:r>
            <a:r>
              <a:rPr lang="en-US" dirty="0" smtClean="0"/>
              <a:t>making Defendant Exelon the </a:t>
            </a:r>
            <a:r>
              <a:rPr lang="en-US" dirty="0"/>
              <a:t>sole member of </a:t>
            </a:r>
            <a:r>
              <a:rPr lang="en-US" dirty="0" smtClean="0"/>
              <a:t>ENS</a:t>
            </a:r>
          </a:p>
          <a:p>
            <a:r>
              <a:rPr lang="en-US" dirty="0" smtClean="0"/>
              <a:t>ENS </a:t>
            </a:r>
            <a:r>
              <a:rPr lang="en-US" dirty="0"/>
              <a:t>provided security services on </a:t>
            </a:r>
            <a:r>
              <a:rPr lang="en-US" dirty="0" smtClean="0"/>
              <a:t>Defendant’s premises </a:t>
            </a:r>
            <a:r>
              <a:rPr lang="en-US" dirty="0"/>
              <a:t>pursuant to a contract </a:t>
            </a:r>
            <a:endParaRPr lang="en-US" dirty="0" smtClean="0"/>
          </a:p>
          <a:p>
            <a:r>
              <a:rPr lang="en-US" dirty="0" smtClean="0"/>
              <a:t>Defendant </a:t>
            </a:r>
            <a:r>
              <a:rPr lang="en-US" dirty="0"/>
              <a:t>used a </a:t>
            </a:r>
            <a:r>
              <a:rPr lang="en-US" dirty="0" smtClean="0"/>
              <a:t>third-party administrator </a:t>
            </a:r>
            <a:r>
              <a:rPr lang="en-US" dirty="0"/>
              <a:t>for workers’ compensation benefits and “paid all monies for </a:t>
            </a:r>
            <a:r>
              <a:rPr lang="en-US" dirty="0" smtClean="0"/>
              <a:t>the ENS account” and Defendant </a:t>
            </a:r>
            <a:r>
              <a:rPr lang="en-US" dirty="0"/>
              <a:t>“paid </a:t>
            </a:r>
            <a:r>
              <a:rPr lang="en-US" dirty="0" smtClean="0"/>
              <a:t>the worker’s </a:t>
            </a:r>
            <a:r>
              <a:rPr lang="en-US" dirty="0"/>
              <a:t>compensation benefits of </a:t>
            </a:r>
            <a:r>
              <a:rPr lang="en-US" dirty="0" smtClean="0"/>
              <a:t>all </a:t>
            </a:r>
            <a:r>
              <a:rPr lang="en-US" dirty="0"/>
              <a:t>employees of </a:t>
            </a:r>
            <a:r>
              <a:rPr lang="en-US" dirty="0" smtClean="0"/>
              <a:t>ENS”</a:t>
            </a:r>
          </a:p>
          <a:p>
            <a:r>
              <a:rPr lang="en-US" dirty="0" smtClean="0"/>
              <a:t>Plaintiff appeals </a:t>
            </a:r>
            <a:r>
              <a:rPr lang="en-US" dirty="0"/>
              <a:t>from an order of the circuit court </a:t>
            </a:r>
            <a:r>
              <a:rPr lang="en-US" dirty="0" smtClean="0"/>
              <a:t>of Ogle </a:t>
            </a:r>
            <a:r>
              <a:rPr lang="en-US" dirty="0"/>
              <a:t>County granting the motion of </a:t>
            </a:r>
            <a:r>
              <a:rPr lang="en-US" dirty="0" smtClean="0"/>
              <a:t>Defendant </a:t>
            </a:r>
            <a:r>
              <a:rPr lang="en-US" dirty="0"/>
              <a:t>Exelon </a:t>
            </a:r>
            <a:r>
              <a:rPr lang="en-US" dirty="0" smtClean="0"/>
              <a:t>to dismiss Plaintiff’s’ complaint</a:t>
            </a:r>
            <a:r>
              <a:rPr lang="en-US" dirty="0"/>
              <a:t>. Defendant successfully argued that </a:t>
            </a:r>
            <a:r>
              <a:rPr lang="en-US" dirty="0" smtClean="0"/>
              <a:t>Plaintiff’s exclusive </a:t>
            </a:r>
            <a:r>
              <a:rPr lang="en-US" dirty="0"/>
              <a:t>remedy </a:t>
            </a:r>
            <a:r>
              <a:rPr lang="en-US" dirty="0" smtClean="0"/>
              <a:t>against Defendant was </a:t>
            </a:r>
            <a:r>
              <a:rPr lang="en-US" dirty="0"/>
              <a:t>under the Workers’ Compensation </a:t>
            </a:r>
            <a:r>
              <a:rPr lang="en-US" dirty="0" smtClean="0"/>
              <a:t>Act</a:t>
            </a:r>
          </a:p>
          <a:p>
            <a:r>
              <a:rPr lang="en-US" dirty="0" smtClean="0"/>
              <a:t> </a:t>
            </a:r>
            <a:r>
              <a:rPr lang="en-US" b="1" i="1" dirty="0"/>
              <a:t>We reverse</a:t>
            </a:r>
          </a:p>
        </p:txBody>
      </p:sp>
    </p:spTree>
    <p:extLst>
      <p:ext uri="{BB962C8B-B14F-4D97-AF65-F5344CB8AC3E}">
        <p14:creationId xmlns:p14="http://schemas.microsoft.com/office/powerpoint/2010/main" val="4288011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2161</Words>
  <Application>Microsoft Office PowerPoint</Application>
  <PresentationFormat>Widescreen</PresentationFormat>
  <Paragraphs>81</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WCLA MCLE 10-20-15</vt:lpstr>
      <vt:lpstr>Adcock v. IWCC 2015 IL App (2d) 130884WC</vt:lpstr>
      <vt:lpstr>Adcock v. IWCC 2015 IL App (2d) 130884WC</vt:lpstr>
      <vt:lpstr>Adcock v. IWCC 2015 IL App (2d) 130884WC</vt:lpstr>
      <vt:lpstr>Adcock v. IWCC 2015 IL App (2d) 130884WC</vt:lpstr>
      <vt:lpstr>Steel &amp; Machinery Transportation v. IWCC 2015 IL App (1st) 133985WC</vt:lpstr>
      <vt:lpstr>Steel &amp; Machinery Transportation v. IWCC 2015 IL App (1st) 133985WC</vt:lpstr>
      <vt:lpstr>Steel &amp; Machinery Transportation v. IWCC 2015 IL App (1st) 133985WC</vt:lpstr>
      <vt:lpstr>Burge v. Exelon Generation 2015 IL App(2d) 141090</vt:lpstr>
      <vt:lpstr>Burge v. Exelon Generation 2015 IL App(2d) 141090</vt:lpstr>
      <vt:lpstr>Reichling v. Touchette Regional Hospital 2015 Il App (5th) 140412WC</vt:lpstr>
      <vt:lpstr>Reichling v. Touchette Regional Hospital 2015 Il App (5th) 140412WC</vt:lpstr>
      <vt:lpstr>Reichling v. Touchette Regional Hospital 2015 Il App (5th) 140412WC</vt:lpstr>
      <vt:lpstr>Bayer v. Panduit 2015 IL App (1st) 132252</vt:lpstr>
      <vt:lpstr>Bayer v. Panduit 2015 IL App (1st) 132252</vt:lpstr>
      <vt:lpstr>Bayer v. Panduit 2015 IL App (1st) 132252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1-27-15</dc:title>
  <dc:creator>David B. Menchetti</dc:creator>
  <cp:lastModifiedBy>David B. Menchetti</cp:lastModifiedBy>
  <cp:revision>6</cp:revision>
  <dcterms:created xsi:type="dcterms:W3CDTF">2015-10-14T12:03:10Z</dcterms:created>
  <dcterms:modified xsi:type="dcterms:W3CDTF">2015-10-15T12:12:51Z</dcterms:modified>
</cp:coreProperties>
</file>