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58" r:id="rId3"/>
    <p:sldId id="262" r:id="rId4"/>
    <p:sldId id="263" r:id="rId5"/>
    <p:sldId id="264" r:id="rId6"/>
    <p:sldId id="265" r:id="rId7"/>
    <p:sldId id="266" r:id="rId8"/>
    <p:sldId id="259" r:id="rId9"/>
    <p:sldId id="267" r:id="rId10"/>
    <p:sldId id="268" r:id="rId11"/>
    <p:sldId id="260" r:id="rId12"/>
    <p:sldId id="269" r:id="rId13"/>
    <p:sldId id="270" r:id="rId14"/>
    <p:sldId id="261" r:id="rId15"/>
    <p:sldId id="271" r:id="rId16"/>
    <p:sldId id="272"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E855B435-B346-4B7B-BA17-F4B9B2CE6EBD}" type="slidenum">
              <a:rPr lang="en-US" smtClean="0"/>
              <a:t>‹#›</a:t>
            </a:fld>
            <a:endParaRPr lang="en-US"/>
          </a:p>
        </p:txBody>
      </p:sp>
    </p:spTree>
    <p:extLst>
      <p:ext uri="{BB962C8B-B14F-4D97-AF65-F5344CB8AC3E}">
        <p14:creationId xmlns:p14="http://schemas.microsoft.com/office/powerpoint/2010/main" val="5134401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1A28885-C593-4179-B9FE-CFDD02851B65}" type="slidenum">
              <a:rPr lang="en-US" smtClean="0"/>
              <a:t>‹#›</a:t>
            </a:fld>
            <a:endParaRPr lang="en-US"/>
          </a:p>
        </p:txBody>
      </p:sp>
    </p:spTree>
    <p:extLst>
      <p:ext uri="{BB962C8B-B14F-4D97-AF65-F5344CB8AC3E}">
        <p14:creationId xmlns:p14="http://schemas.microsoft.com/office/powerpoint/2010/main" val="200622617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3AB295F-F034-4E61-A2A6-D7CB6CA998AB}"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493943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A28885-C593-4179-B9FE-CFDD02851B65}" type="slidenum">
              <a:rPr lang="en-US" smtClean="0"/>
              <a:t>15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3596043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3FE66D-4A48-42AB-9419-894EFB3348A7}"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9D180-36B4-44CA-BA01-C13975A17D8C}" type="slidenum">
              <a:rPr lang="en-US" smtClean="0"/>
              <a:t>‹#›</a:t>
            </a:fld>
            <a:endParaRPr lang="en-US"/>
          </a:p>
        </p:txBody>
      </p:sp>
    </p:spTree>
    <p:extLst>
      <p:ext uri="{BB962C8B-B14F-4D97-AF65-F5344CB8AC3E}">
        <p14:creationId xmlns:p14="http://schemas.microsoft.com/office/powerpoint/2010/main" val="216033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FE66D-4A48-42AB-9419-894EFB3348A7}"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9D180-36B4-44CA-BA01-C13975A17D8C}" type="slidenum">
              <a:rPr lang="en-US" smtClean="0"/>
              <a:t>‹#›</a:t>
            </a:fld>
            <a:endParaRPr lang="en-US"/>
          </a:p>
        </p:txBody>
      </p:sp>
    </p:spTree>
    <p:extLst>
      <p:ext uri="{BB962C8B-B14F-4D97-AF65-F5344CB8AC3E}">
        <p14:creationId xmlns:p14="http://schemas.microsoft.com/office/powerpoint/2010/main" val="3664853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FE66D-4A48-42AB-9419-894EFB3348A7}"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9D180-36B4-44CA-BA01-C13975A17D8C}" type="slidenum">
              <a:rPr lang="en-US" smtClean="0"/>
              <a:t>‹#›</a:t>
            </a:fld>
            <a:endParaRPr lang="en-US"/>
          </a:p>
        </p:txBody>
      </p:sp>
    </p:spTree>
    <p:extLst>
      <p:ext uri="{BB962C8B-B14F-4D97-AF65-F5344CB8AC3E}">
        <p14:creationId xmlns:p14="http://schemas.microsoft.com/office/powerpoint/2010/main" val="3228085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3FE66D-4A48-42AB-9419-894EFB3348A7}"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9D180-36B4-44CA-BA01-C13975A17D8C}" type="slidenum">
              <a:rPr lang="en-US" smtClean="0"/>
              <a:t>‹#›</a:t>
            </a:fld>
            <a:endParaRPr lang="en-US"/>
          </a:p>
        </p:txBody>
      </p:sp>
    </p:spTree>
    <p:extLst>
      <p:ext uri="{BB962C8B-B14F-4D97-AF65-F5344CB8AC3E}">
        <p14:creationId xmlns:p14="http://schemas.microsoft.com/office/powerpoint/2010/main" val="2146292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3FE66D-4A48-42AB-9419-894EFB3348A7}"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B9D180-36B4-44CA-BA01-C13975A17D8C}" type="slidenum">
              <a:rPr lang="en-US" smtClean="0"/>
              <a:t>‹#›</a:t>
            </a:fld>
            <a:endParaRPr lang="en-US"/>
          </a:p>
        </p:txBody>
      </p:sp>
    </p:spTree>
    <p:extLst>
      <p:ext uri="{BB962C8B-B14F-4D97-AF65-F5344CB8AC3E}">
        <p14:creationId xmlns:p14="http://schemas.microsoft.com/office/powerpoint/2010/main" val="3622406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3FE66D-4A48-42AB-9419-894EFB3348A7}"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9D180-36B4-44CA-BA01-C13975A17D8C}" type="slidenum">
              <a:rPr lang="en-US" smtClean="0"/>
              <a:t>‹#›</a:t>
            </a:fld>
            <a:endParaRPr lang="en-US"/>
          </a:p>
        </p:txBody>
      </p:sp>
    </p:spTree>
    <p:extLst>
      <p:ext uri="{BB962C8B-B14F-4D97-AF65-F5344CB8AC3E}">
        <p14:creationId xmlns:p14="http://schemas.microsoft.com/office/powerpoint/2010/main" val="2019598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3FE66D-4A48-42AB-9419-894EFB3348A7}" type="datetimeFigureOut">
              <a:rPr lang="en-US" smtClean="0"/>
              <a:t>3/26/2015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B9D180-36B4-44CA-BA01-C13975A17D8C}" type="slidenum">
              <a:rPr lang="en-US" smtClean="0"/>
              <a:t>‹#›</a:t>
            </a:fld>
            <a:endParaRPr lang="en-US"/>
          </a:p>
        </p:txBody>
      </p:sp>
    </p:spTree>
    <p:extLst>
      <p:ext uri="{BB962C8B-B14F-4D97-AF65-F5344CB8AC3E}">
        <p14:creationId xmlns:p14="http://schemas.microsoft.com/office/powerpoint/2010/main" val="5784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FE66D-4A48-42AB-9419-894EFB3348A7}" type="datetimeFigureOut">
              <a:rPr lang="en-US" smtClean="0"/>
              <a:t>3/26/2015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B9D180-36B4-44CA-BA01-C13975A17D8C}" type="slidenum">
              <a:rPr lang="en-US" smtClean="0"/>
              <a:t>‹#›</a:t>
            </a:fld>
            <a:endParaRPr lang="en-US"/>
          </a:p>
        </p:txBody>
      </p:sp>
    </p:spTree>
    <p:extLst>
      <p:ext uri="{BB962C8B-B14F-4D97-AF65-F5344CB8AC3E}">
        <p14:creationId xmlns:p14="http://schemas.microsoft.com/office/powerpoint/2010/main" val="2560981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FE66D-4A48-42AB-9419-894EFB3348A7}" type="datetimeFigureOut">
              <a:rPr lang="en-US" smtClean="0"/>
              <a:t>3/26/2015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B9D180-36B4-44CA-BA01-C13975A17D8C}" type="slidenum">
              <a:rPr lang="en-US" smtClean="0"/>
              <a:t>‹#›</a:t>
            </a:fld>
            <a:endParaRPr lang="en-US"/>
          </a:p>
        </p:txBody>
      </p:sp>
    </p:spTree>
    <p:extLst>
      <p:ext uri="{BB962C8B-B14F-4D97-AF65-F5344CB8AC3E}">
        <p14:creationId xmlns:p14="http://schemas.microsoft.com/office/powerpoint/2010/main" val="2675502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FE66D-4A48-42AB-9419-894EFB3348A7}"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9D180-36B4-44CA-BA01-C13975A17D8C}" type="slidenum">
              <a:rPr lang="en-US" smtClean="0"/>
              <a:t>‹#›</a:t>
            </a:fld>
            <a:endParaRPr lang="en-US"/>
          </a:p>
        </p:txBody>
      </p:sp>
    </p:spTree>
    <p:extLst>
      <p:ext uri="{BB962C8B-B14F-4D97-AF65-F5344CB8AC3E}">
        <p14:creationId xmlns:p14="http://schemas.microsoft.com/office/powerpoint/2010/main" val="71665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FE66D-4A48-42AB-9419-894EFB3348A7}"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B9D180-36B4-44CA-BA01-C13975A17D8C}" type="slidenum">
              <a:rPr lang="en-US" smtClean="0"/>
              <a:t>‹#›</a:t>
            </a:fld>
            <a:endParaRPr lang="en-US"/>
          </a:p>
        </p:txBody>
      </p:sp>
    </p:spTree>
    <p:extLst>
      <p:ext uri="{BB962C8B-B14F-4D97-AF65-F5344CB8AC3E}">
        <p14:creationId xmlns:p14="http://schemas.microsoft.com/office/powerpoint/2010/main" val="2574225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FE66D-4A48-42AB-9419-894EFB3348A7}" type="datetimeFigureOut">
              <a:rPr lang="en-US" smtClean="0"/>
              <a:t>3/26/2015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9D180-36B4-44CA-BA01-C13975A17D8C}" type="slidenum">
              <a:rPr lang="en-US" smtClean="0"/>
              <a:t>‹#›</a:t>
            </a:fld>
            <a:endParaRPr lang="en-US"/>
          </a:p>
        </p:txBody>
      </p:sp>
    </p:spTree>
    <p:extLst>
      <p:ext uri="{BB962C8B-B14F-4D97-AF65-F5344CB8AC3E}">
        <p14:creationId xmlns:p14="http://schemas.microsoft.com/office/powerpoint/2010/main" val="2396347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WCLA MCLE 3-26-15</a:t>
            </a:r>
            <a:endParaRPr lang="en-US" dirty="0"/>
          </a:p>
        </p:txBody>
      </p:sp>
      <p:sp>
        <p:nvSpPr>
          <p:cNvPr id="5" name="Content Placeholder 4"/>
          <p:cNvSpPr>
            <a:spLocks noGrp="1"/>
          </p:cNvSpPr>
          <p:nvPr>
            <p:ph idx="1"/>
          </p:nvPr>
        </p:nvSpPr>
        <p:spPr/>
        <p:txBody>
          <a:bodyPr/>
          <a:lstStyle/>
          <a:p>
            <a:r>
              <a:rPr lang="en-US" dirty="0" smtClean="0"/>
              <a:t>Another Case Law Update</a:t>
            </a:r>
          </a:p>
          <a:p>
            <a:r>
              <a:rPr lang="en-US" dirty="0" smtClean="0"/>
              <a:t>Thursday March 26, 2015</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extLst>
      <p:ext uri="{BB962C8B-B14F-4D97-AF65-F5344CB8AC3E}">
        <p14:creationId xmlns:p14="http://schemas.microsoft.com/office/powerpoint/2010/main" val="1188870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Pryor v. IWCC</a:t>
            </a:r>
            <a:br>
              <a:rPr lang="en-US" dirty="0" smtClean="0"/>
            </a:br>
            <a:r>
              <a:rPr lang="en-US" dirty="0" smtClean="0"/>
              <a:t>2015 IL App (2d) 130874WC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threshold question in this case is: had the claimant embarked on a work-related trip at the time he was injured on July 21, 2008, or was he merely beginning his regular commute to his employer’s premises at that time</a:t>
            </a:r>
            <a:r>
              <a:rPr lang="en-US" dirty="0" smtClean="0"/>
              <a:t>?</a:t>
            </a:r>
          </a:p>
          <a:p>
            <a:r>
              <a:rPr lang="en-US" dirty="0"/>
              <a:t>The claimant argues that his work accident occurred in the course of his employment because he was injured after he had left his home and begun his work-related trip. In support of this argument, the claimant relies principally on our decisions in </a:t>
            </a:r>
            <a:r>
              <a:rPr lang="en-US" i="1" dirty="0" err="1" smtClean="0"/>
              <a:t>Mlynarczyk</a:t>
            </a:r>
            <a:endParaRPr lang="en-US" i="1" dirty="0" smtClean="0"/>
          </a:p>
          <a:p>
            <a:r>
              <a:rPr lang="en-US" dirty="0" smtClean="0"/>
              <a:t>We </a:t>
            </a:r>
            <a:r>
              <a:rPr lang="en-US" dirty="0"/>
              <a:t>disagree. Even assuming that the claimant had “left home” at the time of his injury, (which is not entirely clear), he was preparing to begin his </a:t>
            </a:r>
            <a:r>
              <a:rPr lang="en-US" i="1" dirty="0"/>
              <a:t>regular commute </a:t>
            </a:r>
            <a:r>
              <a:rPr lang="en-US" dirty="0"/>
              <a:t>to his employer’s premises at that time. Unlike the claimants in </a:t>
            </a:r>
            <a:r>
              <a:rPr lang="en-US" i="1" dirty="0" err="1"/>
              <a:t>Mlynarczyk</a:t>
            </a:r>
            <a:r>
              <a:rPr lang="en-US" i="1" dirty="0"/>
              <a:t> </a:t>
            </a:r>
            <a:r>
              <a:rPr lang="en-US" dirty="0"/>
              <a:t>and </a:t>
            </a:r>
            <a:r>
              <a:rPr lang="en-US" i="1" dirty="0"/>
              <a:t>Complete Vending Services</a:t>
            </a:r>
            <a:r>
              <a:rPr lang="en-US" dirty="0"/>
              <a:t>, the claimant in this case did not drive to his various work locations directly from his home; rather, he was required to drive to the employer’s Belvidere </a:t>
            </a:r>
            <a:r>
              <a:rPr lang="en-US"/>
              <a:t>facility </a:t>
            </a:r>
            <a:r>
              <a:rPr lang="en-US" smtClean="0"/>
              <a:t>first.  </a:t>
            </a:r>
            <a:endParaRPr lang="en-US" dirty="0"/>
          </a:p>
        </p:txBody>
      </p:sp>
    </p:spTree>
    <p:extLst>
      <p:ext uri="{BB962C8B-B14F-4D97-AF65-F5344CB8AC3E}">
        <p14:creationId xmlns:p14="http://schemas.microsoft.com/office/powerpoint/2010/main" val="3538517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Sharwarko</a:t>
            </a:r>
            <a:r>
              <a:rPr lang="en-US" dirty="0" smtClean="0"/>
              <a:t> v. IWCC</a:t>
            </a:r>
            <a:br>
              <a:rPr lang="en-US" dirty="0" smtClean="0"/>
            </a:br>
            <a:r>
              <a:rPr lang="en-US" dirty="0" smtClean="0"/>
              <a:t>2015 IL App (1st) 131733WC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07WC040637; 12IWCC1050</a:t>
            </a:r>
          </a:p>
          <a:p>
            <a:r>
              <a:rPr lang="en-US" dirty="0" smtClean="0"/>
              <a:t>Village </a:t>
            </a:r>
            <a:r>
              <a:rPr lang="en-US" dirty="0"/>
              <a:t>offered </a:t>
            </a:r>
            <a:r>
              <a:rPr lang="en-US" dirty="0" smtClean="0"/>
              <a:t>an </a:t>
            </a:r>
            <a:r>
              <a:rPr lang="en-US" dirty="0"/>
              <a:t>early retirement package which the claimant accepted on October 3, 2006. </a:t>
            </a:r>
            <a:endParaRPr lang="en-US" dirty="0" smtClean="0"/>
          </a:p>
          <a:p>
            <a:r>
              <a:rPr lang="en-US" dirty="0" smtClean="0"/>
              <a:t>Village </a:t>
            </a:r>
            <a:r>
              <a:rPr lang="en-US" dirty="0"/>
              <a:t>paid TTD benefits </a:t>
            </a:r>
            <a:r>
              <a:rPr lang="en-US" dirty="0" smtClean="0"/>
              <a:t>from </a:t>
            </a:r>
            <a:r>
              <a:rPr lang="en-US" dirty="0"/>
              <a:t>the date of his surgery on August 21, 2006, until October 31, 2006, when it terminated those payments by reason of his voluntary retirement. </a:t>
            </a:r>
            <a:endParaRPr lang="en-US" dirty="0" smtClean="0"/>
          </a:p>
          <a:p>
            <a:r>
              <a:rPr lang="en-US" dirty="0" smtClean="0"/>
              <a:t>Arbitrator </a:t>
            </a:r>
            <a:r>
              <a:rPr lang="en-US" dirty="0"/>
              <a:t>awarded the claimant 188 3/7 weeks of TTD benefits, ending on March 31, 2010, and 202.4 weeks of permanent partial disability (PPD) benefits for an 80% permanent loss of use of his right arm. </a:t>
            </a:r>
            <a:endParaRPr lang="en-US" dirty="0" smtClean="0"/>
          </a:p>
          <a:p>
            <a:r>
              <a:rPr lang="en-US" dirty="0" smtClean="0"/>
              <a:t>The </a:t>
            </a:r>
            <a:r>
              <a:rPr lang="en-US" dirty="0"/>
              <a:t>Commission modified the arbitrator's decision by reducing the claimant's TTD award to 10 2/7 weeks of benefits, ending on October 31, 2006, the date upon which the claimant voluntarily retired. After concluding that the claimant failed to meet his burden of proving that he was permanently and totally disabled, the Commission affirmed the arbitrator's award of 202.4 weeks of PPD benefits for the claimant’s 80% permanent loss of use of his right arm. </a:t>
            </a:r>
            <a:endParaRPr lang="en-US" dirty="0" smtClean="0"/>
          </a:p>
          <a:p>
            <a:r>
              <a:rPr lang="en-US" dirty="0" smtClean="0"/>
              <a:t>Circuit </a:t>
            </a:r>
            <a:r>
              <a:rPr lang="en-US" dirty="0"/>
              <a:t>Court </a:t>
            </a:r>
            <a:r>
              <a:rPr lang="en-US" dirty="0" smtClean="0"/>
              <a:t>Cook County confirmed </a:t>
            </a:r>
            <a:r>
              <a:rPr lang="en-US" dirty="0"/>
              <a:t>the Commission's decision </a:t>
            </a:r>
          </a:p>
        </p:txBody>
      </p:sp>
    </p:spTree>
    <p:extLst>
      <p:ext uri="{BB962C8B-B14F-4D97-AF65-F5344CB8AC3E}">
        <p14:creationId xmlns:p14="http://schemas.microsoft.com/office/powerpoint/2010/main" val="2123089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Sharwarko</a:t>
            </a:r>
            <a:r>
              <a:rPr lang="en-US" dirty="0" smtClean="0"/>
              <a:t> v. IWCC</a:t>
            </a:r>
            <a:br>
              <a:rPr lang="en-US" dirty="0" smtClean="0"/>
            </a:br>
            <a:r>
              <a:rPr lang="en-US" dirty="0" smtClean="0"/>
              <a:t>2015 IL App (1st) 131733WC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claimant argues that the Commission's decision to terminate his TTD benefits on October 31, 2006, the day he retired, is against the </a:t>
            </a:r>
            <a:r>
              <a:rPr lang="en-US" dirty="0" smtClean="0"/>
              <a:t>manifest weight </a:t>
            </a:r>
            <a:r>
              <a:rPr lang="en-US" dirty="0"/>
              <a:t>of the evidence. He asserts that he is entitled to TTD benefits from August 21, 2006, the date of his first surgery, through March 31, 2010, the date upon which Dr. </a:t>
            </a:r>
            <a:r>
              <a:rPr lang="en-US" dirty="0" err="1"/>
              <a:t>Konowitz</a:t>
            </a:r>
            <a:r>
              <a:rPr lang="en-US" dirty="0"/>
              <a:t> found that he had reached MMI</a:t>
            </a:r>
            <a:r>
              <a:rPr lang="en-US" dirty="0" smtClean="0"/>
              <a:t>.</a:t>
            </a:r>
          </a:p>
          <a:p>
            <a:r>
              <a:rPr lang="en-US" dirty="0" smtClean="0"/>
              <a:t> Village </a:t>
            </a:r>
            <a:r>
              <a:rPr lang="en-US" dirty="0"/>
              <a:t>argues, as the Commission found, that, by voluntarily retiring and not looking for work thereafter, the claimant indicated that he had no intention of returning to the workforce in any capacity, at any time. The Commission concluded that the claimant's voluntary retirement was the equivalent of refusing the accommodated duty which the Village had provided before the claimant's surgery, and as a consequence he was not entitled to TTD benefits after October 31, 2006. </a:t>
            </a:r>
            <a:r>
              <a:rPr lang="en-US" b="1" i="1" u="sng" dirty="0"/>
              <a:t>We agree. </a:t>
            </a:r>
          </a:p>
        </p:txBody>
      </p:sp>
    </p:spTree>
    <p:extLst>
      <p:ext uri="{BB962C8B-B14F-4D97-AF65-F5344CB8AC3E}">
        <p14:creationId xmlns:p14="http://schemas.microsoft.com/office/powerpoint/2010/main" val="3669560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Sharwarko</a:t>
            </a:r>
            <a:r>
              <a:rPr lang="en-US" dirty="0" smtClean="0"/>
              <a:t> v. IWCC</a:t>
            </a:r>
            <a:br>
              <a:rPr lang="en-US" dirty="0" smtClean="0"/>
            </a:br>
            <a:r>
              <a:rPr lang="en-US" dirty="0" smtClean="0"/>
              <a:t>2015 IL App (1st) 131733WC</a:t>
            </a:r>
            <a:endParaRPr lang="en-US" dirty="0"/>
          </a:p>
        </p:txBody>
      </p:sp>
      <p:sp>
        <p:nvSpPr>
          <p:cNvPr id="3" name="Content Placeholder 2"/>
          <p:cNvSpPr>
            <a:spLocks noGrp="1"/>
          </p:cNvSpPr>
          <p:nvPr>
            <p:ph idx="1"/>
          </p:nvPr>
        </p:nvSpPr>
        <p:spPr/>
        <p:txBody>
          <a:bodyPr>
            <a:normAutofit fontScale="77500" lnSpcReduction="20000"/>
          </a:bodyPr>
          <a:lstStyle/>
          <a:p>
            <a:r>
              <a:rPr lang="en-US" dirty="0"/>
              <a:t>According to our supreme court, the dispositive inquiry is whether the claimant has reached MMI. </a:t>
            </a:r>
            <a:r>
              <a:rPr lang="en-US" i="1" dirty="0"/>
              <a:t>Interstate </a:t>
            </a:r>
            <a:r>
              <a:rPr lang="en-US" i="1" dirty="0" smtClean="0"/>
              <a:t>Scaffolding…</a:t>
            </a:r>
            <a:r>
              <a:rPr lang="en-US" dirty="0" smtClean="0"/>
              <a:t>There </a:t>
            </a:r>
            <a:r>
              <a:rPr lang="en-US" dirty="0"/>
              <a:t>are, however, three recognized exceptions. TTD benefits may be suspended or terminated before an employee reaches MMI if he: (1) refuses to submit to medical, surgical, or hospital treatment essential to his recovery; (2) refuses to cooperate in good faith with rehabilitation efforts; or (3) refuses work falling within the physical restrictions prescribed by his doctor</a:t>
            </a:r>
            <a:r>
              <a:rPr lang="en-US" i="1" dirty="0" smtClean="0"/>
              <a:t>.</a:t>
            </a:r>
          </a:p>
          <a:p>
            <a:r>
              <a:rPr lang="en-US" dirty="0" smtClean="0"/>
              <a:t>The </a:t>
            </a:r>
            <a:r>
              <a:rPr lang="en-US" dirty="0"/>
              <a:t>Commission obviously relied upon the opinions of Drs. </a:t>
            </a:r>
            <a:r>
              <a:rPr lang="en-US" dirty="0" err="1"/>
              <a:t>Hoepfner</a:t>
            </a:r>
            <a:r>
              <a:rPr lang="en-US" dirty="0"/>
              <a:t>, </a:t>
            </a:r>
            <a:r>
              <a:rPr lang="en-US" dirty="0" err="1"/>
              <a:t>Vedner</a:t>
            </a:r>
            <a:r>
              <a:rPr lang="en-US" dirty="0"/>
              <a:t> and </a:t>
            </a:r>
            <a:r>
              <a:rPr lang="en-US" dirty="0" err="1"/>
              <a:t>Konowitz</a:t>
            </a:r>
            <a:r>
              <a:rPr lang="en-US" dirty="0"/>
              <a:t> in concluding that the claimant "did not prove that he could not work." And based upon the opinions of Drs. </a:t>
            </a:r>
            <a:r>
              <a:rPr lang="en-US" dirty="0" err="1"/>
              <a:t>Hoepfner</a:t>
            </a:r>
            <a:r>
              <a:rPr lang="en-US" dirty="0"/>
              <a:t>, </a:t>
            </a:r>
            <a:r>
              <a:rPr lang="en-US" dirty="0" err="1"/>
              <a:t>Vedner</a:t>
            </a:r>
            <a:r>
              <a:rPr lang="en-US" dirty="0"/>
              <a:t> and </a:t>
            </a:r>
            <a:r>
              <a:rPr lang="en-US" dirty="0" err="1"/>
              <a:t>Konowitz</a:t>
            </a:r>
            <a:r>
              <a:rPr lang="en-US" dirty="0"/>
              <a:t>, we cannot say that the Commission's determination of this issue is against the manifest weight of the evidence as a contrary conclusion is not clearly apparent</a:t>
            </a:r>
            <a:r>
              <a:rPr lang="en-US" dirty="0" smtClean="0"/>
              <a:t>.</a:t>
            </a:r>
          </a:p>
          <a:p>
            <a:r>
              <a:rPr lang="en-US" dirty="0"/>
              <a:t>We believe, as did the Commission, that when work for an injured employee falling within his medical restrictions is available, the employee's voluntary retirement is the equivalent to a refusal to work within those restrictions, authorizing the termination of TTD benefits before the employee has reached MMI. See </a:t>
            </a:r>
            <a:r>
              <a:rPr lang="en-US" i="1" dirty="0"/>
              <a:t>City of Granite </a:t>
            </a:r>
            <a:r>
              <a:rPr lang="en-US" i="1" dirty="0" smtClean="0"/>
              <a:t>City. </a:t>
            </a:r>
            <a:r>
              <a:rPr lang="en-US" dirty="0" smtClean="0"/>
              <a:t> </a:t>
            </a:r>
            <a:endParaRPr lang="en-US" dirty="0"/>
          </a:p>
        </p:txBody>
      </p:sp>
    </p:spTree>
    <p:extLst>
      <p:ext uri="{BB962C8B-B14F-4D97-AF65-F5344CB8AC3E}">
        <p14:creationId xmlns:p14="http://schemas.microsoft.com/office/powerpoint/2010/main" val="3280638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 v. IWCC</a:t>
            </a:r>
            <a:br>
              <a:rPr lang="en-US" dirty="0" smtClean="0"/>
            </a:br>
            <a:r>
              <a:rPr lang="en-US" dirty="0" smtClean="0"/>
              <a:t>2015 IL App (1st) 132609WC</a:t>
            </a:r>
            <a:endParaRPr lang="en-US" dirty="0"/>
          </a:p>
        </p:txBody>
      </p:sp>
      <p:sp>
        <p:nvSpPr>
          <p:cNvPr id="3" name="Content Placeholder 2"/>
          <p:cNvSpPr>
            <a:spLocks noGrp="1"/>
          </p:cNvSpPr>
          <p:nvPr>
            <p:ph idx="1"/>
          </p:nvPr>
        </p:nvSpPr>
        <p:spPr/>
        <p:txBody>
          <a:bodyPr>
            <a:normAutofit fontScale="77500" lnSpcReduction="20000"/>
          </a:bodyPr>
          <a:lstStyle/>
          <a:p>
            <a:r>
              <a:rPr lang="en-US" smtClean="0"/>
              <a:t>11WC004864; 12IWCC0944</a:t>
            </a:r>
          </a:p>
          <a:p>
            <a:r>
              <a:rPr lang="en-US" dirty="0" smtClean="0"/>
              <a:t>Plumbing </a:t>
            </a:r>
            <a:r>
              <a:rPr lang="en-US" dirty="0"/>
              <a:t>inspector in the employ of the City. His duties required him to travel throughout the City by car to inspect the plumbing in both residential and commercial buildings. The claimant testified that he reported to work each day at the filtration plant and received the day's inspection assignments. He inspected approximately five to seven sites each day, driving from location to location. The plaintiff contends, and the City admits, that he was a traveling employee</a:t>
            </a:r>
            <a:r>
              <a:rPr lang="en-US" dirty="0" smtClean="0"/>
              <a:t>.</a:t>
            </a:r>
          </a:p>
          <a:p>
            <a:r>
              <a:rPr lang="en-US" dirty="0" smtClean="0"/>
              <a:t>He </a:t>
            </a:r>
            <a:r>
              <a:rPr lang="en-US" dirty="0"/>
              <a:t>"tripped on a curb" and fell as he was walking back to his car to go to his next </a:t>
            </a:r>
            <a:r>
              <a:rPr lang="en-US" dirty="0" smtClean="0"/>
              <a:t>assignment. </a:t>
            </a:r>
          </a:p>
          <a:p>
            <a:r>
              <a:rPr lang="en-US" dirty="0" smtClean="0"/>
              <a:t>Arbitrator </a:t>
            </a:r>
            <a:r>
              <a:rPr lang="en-US" dirty="0"/>
              <a:t>found that the claimant suffered injuries as the result of an accident that arose out of and in the course of his employment with the City on July 27, </a:t>
            </a:r>
            <a:r>
              <a:rPr lang="en-US" dirty="0" smtClean="0"/>
              <a:t>2009.</a:t>
            </a:r>
          </a:p>
          <a:p>
            <a:r>
              <a:rPr lang="en-US" dirty="0" smtClean="0"/>
              <a:t>In </a:t>
            </a:r>
            <a:r>
              <a:rPr lang="en-US" dirty="0"/>
              <a:t>a unanimous decision, </a:t>
            </a:r>
            <a:r>
              <a:rPr lang="en-US" dirty="0" smtClean="0"/>
              <a:t>Commission </a:t>
            </a:r>
            <a:r>
              <a:rPr lang="en-US" dirty="0"/>
              <a:t>reversed the arbitrator, finding that the claimant failed to prove that he sustained accidental injuries which arose out of and in the course of his employment with the </a:t>
            </a:r>
            <a:r>
              <a:rPr lang="en-US" dirty="0" smtClean="0"/>
              <a:t>City. </a:t>
            </a:r>
          </a:p>
          <a:p>
            <a:r>
              <a:rPr lang="en-US" dirty="0"/>
              <a:t>Circuit Court of Cook </a:t>
            </a:r>
            <a:r>
              <a:rPr lang="en-US" dirty="0" smtClean="0"/>
              <a:t>County </a:t>
            </a:r>
            <a:r>
              <a:rPr lang="en-US" dirty="0"/>
              <a:t>confirmed the Commission's </a:t>
            </a:r>
            <a:r>
              <a:rPr lang="en-US" dirty="0" smtClean="0"/>
              <a:t>decision. </a:t>
            </a:r>
          </a:p>
        </p:txBody>
      </p:sp>
    </p:spTree>
    <p:extLst>
      <p:ext uri="{BB962C8B-B14F-4D97-AF65-F5344CB8AC3E}">
        <p14:creationId xmlns:p14="http://schemas.microsoft.com/office/powerpoint/2010/main" val="2107277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 v. IWCC</a:t>
            </a:r>
            <a:br>
              <a:rPr lang="en-US" dirty="0" smtClean="0"/>
            </a:br>
            <a:r>
              <a:rPr lang="en-US" dirty="0" smtClean="0"/>
              <a:t>2015 IL App (1st) 132609WC</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claimant argues that the Commission's finding that he failed to prove that he sustained accidental injuries which arose out of and in the course of his employment with the City on July 27, 2009, is against the manifest weight of the evidence. </a:t>
            </a:r>
            <a:r>
              <a:rPr lang="en-US" b="1" i="1" u="sng" dirty="0"/>
              <a:t>We agree</a:t>
            </a:r>
            <a:r>
              <a:rPr lang="en-US" b="1" i="1" u="sng" dirty="0" smtClean="0"/>
              <a:t>.</a:t>
            </a:r>
          </a:p>
          <a:p>
            <a:r>
              <a:rPr lang="en-US" dirty="0" smtClean="0"/>
              <a:t>In </a:t>
            </a:r>
            <a:r>
              <a:rPr lang="en-US" dirty="0"/>
              <a:t>this case, it is undisputed that the claimant's injuries were sustained in the course of his employment with the City. He twisted his right knee when he tripped over a curb as he walked to his car to go to an inspection assignment. From the claimant's testimony, it is clear that the City was aware that he traveled to multiple inspection sites daily, driving by car from one to another</a:t>
            </a:r>
            <a:r>
              <a:rPr lang="en-US" dirty="0" smtClean="0"/>
              <a:t>.</a:t>
            </a:r>
          </a:p>
          <a:p>
            <a:r>
              <a:rPr lang="en-US" dirty="0" smtClean="0"/>
              <a:t>Accordingly</a:t>
            </a:r>
            <a:r>
              <a:rPr lang="en-US" dirty="0"/>
              <a:t>, the risk associated with his traversing a curb is neutral in nature</a:t>
            </a:r>
            <a:r>
              <a:rPr lang="en-US" dirty="0" smtClean="0"/>
              <a:t>.</a:t>
            </a:r>
          </a:p>
          <a:p>
            <a:r>
              <a:rPr lang="en-US" dirty="0"/>
              <a:t>The risk of tripping on a curb is a risk to which the general public is exposed daily. Under the "street risk" doctrine, however, when, as in this case, the claimant's job requires him to travel the streets, the risks of the street become one of the risks of his employment. </a:t>
            </a:r>
            <a:r>
              <a:rPr lang="en-US" i="1" dirty="0" err="1"/>
              <a:t>Potenzo</a:t>
            </a:r>
            <a:r>
              <a:rPr lang="en-US" i="1" dirty="0"/>
              <a:t> </a:t>
            </a:r>
            <a:r>
              <a:rPr lang="en-US" i="1" dirty="0" smtClean="0"/>
              <a:t>.</a:t>
            </a:r>
            <a:r>
              <a:rPr lang="en-US" dirty="0" smtClean="0"/>
              <a:t> </a:t>
            </a:r>
          </a:p>
          <a:p>
            <a:endParaRPr lang="en-US" dirty="0"/>
          </a:p>
        </p:txBody>
      </p:sp>
    </p:spTree>
    <p:extLst>
      <p:ext uri="{BB962C8B-B14F-4D97-AF65-F5344CB8AC3E}">
        <p14:creationId xmlns:p14="http://schemas.microsoft.com/office/powerpoint/2010/main" val="2547470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 v. IWCC</a:t>
            </a:r>
            <a:br>
              <a:rPr lang="en-US" dirty="0" smtClean="0"/>
            </a:br>
            <a:r>
              <a:rPr lang="en-US" dirty="0" smtClean="0"/>
              <a:t>2015 IL App (1st) 132609WC</a:t>
            </a:r>
            <a:endParaRPr lang="en-US" dirty="0"/>
          </a:p>
        </p:txBody>
      </p:sp>
      <p:sp>
        <p:nvSpPr>
          <p:cNvPr id="3" name="Content Placeholder 2"/>
          <p:cNvSpPr>
            <a:spLocks noGrp="1"/>
          </p:cNvSpPr>
          <p:nvPr>
            <p:ph idx="1"/>
          </p:nvPr>
        </p:nvSpPr>
        <p:spPr/>
        <p:txBody>
          <a:bodyPr>
            <a:normAutofit lnSpcReduction="10000"/>
          </a:bodyPr>
          <a:lstStyle/>
          <a:p>
            <a:r>
              <a:rPr lang="en-US" dirty="0"/>
              <a:t>No doubt curbs, and the risk attendant to traversing them, confront all members of the </a:t>
            </a:r>
            <a:r>
              <a:rPr lang="en-US" dirty="0" smtClean="0"/>
              <a:t>public…However</a:t>
            </a:r>
            <a:r>
              <a:rPr lang="en-US" dirty="0"/>
              <a:t>, when a traveling employee, such as the claimant in this case, is exposed to the risk while working, he is presumed to have been exposed to a greater degree than the general public</a:t>
            </a:r>
            <a:r>
              <a:rPr lang="en-US" dirty="0" smtClean="0"/>
              <a:t>.</a:t>
            </a:r>
          </a:p>
          <a:p>
            <a:r>
              <a:rPr lang="en-US" dirty="0"/>
              <a:t>Having been exposed to the risk of traversing a curb to a greater degree than a member of the general public by virtue of his status as a traveling employee at the time of his accident, the injury which the claimant suffered when he tripped over the curb was sustained not only in the course of his employment, it also arose out of his employment with the City.</a:t>
            </a:r>
          </a:p>
        </p:txBody>
      </p:sp>
    </p:spTree>
    <p:extLst>
      <p:ext uri="{BB962C8B-B14F-4D97-AF65-F5344CB8AC3E}">
        <p14:creationId xmlns:p14="http://schemas.microsoft.com/office/powerpoint/2010/main" val="3441184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of Chicago-Dept. of Aviation v. IWCC</a:t>
            </a:r>
            <a:br>
              <a:rPr lang="en-US" dirty="0" smtClean="0"/>
            </a:br>
            <a:r>
              <a:rPr lang="en-US" dirty="0" smtClean="0"/>
              <a:t>2015 Il App (1</a:t>
            </a:r>
            <a:r>
              <a:rPr lang="en-US" baseline="30000" dirty="0" smtClean="0"/>
              <a:t>st</a:t>
            </a:r>
            <a:r>
              <a:rPr lang="en-US" dirty="0" smtClean="0"/>
              <a:t>) 131856WC-U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07WC044908; 12IWCC0494</a:t>
            </a:r>
          </a:p>
          <a:p>
            <a:r>
              <a:rPr lang="en-US" dirty="0" smtClean="0">
                <a:effectLst/>
              </a:rPr>
              <a:t>IT IS FURTHER ORDERED BY THE COMMISSION that Respondent will authorize the treatment protocol as outlined by Dr. </a:t>
            </a:r>
            <a:r>
              <a:rPr lang="en-US" dirty="0" err="1" smtClean="0">
                <a:effectLst/>
              </a:rPr>
              <a:t>Buvanendran</a:t>
            </a:r>
            <a:r>
              <a:rPr lang="en-US" dirty="0" smtClean="0">
                <a:effectLst/>
              </a:rPr>
              <a:t> and pay such prospective medical expenses pursuant to the medical fee schedule.</a:t>
            </a:r>
          </a:p>
          <a:p>
            <a:r>
              <a:rPr lang="en-US" dirty="0"/>
              <a:t>The Arbitrator has reviewed the testimony of Dr. </a:t>
            </a:r>
            <a:r>
              <a:rPr lang="en-US" dirty="0" err="1"/>
              <a:t>Buvanendran</a:t>
            </a:r>
            <a:r>
              <a:rPr lang="en-US" dirty="0"/>
              <a:t> as well as the medical records of Dr. </a:t>
            </a:r>
            <a:r>
              <a:rPr lang="en-US" dirty="0" err="1"/>
              <a:t>Buvanendran</a:t>
            </a:r>
            <a:r>
              <a:rPr lang="en-US" dirty="0"/>
              <a:t>, Dr. Holmes, Dr. Haddad and the various diagnostic studies, and concludes that Petitioner's current condition of ill-being is causally related to his injury. Dr. Kessler's report is given little credibility as it seems to be nothing more than criticism based upon treatment protocol, however, there is no indication that Dr. Kessler is an expert in or has any experience in pain management. It appears that she is a neurologist but no affiliation, no demonstration or evidence of her credentials have been offered. Therefore, in light of the significant difference in available information regarding the expertise of Dr. </a:t>
            </a:r>
            <a:r>
              <a:rPr lang="en-US" dirty="0" err="1"/>
              <a:t>Buvanendran</a:t>
            </a:r>
            <a:r>
              <a:rPr lang="en-US" dirty="0"/>
              <a:t> versus that of </a:t>
            </a:r>
            <a:r>
              <a:rPr lang="en-US" dirty="0" smtClean="0"/>
              <a:t>Dr. </a:t>
            </a:r>
            <a:r>
              <a:rPr lang="en-US" dirty="0" err="1"/>
              <a:t>Konowitz</a:t>
            </a:r>
            <a:r>
              <a:rPr lang="en-US" dirty="0"/>
              <a:t> and Dr. Kessler, the Arbitrator finds that he is compelled to find a causal connection predicated on the conclusions of Dr. </a:t>
            </a:r>
            <a:r>
              <a:rPr lang="en-US" dirty="0" err="1"/>
              <a:t>Buvanendran</a:t>
            </a:r>
            <a:r>
              <a:rPr lang="en-US" dirty="0"/>
              <a:t> as well as Dr. Holmes.</a:t>
            </a:r>
            <a:endParaRPr lang="en-US" dirty="0" smtClean="0">
              <a:effectLst/>
            </a:endParaRPr>
          </a:p>
        </p:txBody>
      </p:sp>
    </p:spTree>
    <p:extLst>
      <p:ext uri="{BB962C8B-B14F-4D97-AF65-F5344CB8AC3E}">
        <p14:creationId xmlns:p14="http://schemas.microsoft.com/office/powerpoint/2010/main" val="3880404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of Chicago-Dept. of Aviation v. IWCC</a:t>
            </a:r>
            <a:br>
              <a:rPr lang="en-US" dirty="0" smtClean="0"/>
            </a:br>
            <a:r>
              <a:rPr lang="en-US" dirty="0" smtClean="0"/>
              <a:t>2015 Il App (1</a:t>
            </a:r>
            <a:r>
              <a:rPr lang="en-US" baseline="30000" dirty="0" smtClean="0"/>
              <a:t>st</a:t>
            </a:r>
            <a:r>
              <a:rPr lang="en-US" dirty="0" smtClean="0"/>
              <a:t>) 131856WC-U </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Commission did not err in allowing into evidence a transcript of </a:t>
            </a:r>
            <a:r>
              <a:rPr lang="en-US" dirty="0" smtClean="0"/>
              <a:t>a deposition </a:t>
            </a:r>
            <a:r>
              <a:rPr lang="en-US" dirty="0"/>
              <a:t>of the claimant's treating </a:t>
            </a:r>
            <a:r>
              <a:rPr lang="en-US" dirty="0" smtClean="0"/>
              <a:t>physician</a:t>
            </a:r>
          </a:p>
          <a:p>
            <a:r>
              <a:rPr lang="en-US" dirty="0"/>
              <a:t>On November 11, 2010, the claimant's attorney deposed Dr. </a:t>
            </a:r>
            <a:r>
              <a:rPr lang="en-US" dirty="0" err="1"/>
              <a:t>Buvanendran</a:t>
            </a:r>
            <a:r>
              <a:rPr lang="en-US" dirty="0"/>
              <a:t>, pursuant </a:t>
            </a:r>
            <a:r>
              <a:rPr lang="en-US" dirty="0" smtClean="0"/>
              <a:t>to notice </a:t>
            </a:r>
            <a:r>
              <a:rPr lang="en-US" dirty="0"/>
              <a:t>to the employer's attorney. The record contains a copy of the employer's </a:t>
            </a:r>
            <a:r>
              <a:rPr lang="en-US" dirty="0" smtClean="0"/>
              <a:t>attorney's agreement </a:t>
            </a:r>
            <a:r>
              <a:rPr lang="en-US" dirty="0"/>
              <a:t>to participate in the deposition. The record also contains a copy of a letter from </a:t>
            </a:r>
            <a:r>
              <a:rPr lang="en-US" dirty="0" smtClean="0"/>
              <a:t>the employer's </a:t>
            </a:r>
            <a:r>
              <a:rPr lang="en-US" dirty="0"/>
              <a:t>attorney dated November 11, 2010, purporting to withdraw the agreement to </a:t>
            </a:r>
            <a:r>
              <a:rPr lang="en-US" dirty="0" smtClean="0"/>
              <a:t>the deposition</a:t>
            </a:r>
            <a:r>
              <a:rPr lang="en-US" dirty="0"/>
              <a:t>. The record further indicated that the letter was sent via fax to claimant's counsel </a:t>
            </a:r>
            <a:r>
              <a:rPr lang="en-US" dirty="0" smtClean="0"/>
              <a:t>the morning </a:t>
            </a:r>
            <a:r>
              <a:rPr lang="en-US" dirty="0"/>
              <a:t>of the scheduled deposition. According to the letter, the employer's attorney was </a:t>
            </a:r>
            <a:r>
              <a:rPr lang="en-US" dirty="0" smtClean="0"/>
              <a:t>not satisfied </a:t>
            </a:r>
            <a:r>
              <a:rPr lang="en-US" dirty="0"/>
              <a:t>that all documents subpoenaed from Dr. </a:t>
            </a:r>
            <a:r>
              <a:rPr lang="en-US" dirty="0" err="1"/>
              <a:t>Buvanendran</a:t>
            </a:r>
            <a:r>
              <a:rPr lang="en-US" dirty="0"/>
              <a:t> had been received prior to </a:t>
            </a:r>
            <a:r>
              <a:rPr lang="en-US" dirty="0" smtClean="0"/>
              <a:t>the deposition</a:t>
            </a:r>
            <a:r>
              <a:rPr lang="en-US" dirty="0"/>
              <a:t>. The claimant's counsel proceeded with the deposition, noting for the record that </a:t>
            </a:r>
            <a:r>
              <a:rPr lang="en-US" dirty="0" smtClean="0"/>
              <a:t>the deposition </a:t>
            </a:r>
            <a:r>
              <a:rPr lang="en-US" dirty="0"/>
              <a:t>had been taken pursuant to notice and agreement by the </a:t>
            </a:r>
            <a:r>
              <a:rPr lang="en-US" dirty="0" smtClean="0"/>
              <a:t>parties.</a:t>
            </a:r>
          </a:p>
          <a:p>
            <a:r>
              <a:rPr lang="en-US" dirty="0"/>
              <a:t>When counsel for the claimant moved for admission of a transcript of the deposition </a:t>
            </a:r>
            <a:r>
              <a:rPr lang="en-US" dirty="0" smtClean="0"/>
              <a:t>at the </a:t>
            </a:r>
            <a:r>
              <a:rPr lang="en-US" dirty="0"/>
              <a:t>hearing, the employer's counsel objected, arguing that the deposition had not been taken </a:t>
            </a:r>
            <a:r>
              <a:rPr lang="en-US" dirty="0" smtClean="0"/>
              <a:t>by agreement </a:t>
            </a:r>
            <a:r>
              <a:rPr lang="en-US" dirty="0"/>
              <a:t>of the parties or order of the Commission as required Commission's Rules.</a:t>
            </a:r>
            <a:endParaRPr lang="en-US" dirty="0" smtClean="0">
              <a:effectLst/>
            </a:endParaRPr>
          </a:p>
        </p:txBody>
      </p:sp>
    </p:spTree>
    <p:extLst>
      <p:ext uri="{BB962C8B-B14F-4D97-AF65-F5344CB8AC3E}">
        <p14:creationId xmlns:p14="http://schemas.microsoft.com/office/powerpoint/2010/main" val="371526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of Chicago-Dept. of Aviation v. IWCC</a:t>
            </a:r>
            <a:br>
              <a:rPr lang="en-US" dirty="0" smtClean="0"/>
            </a:br>
            <a:r>
              <a:rPr lang="en-US" dirty="0" smtClean="0"/>
              <a:t>2015 Il App (1</a:t>
            </a:r>
            <a:r>
              <a:rPr lang="en-US" baseline="30000" dirty="0" smtClean="0"/>
              <a:t>st</a:t>
            </a:r>
            <a:r>
              <a:rPr lang="en-US" dirty="0" smtClean="0"/>
              <a:t>) 131856WC-U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Rule7030.60(a</a:t>
            </a:r>
            <a:r>
              <a:rPr lang="en-US" dirty="0"/>
              <a:t>)) of the Rules Governing Practice before the Illinois Workers' </a:t>
            </a:r>
            <a:r>
              <a:rPr lang="en-US" dirty="0" smtClean="0"/>
              <a:t>Compensation Commission </a:t>
            </a:r>
            <a:r>
              <a:rPr lang="en-US" dirty="0"/>
              <a:t>provide that: "[e]</a:t>
            </a:r>
            <a:r>
              <a:rPr lang="en-US" dirty="0" err="1"/>
              <a:t>vidence</a:t>
            </a:r>
            <a:r>
              <a:rPr lang="en-US" dirty="0"/>
              <a:t> depositions of any witness may be taken, before </a:t>
            </a:r>
            <a:r>
              <a:rPr lang="en-US" dirty="0" smtClean="0"/>
              <a:t>hearing, only </a:t>
            </a:r>
            <a:r>
              <a:rPr lang="en-US" dirty="0"/>
              <a:t>upon stipulation of the parties or upon order *** issued by the Arbitrator or </a:t>
            </a:r>
            <a:r>
              <a:rPr lang="en-US" dirty="0" smtClean="0"/>
              <a:t>Commissioner to </a:t>
            </a:r>
            <a:r>
              <a:rPr lang="en-US" dirty="0"/>
              <a:t>whom the case has been assigned upon application of either party</a:t>
            </a:r>
            <a:r>
              <a:rPr lang="en-US" dirty="0" smtClean="0"/>
              <a:t>.“</a:t>
            </a:r>
          </a:p>
          <a:p>
            <a:r>
              <a:rPr lang="en-US" dirty="0"/>
              <a:t>The arbitrator rejected the employer's argument that the deposition had not been </a:t>
            </a:r>
            <a:r>
              <a:rPr lang="en-US" dirty="0" smtClean="0"/>
              <a:t>taken upon </a:t>
            </a:r>
            <a:r>
              <a:rPr lang="en-US" dirty="0"/>
              <a:t>agreement of the parties, finding instead that the purported "withdrawal" of agreement </a:t>
            </a:r>
            <a:r>
              <a:rPr lang="en-US" dirty="0" smtClean="0"/>
              <a:t>on the </a:t>
            </a:r>
            <a:r>
              <a:rPr lang="en-US" dirty="0"/>
              <a:t>morning of the deposition was insufficient to negate the prior agreement. The </a:t>
            </a:r>
            <a:r>
              <a:rPr lang="en-US" dirty="0" smtClean="0"/>
              <a:t>arbitrator observed </a:t>
            </a:r>
            <a:r>
              <a:rPr lang="en-US" dirty="0"/>
              <a:t>that if all subpoenaed documents had not been received, the appropriate course </a:t>
            </a:r>
            <a:r>
              <a:rPr lang="en-US" dirty="0" smtClean="0"/>
              <a:t>of action </a:t>
            </a:r>
            <a:r>
              <a:rPr lang="en-US" dirty="0"/>
              <a:t>would have been to raise an objection at the deposition and at the hearing. The </a:t>
            </a:r>
            <a:r>
              <a:rPr lang="en-US" dirty="0" smtClean="0"/>
              <a:t>arbitrator allowed </a:t>
            </a:r>
            <a:r>
              <a:rPr lang="en-US" dirty="0"/>
              <a:t>the evidence deposition to be admitted.</a:t>
            </a:r>
            <a:endParaRPr lang="en-US" dirty="0" smtClean="0">
              <a:effectLst/>
            </a:endParaRPr>
          </a:p>
        </p:txBody>
      </p:sp>
    </p:spTree>
    <p:extLst>
      <p:ext uri="{BB962C8B-B14F-4D97-AF65-F5344CB8AC3E}">
        <p14:creationId xmlns:p14="http://schemas.microsoft.com/office/powerpoint/2010/main" val="1272989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of Chicago-Dept. of Aviation v. IWCC</a:t>
            </a:r>
            <a:br>
              <a:rPr lang="en-US" dirty="0" smtClean="0"/>
            </a:br>
            <a:r>
              <a:rPr lang="en-US" dirty="0" smtClean="0"/>
              <a:t>2015 Il App (1</a:t>
            </a:r>
            <a:r>
              <a:rPr lang="en-US" baseline="30000" dirty="0" smtClean="0"/>
              <a:t>st</a:t>
            </a:r>
            <a:r>
              <a:rPr lang="en-US" dirty="0" smtClean="0"/>
              <a:t>) 131856WC-U </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evidentiary rulings of the Commission will be overturned only where they </a:t>
            </a:r>
            <a:r>
              <a:rPr lang="en-US" dirty="0" smtClean="0"/>
              <a:t>resulted from </a:t>
            </a:r>
            <a:r>
              <a:rPr lang="en-US" dirty="0"/>
              <a:t>an abuse of </a:t>
            </a:r>
            <a:r>
              <a:rPr lang="en-US" dirty="0" smtClean="0"/>
              <a:t>discretion. While </a:t>
            </a:r>
            <a:r>
              <a:rPr lang="en-US" dirty="0"/>
              <a:t>the employer </a:t>
            </a:r>
            <a:r>
              <a:rPr lang="en-US" dirty="0" smtClean="0"/>
              <a:t>is correct </a:t>
            </a:r>
            <a:r>
              <a:rPr lang="en-US" dirty="0"/>
              <a:t>in observing that administrative rules are generally subject to </a:t>
            </a:r>
            <a:r>
              <a:rPr lang="en-US" i="1" dirty="0"/>
              <a:t>de novo </a:t>
            </a:r>
            <a:r>
              <a:rPr lang="en-US" dirty="0"/>
              <a:t>review, </a:t>
            </a:r>
            <a:r>
              <a:rPr lang="en-US" dirty="0" smtClean="0"/>
              <a:t>evidentiary rulings</a:t>
            </a:r>
            <a:r>
              <a:rPr lang="en-US" dirty="0"/>
              <a:t>, such as whether to admit deposition testimony over objection, are reviewed for an </a:t>
            </a:r>
            <a:r>
              <a:rPr lang="en-US" dirty="0" smtClean="0"/>
              <a:t>abuse </a:t>
            </a:r>
            <a:r>
              <a:rPr lang="en-US" dirty="0"/>
              <a:t>of discretion</a:t>
            </a:r>
            <a:r>
              <a:rPr lang="en-US" dirty="0" smtClean="0"/>
              <a:t>.</a:t>
            </a:r>
            <a:r>
              <a:rPr lang="en-US" dirty="0"/>
              <a:t> </a:t>
            </a:r>
            <a:endParaRPr lang="en-US" dirty="0" smtClean="0"/>
          </a:p>
          <a:p>
            <a:r>
              <a:rPr lang="en-US" dirty="0" smtClean="0"/>
              <a:t>Here</a:t>
            </a:r>
            <a:r>
              <a:rPr lang="en-US" dirty="0"/>
              <a:t>, the employer suggests that a fax sent on the morning of the deposition </a:t>
            </a:r>
            <a:r>
              <a:rPr lang="en-US" dirty="0" smtClean="0"/>
              <a:t>was sufficient </a:t>
            </a:r>
            <a:r>
              <a:rPr lang="en-US" dirty="0"/>
              <a:t>to withdraw consent to the deposition and, therefore, because there was no </a:t>
            </a:r>
            <a:r>
              <a:rPr lang="en-US" dirty="0" smtClean="0"/>
              <a:t>agreement to </a:t>
            </a:r>
            <a:r>
              <a:rPr lang="en-US" dirty="0"/>
              <a:t>take the deposition, the deposition was not admissible. The Commission rejected </a:t>
            </a:r>
            <a:r>
              <a:rPr lang="en-US" dirty="0" smtClean="0"/>
              <a:t>this argument </a:t>
            </a:r>
            <a:r>
              <a:rPr lang="en-US" dirty="0"/>
              <a:t>and we cannot say that its ruling constituted an abuse of discretion. We note that </a:t>
            </a:r>
            <a:r>
              <a:rPr lang="en-US" dirty="0" smtClean="0"/>
              <a:t>the Commission </a:t>
            </a:r>
            <a:r>
              <a:rPr lang="en-US" dirty="0"/>
              <a:t>followed its own prior precedent in ruling that an evidence deposition is </a:t>
            </a:r>
            <a:r>
              <a:rPr lang="en-US" dirty="0" smtClean="0"/>
              <a:t>admissible "by </a:t>
            </a:r>
            <a:r>
              <a:rPr lang="en-US" dirty="0"/>
              <a:t>agreement" where the parties had previously agreed to the deposition but one party sought </a:t>
            </a:r>
            <a:r>
              <a:rPr lang="en-US" dirty="0" smtClean="0"/>
              <a:t>to withdraw </a:t>
            </a:r>
            <a:r>
              <a:rPr lang="en-US" dirty="0"/>
              <a:t>that agreement shortly before the deposition was to be taken. The Commission </a:t>
            </a:r>
            <a:r>
              <a:rPr lang="en-US" dirty="0" smtClean="0"/>
              <a:t>found that </a:t>
            </a:r>
            <a:r>
              <a:rPr lang="en-US" dirty="0"/>
              <a:t>a last minute withdrawal of agreement was not proper under Commission Rule 7030.60(a).</a:t>
            </a:r>
          </a:p>
          <a:p>
            <a:r>
              <a:rPr lang="en-US" dirty="0"/>
              <a:t>The Commission held that, once an agreement to hold a deposition is given, the deposition </a:t>
            </a:r>
            <a:r>
              <a:rPr lang="en-US" dirty="0" smtClean="0"/>
              <a:t>must take </a:t>
            </a:r>
            <a:r>
              <a:rPr lang="en-US" dirty="0"/>
              <a:t>place and any objections to the procedure or content of the deposition must be addressed </a:t>
            </a:r>
            <a:r>
              <a:rPr lang="en-US" dirty="0" smtClean="0"/>
              <a:t>byway </a:t>
            </a:r>
            <a:r>
              <a:rPr lang="en-US" dirty="0"/>
              <a:t>of objection, particularly where, as here, the purported "withdrawal" of agreement </a:t>
            </a:r>
            <a:r>
              <a:rPr lang="en-US" dirty="0" smtClean="0"/>
              <a:t>is attempted </a:t>
            </a:r>
            <a:r>
              <a:rPr lang="en-US" dirty="0"/>
              <a:t>the day of the scheduled deposition</a:t>
            </a:r>
            <a:r>
              <a:rPr lang="en-US" dirty="0" smtClean="0"/>
              <a:t>.</a:t>
            </a:r>
          </a:p>
        </p:txBody>
      </p:sp>
    </p:spTree>
    <p:extLst>
      <p:ext uri="{BB962C8B-B14F-4D97-AF65-F5344CB8AC3E}">
        <p14:creationId xmlns:p14="http://schemas.microsoft.com/office/powerpoint/2010/main" val="620843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of Chicago-Dept. of Aviation v. IWCC</a:t>
            </a:r>
            <a:br>
              <a:rPr lang="en-US" dirty="0" smtClean="0"/>
            </a:br>
            <a:r>
              <a:rPr lang="en-US" dirty="0" smtClean="0"/>
              <a:t>2015 Il App (1</a:t>
            </a:r>
            <a:r>
              <a:rPr lang="en-US" baseline="30000" dirty="0" smtClean="0"/>
              <a:t>st</a:t>
            </a:r>
            <a:r>
              <a:rPr lang="en-US" dirty="0" smtClean="0"/>
              <a:t>) 131856WC-U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a:t>
            </a:r>
            <a:r>
              <a:rPr lang="en-US" dirty="0"/>
              <a:t>addressing the employer's objection to </a:t>
            </a:r>
            <a:r>
              <a:rPr lang="en-US" dirty="0" smtClean="0"/>
              <a:t>the admission </a:t>
            </a:r>
            <a:r>
              <a:rPr lang="en-US" dirty="0"/>
              <a:t>of Dr. </a:t>
            </a:r>
            <a:r>
              <a:rPr lang="en-US" dirty="0" err="1"/>
              <a:t>Buvanendran's</a:t>
            </a:r>
            <a:r>
              <a:rPr lang="en-US" dirty="0"/>
              <a:t> deposition, the Commission was following a </a:t>
            </a:r>
            <a:r>
              <a:rPr lang="en-US" dirty="0" smtClean="0"/>
              <a:t>procedure instituted </a:t>
            </a:r>
            <a:r>
              <a:rPr lang="en-US" dirty="0"/>
              <a:t>in its </a:t>
            </a:r>
            <a:r>
              <a:rPr lang="en-US" i="1" dirty="0" err="1"/>
              <a:t>Spilker</a:t>
            </a:r>
            <a:r>
              <a:rPr lang="en-US" i="1" dirty="0"/>
              <a:t> </a:t>
            </a:r>
            <a:r>
              <a:rPr lang="en-US" dirty="0"/>
              <a:t>decision in 2006. We find the Commission's decision to follow </a:t>
            </a:r>
            <a:r>
              <a:rPr lang="en-US" dirty="0" smtClean="0"/>
              <a:t>its previously </a:t>
            </a:r>
            <a:r>
              <a:rPr lang="en-US" dirty="0"/>
              <a:t>articulated interpretation of Rule 7030.60(a) was not an abuse of discretion. As </a:t>
            </a:r>
            <a:r>
              <a:rPr lang="en-US" dirty="0" smtClean="0"/>
              <a:t>the Commission </a:t>
            </a:r>
            <a:r>
              <a:rPr lang="en-US" dirty="0"/>
              <a:t>made clear in adopting the arbitrator's evidentiary ruling, the proper procedure </a:t>
            </a:r>
            <a:r>
              <a:rPr lang="en-US" dirty="0" smtClean="0"/>
              <a:t>for the </a:t>
            </a:r>
            <a:r>
              <a:rPr lang="en-US" dirty="0"/>
              <a:t>employer to object to Dr. </a:t>
            </a:r>
            <a:r>
              <a:rPr lang="en-US" dirty="0" err="1"/>
              <a:t>Buvanendran's</a:t>
            </a:r>
            <a:r>
              <a:rPr lang="en-US" dirty="0"/>
              <a:t> deposition was to attend the deposition as </a:t>
            </a:r>
            <a:r>
              <a:rPr lang="en-US" dirty="0" smtClean="0"/>
              <a:t>agreed and </a:t>
            </a:r>
            <a:r>
              <a:rPr lang="en-US" dirty="0"/>
              <a:t>make specific objections during the deposition and at the time of hearing</a:t>
            </a:r>
            <a:r>
              <a:rPr lang="en-US" dirty="0" smtClean="0"/>
              <a:t>.</a:t>
            </a:r>
            <a:endParaRPr lang="en-US" dirty="0"/>
          </a:p>
          <a:p>
            <a:r>
              <a:rPr lang="en-US" dirty="0"/>
              <a:t>Second, opinions </a:t>
            </a:r>
            <a:r>
              <a:rPr lang="en-US" dirty="0" smtClean="0"/>
              <a:t>of treating </a:t>
            </a:r>
            <a:r>
              <a:rPr lang="en-US" dirty="0"/>
              <a:t>physicians are not subject to </a:t>
            </a:r>
            <a:r>
              <a:rPr lang="en-US" i="1" dirty="0" err="1"/>
              <a:t>Ghere</a:t>
            </a:r>
            <a:r>
              <a:rPr lang="en-US" i="1" dirty="0"/>
              <a:t> </a:t>
            </a:r>
            <a:r>
              <a:rPr lang="en-US" dirty="0"/>
              <a:t>where the records in the employer's possession </a:t>
            </a:r>
            <a:r>
              <a:rPr lang="en-US" dirty="0" smtClean="0"/>
              <a:t>are sufficient </a:t>
            </a:r>
            <a:r>
              <a:rPr lang="en-US" dirty="0"/>
              <a:t>to put the employer on notice that the treating physician will have an opinion as </a:t>
            </a:r>
            <a:r>
              <a:rPr lang="en-US" dirty="0" smtClean="0"/>
              <a:t>to causation</a:t>
            </a:r>
            <a:r>
              <a:rPr lang="en-US" dirty="0"/>
              <a:t>. </a:t>
            </a:r>
            <a:r>
              <a:rPr lang="en-US" i="1" dirty="0" err="1"/>
              <a:t>Homebright</a:t>
            </a:r>
            <a:r>
              <a:rPr lang="en-US" i="1" dirty="0"/>
              <a:t> Ace </a:t>
            </a:r>
            <a:r>
              <a:rPr lang="en-US" i="1" dirty="0" smtClean="0"/>
              <a:t>Hardware.</a:t>
            </a:r>
          </a:p>
          <a:p>
            <a:r>
              <a:rPr lang="en-US" dirty="0"/>
              <a:t>Simply put, the employer is responsible for obtaining whatever medical records it </a:t>
            </a:r>
            <a:r>
              <a:rPr lang="en-US" dirty="0" smtClean="0"/>
              <a:t>deems necessary </a:t>
            </a:r>
            <a:r>
              <a:rPr lang="en-US" dirty="0"/>
              <a:t>by use of subpoenas served directly upon the medical provider. Commission </a:t>
            </a:r>
            <a:r>
              <a:rPr lang="en-US" dirty="0" smtClean="0"/>
              <a:t>Rule7110.70(c</a:t>
            </a:r>
            <a:r>
              <a:rPr lang="en-US" dirty="0"/>
              <a:t>) provides that "the employer shall have the initial responsibility to promptly seek </a:t>
            </a:r>
            <a:r>
              <a:rPr lang="en-US" dirty="0" smtClean="0"/>
              <a:t>the desired </a:t>
            </a:r>
            <a:r>
              <a:rPr lang="en-US" dirty="0"/>
              <a:t>information for those providers of medical, hospital and surgical services of which </a:t>
            </a:r>
            <a:r>
              <a:rPr lang="en-US" dirty="0" smtClean="0"/>
              <a:t>the employer </a:t>
            </a:r>
            <a:r>
              <a:rPr lang="en-US" dirty="0"/>
              <a:t>has knowledge." Here, the record indicates that the employer issued a subpoena to </a:t>
            </a:r>
            <a:r>
              <a:rPr lang="en-US" dirty="0" err="1" smtClean="0"/>
              <a:t>Dr.Buvanendran</a:t>
            </a:r>
            <a:r>
              <a:rPr lang="en-US" dirty="0" smtClean="0"/>
              <a:t> </a:t>
            </a:r>
            <a:r>
              <a:rPr lang="en-US" dirty="0"/>
              <a:t>but failed to take steps to enforce the subpoena. The employer cannot claim that </a:t>
            </a:r>
            <a:r>
              <a:rPr lang="en-US" dirty="0" smtClean="0"/>
              <a:t>it was </a:t>
            </a:r>
            <a:r>
              <a:rPr lang="en-US" dirty="0"/>
              <a:t>surprised by Dr. </a:t>
            </a:r>
            <a:r>
              <a:rPr lang="en-US" dirty="0" err="1"/>
              <a:t>Buvanendran's</a:t>
            </a:r>
            <a:r>
              <a:rPr lang="en-US" dirty="0"/>
              <a:t> opinion testimony when it: (1) had in its possession </a:t>
            </a:r>
            <a:r>
              <a:rPr lang="en-US" dirty="0" err="1" smtClean="0"/>
              <a:t>Dr.Buvanendran's</a:t>
            </a:r>
            <a:r>
              <a:rPr lang="en-US" dirty="0" smtClean="0"/>
              <a:t> </a:t>
            </a:r>
            <a:r>
              <a:rPr lang="en-US" dirty="0"/>
              <a:t>treatment notes for all but the last three appointments; and (2) had issued </a:t>
            </a:r>
            <a:r>
              <a:rPr lang="en-US" dirty="0" smtClean="0"/>
              <a:t>a subpoena </a:t>
            </a:r>
            <a:r>
              <a:rPr lang="en-US" dirty="0"/>
              <a:t>for the notes from those last three appointments but failed to take steps to enforce </a:t>
            </a:r>
            <a:r>
              <a:rPr lang="en-US" dirty="0" smtClean="0"/>
              <a:t>the subpoena</a:t>
            </a:r>
            <a:r>
              <a:rPr lang="en-US" dirty="0"/>
              <a:t>.</a:t>
            </a:r>
            <a:endParaRPr lang="en-US" dirty="0" smtClean="0">
              <a:effectLst/>
            </a:endParaRPr>
          </a:p>
        </p:txBody>
      </p:sp>
    </p:spTree>
    <p:extLst>
      <p:ext uri="{BB962C8B-B14F-4D97-AF65-F5344CB8AC3E}">
        <p14:creationId xmlns:p14="http://schemas.microsoft.com/office/powerpoint/2010/main" val="593498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of Chicago-Dept. of Aviation v. IWCC</a:t>
            </a:r>
            <a:br>
              <a:rPr lang="en-US" dirty="0" smtClean="0"/>
            </a:br>
            <a:r>
              <a:rPr lang="en-US" dirty="0" smtClean="0"/>
              <a:t>2015 Il App (1</a:t>
            </a:r>
            <a:r>
              <a:rPr lang="en-US" baseline="30000" dirty="0" smtClean="0"/>
              <a:t>st</a:t>
            </a:r>
            <a:r>
              <a:rPr lang="en-US" dirty="0" smtClean="0"/>
              <a:t>) 131856WC-U </a:t>
            </a:r>
            <a:endParaRPr lang="en-US" dirty="0"/>
          </a:p>
        </p:txBody>
      </p:sp>
      <p:sp>
        <p:nvSpPr>
          <p:cNvPr id="3" name="Content Placeholder 2"/>
          <p:cNvSpPr>
            <a:spLocks noGrp="1"/>
          </p:cNvSpPr>
          <p:nvPr>
            <p:ph idx="1"/>
          </p:nvPr>
        </p:nvSpPr>
        <p:spPr/>
        <p:txBody>
          <a:bodyPr>
            <a:normAutofit/>
          </a:bodyPr>
          <a:lstStyle/>
          <a:p>
            <a:r>
              <a:rPr lang="en-US" dirty="0"/>
              <a:t>Regarding Dr. </a:t>
            </a:r>
            <a:r>
              <a:rPr lang="en-US" dirty="0" err="1"/>
              <a:t>Buvanendran's</a:t>
            </a:r>
            <a:r>
              <a:rPr lang="en-US" dirty="0"/>
              <a:t> deposition, the employer lastly maintains that it was </a:t>
            </a:r>
            <a:r>
              <a:rPr lang="en-US" dirty="0" smtClean="0"/>
              <a:t>denied due </a:t>
            </a:r>
            <a:r>
              <a:rPr lang="en-US" dirty="0"/>
              <a:t>process when the deposition was admitted without an opportunity to cross-examine </a:t>
            </a:r>
            <a:r>
              <a:rPr lang="en-US" dirty="0" smtClean="0"/>
              <a:t>the witness</a:t>
            </a:r>
            <a:r>
              <a:rPr lang="en-US" dirty="0"/>
              <a:t>. This argument, of course, assumes that the employer had no opportunity to </a:t>
            </a:r>
            <a:r>
              <a:rPr lang="en-US" dirty="0" smtClean="0"/>
              <a:t>cross examine Dr</a:t>
            </a:r>
            <a:r>
              <a:rPr lang="en-US" dirty="0"/>
              <a:t>. </a:t>
            </a:r>
            <a:r>
              <a:rPr lang="en-US" dirty="0" err="1"/>
              <a:t>Buvanendran</a:t>
            </a:r>
            <a:r>
              <a:rPr lang="en-US" dirty="0"/>
              <a:t> at the deposition. The facts herein establish otherwise. The </a:t>
            </a:r>
            <a:r>
              <a:rPr lang="en-US" dirty="0" smtClean="0"/>
              <a:t>employer had </a:t>
            </a:r>
            <a:r>
              <a:rPr lang="en-US" dirty="0"/>
              <a:t>an opportunity to cross-examine Dr. </a:t>
            </a:r>
            <a:r>
              <a:rPr lang="en-US" dirty="0" err="1"/>
              <a:t>Buvanendran</a:t>
            </a:r>
            <a:r>
              <a:rPr lang="en-US" dirty="0"/>
              <a:t> but chose to forego that opportunity </a:t>
            </a:r>
            <a:r>
              <a:rPr lang="en-US" dirty="0" err="1" smtClean="0"/>
              <a:t>whenit</a:t>
            </a:r>
            <a:r>
              <a:rPr lang="en-US" dirty="0" smtClean="0"/>
              <a:t> </a:t>
            </a:r>
            <a:r>
              <a:rPr lang="en-US" dirty="0"/>
              <a:t>decided not to attend the deposition.</a:t>
            </a:r>
            <a:endParaRPr lang="en-US" dirty="0" smtClean="0"/>
          </a:p>
        </p:txBody>
      </p:sp>
    </p:spTree>
    <p:extLst>
      <p:ext uri="{BB962C8B-B14F-4D97-AF65-F5344CB8AC3E}">
        <p14:creationId xmlns:p14="http://schemas.microsoft.com/office/powerpoint/2010/main" val="166978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Pryor v. IWCC</a:t>
            </a:r>
            <a:br>
              <a:rPr lang="en-US" dirty="0" smtClean="0"/>
            </a:br>
            <a:r>
              <a:rPr lang="en-US" dirty="0" smtClean="0"/>
              <a:t>2015 IL App (2d) 130874WC</a:t>
            </a:r>
            <a:endParaRPr lang="en-US" dirty="0"/>
          </a:p>
        </p:txBody>
      </p:sp>
      <p:sp>
        <p:nvSpPr>
          <p:cNvPr id="3" name="Content Placeholder 2"/>
          <p:cNvSpPr>
            <a:spLocks noGrp="1"/>
          </p:cNvSpPr>
          <p:nvPr>
            <p:ph idx="1"/>
          </p:nvPr>
        </p:nvSpPr>
        <p:spPr/>
        <p:txBody>
          <a:bodyPr>
            <a:normAutofit lnSpcReduction="10000"/>
          </a:bodyPr>
          <a:lstStyle/>
          <a:p>
            <a:r>
              <a:rPr lang="en-US" dirty="0" smtClean="0"/>
              <a:t>10WC029101; 12IWCC1054 </a:t>
            </a:r>
          </a:p>
          <a:p>
            <a:r>
              <a:rPr lang="en-US" dirty="0" smtClean="0"/>
              <a:t>On </a:t>
            </a:r>
            <a:r>
              <a:rPr lang="en-US" dirty="0"/>
              <a:t>July 21, 2008, the claimant arose at 4 a.m. to get ready for work. He testified that he planned to drive to the Belvidere terminal that morning to “start [his] work.” Because he anticipated being out of town overnight for work that evening, the claimant packed a suitcase with a change of clothes and other items for the trip. The claimant carried the packed suitcase to his personal car, opened the car door, reached down to pick up the suitcase, and “bent and turned to the back seat of the car.” At that moment, the claimant felt an “unbearable” pain through his back and down his legs which caused him to drop to his knees. </a:t>
            </a:r>
          </a:p>
        </p:txBody>
      </p:sp>
    </p:spTree>
    <p:extLst>
      <p:ext uri="{BB962C8B-B14F-4D97-AF65-F5344CB8AC3E}">
        <p14:creationId xmlns:p14="http://schemas.microsoft.com/office/powerpoint/2010/main" val="1597741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Pryor v. IWCC</a:t>
            </a:r>
            <a:br>
              <a:rPr lang="en-US" dirty="0" smtClean="0"/>
            </a:br>
            <a:r>
              <a:rPr lang="en-US" dirty="0" smtClean="0"/>
              <a:t>2015 IL App (2d) 130874WC</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smtClean="0"/>
              <a:t>Arbitrator </a:t>
            </a:r>
            <a:r>
              <a:rPr lang="en-US" dirty="0"/>
              <a:t>found that the claimant had failed to prove that he sustained an accident that arose out of and in the course of his employment. In so ruling, the arbitrator rejected the claimant’s argument that he was acting as a “traveling employee” at the time he was injured</a:t>
            </a:r>
            <a:r>
              <a:rPr lang="en-US" dirty="0" smtClean="0"/>
              <a:t>.</a:t>
            </a:r>
          </a:p>
          <a:p>
            <a:r>
              <a:rPr lang="en-US" dirty="0" smtClean="0"/>
              <a:t>Commission unanimously </a:t>
            </a:r>
            <a:r>
              <a:rPr lang="en-US" dirty="0"/>
              <a:t>affirmed and adopted the arbitrator’s </a:t>
            </a:r>
            <a:r>
              <a:rPr lang="en-US" dirty="0" smtClean="0"/>
              <a:t>decision:  </a:t>
            </a:r>
            <a:r>
              <a:rPr lang="en-US" dirty="0"/>
              <a:t>the risk which resulted in the claimant’s alleged injury was a personal risk that was “not sufficiently connected to [his] employment in order to be a risk peculiar to his work.” Moreover, like the arbitrator, the Commission also found that the claimant’s “travel for work had not yet begun when the accident occurred</a:t>
            </a:r>
            <a:r>
              <a:rPr lang="en-US" dirty="0" smtClean="0"/>
              <a:t>.”</a:t>
            </a:r>
          </a:p>
          <a:p>
            <a:r>
              <a:rPr lang="en-US" dirty="0" smtClean="0"/>
              <a:t>Circuit </a:t>
            </a:r>
            <a:r>
              <a:rPr lang="en-US" dirty="0"/>
              <a:t>court of Winnebago </a:t>
            </a:r>
            <a:r>
              <a:rPr lang="en-US" dirty="0" smtClean="0"/>
              <a:t>County </a:t>
            </a:r>
            <a:r>
              <a:rPr lang="en-US" dirty="0"/>
              <a:t>confirmed the Commission’s decision </a:t>
            </a:r>
          </a:p>
        </p:txBody>
      </p:sp>
    </p:spTree>
    <p:extLst>
      <p:ext uri="{BB962C8B-B14F-4D97-AF65-F5344CB8AC3E}">
        <p14:creationId xmlns:p14="http://schemas.microsoft.com/office/powerpoint/2010/main" val="322051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2822</Words>
  <Application>Microsoft Office PowerPoint</Application>
  <PresentationFormat>Widescreen</PresentationFormat>
  <Paragraphs>70</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WCLA MCLE 3-26-15</vt:lpstr>
      <vt:lpstr>City of Chicago-Dept. of Aviation v. IWCC 2015 Il App (1st) 131856WC-U </vt:lpstr>
      <vt:lpstr>City of Chicago-Dept. of Aviation v. IWCC 2015 Il App (1st) 131856WC-U </vt:lpstr>
      <vt:lpstr>City of Chicago-Dept. of Aviation v. IWCC 2015 Il App (1st) 131856WC-U </vt:lpstr>
      <vt:lpstr>City of Chicago-Dept. of Aviation v. IWCC 2015 Il App (1st) 131856WC-U </vt:lpstr>
      <vt:lpstr>City of Chicago-Dept. of Aviation v. IWCC 2015 Il App (1st) 131856WC-U </vt:lpstr>
      <vt:lpstr>City of Chicago-Dept. of Aviation v. IWCC 2015 Il App (1st) 131856WC-U </vt:lpstr>
      <vt:lpstr>Pryor v. IWCC 2015 IL App (2d) 130874WC</vt:lpstr>
      <vt:lpstr>Pryor v. IWCC 2015 IL App (2d) 130874WC</vt:lpstr>
      <vt:lpstr>Pryor v. IWCC 2015 IL App (2d) 130874WC</vt:lpstr>
      <vt:lpstr>Sharwarko v. IWCC 2015 IL App (1st) 131733WC</vt:lpstr>
      <vt:lpstr>Sharwarko v. IWCC 2015 IL App (1st) 131733WC</vt:lpstr>
      <vt:lpstr>Sharwarko v. IWCC 2015 IL App (1st) 131733WC</vt:lpstr>
      <vt:lpstr>Nee v. IWCC 2015 IL App (1st) 132609WC</vt:lpstr>
      <vt:lpstr>Nee v. IWCC 2015 IL App (1st) 132609WC</vt:lpstr>
      <vt:lpstr>Nee v. IWCC 2015 IL App (1st) 132609WC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 Menchetti</dc:creator>
  <cp:lastModifiedBy>David B. Menchetti</cp:lastModifiedBy>
  <cp:revision>25</cp:revision>
  <cp:lastPrinted>2015-03-25T11:40:33Z</cp:lastPrinted>
  <dcterms:created xsi:type="dcterms:W3CDTF">2015-03-24T18:16:54Z</dcterms:created>
  <dcterms:modified xsi:type="dcterms:W3CDTF">2015-03-26T12:46:35Z</dcterms:modified>
</cp:coreProperties>
</file>