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73" r:id="rId6"/>
    <p:sldId id="259" r:id="rId7"/>
    <p:sldId id="274" r:id="rId8"/>
    <p:sldId id="271" r:id="rId9"/>
    <p:sldId id="275" r:id="rId10"/>
    <p:sldId id="262" r:id="rId11"/>
    <p:sldId id="277" r:id="rId12"/>
    <p:sldId id="276" r:id="rId13"/>
    <p:sldId id="261" r:id="rId14"/>
    <p:sldId id="278" r:id="rId15"/>
    <p:sldId id="279" r:id="rId16"/>
    <p:sldId id="263" r:id="rId17"/>
    <p:sldId id="280"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02"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ADF251-0AD5-4116-A4C5-F5F3F689B06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3291499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DF251-0AD5-4116-A4C5-F5F3F689B06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104541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DF251-0AD5-4116-A4C5-F5F3F689B06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148523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DF251-0AD5-4116-A4C5-F5F3F689B06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69101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ADF251-0AD5-4116-A4C5-F5F3F689B06E}"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301916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ADF251-0AD5-4116-A4C5-F5F3F689B06E}"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372343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ADF251-0AD5-4116-A4C5-F5F3F689B06E}" type="datetimeFigureOut">
              <a:rPr lang="en-US" smtClean="0"/>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2572440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ADF251-0AD5-4116-A4C5-F5F3F689B06E}" type="datetimeFigureOut">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30030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DF251-0AD5-4116-A4C5-F5F3F689B06E}"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6293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DF251-0AD5-4116-A4C5-F5F3F689B06E}"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385746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DF251-0AD5-4116-A4C5-F5F3F689B06E}"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6EC1C-0587-4766-A233-43BD0FBC1704}" type="slidenum">
              <a:rPr lang="en-US" smtClean="0"/>
              <a:t>‹#›</a:t>
            </a:fld>
            <a:endParaRPr lang="en-US"/>
          </a:p>
        </p:txBody>
      </p:sp>
    </p:spTree>
    <p:extLst>
      <p:ext uri="{BB962C8B-B14F-4D97-AF65-F5344CB8AC3E}">
        <p14:creationId xmlns:p14="http://schemas.microsoft.com/office/powerpoint/2010/main" val="113456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F251-0AD5-4116-A4C5-F5F3F689B06E}" type="datetimeFigureOut">
              <a:rPr lang="en-US" smtClean="0"/>
              <a:t>9/9/2015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6EC1C-0587-4766-A233-43BD0FBC1704}" type="slidenum">
              <a:rPr lang="en-US" smtClean="0"/>
              <a:t>‹#›</a:t>
            </a:fld>
            <a:endParaRPr lang="en-US"/>
          </a:p>
        </p:txBody>
      </p:sp>
    </p:spTree>
    <p:extLst>
      <p:ext uri="{BB962C8B-B14F-4D97-AF65-F5344CB8AC3E}">
        <p14:creationId xmlns:p14="http://schemas.microsoft.com/office/powerpoint/2010/main" val="2442801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WCLA</a:t>
            </a:r>
            <a:br>
              <a:rPr lang="en-US" b="1" dirty="0" smtClean="0"/>
            </a:br>
            <a:r>
              <a:rPr lang="en-US" b="1" dirty="0" smtClean="0"/>
              <a:t>September 10, 2015</a:t>
            </a:r>
            <a:endParaRPr lang="en-US" b="1" dirty="0"/>
          </a:p>
        </p:txBody>
      </p:sp>
      <p:sp>
        <p:nvSpPr>
          <p:cNvPr id="3" name="Subtitle 2"/>
          <p:cNvSpPr>
            <a:spLocks noGrp="1"/>
          </p:cNvSpPr>
          <p:nvPr>
            <p:ph type="subTitle" idx="1"/>
          </p:nvPr>
        </p:nvSpPr>
        <p:spPr/>
        <p:txBody>
          <a:bodyPr>
            <a:normAutofit fontScale="92500" lnSpcReduction="20000"/>
          </a:bodyPr>
          <a:lstStyle/>
          <a:p>
            <a:endParaRPr lang="en-US" sz="2800" b="1" dirty="0" smtClean="0"/>
          </a:p>
          <a:p>
            <a:r>
              <a:rPr lang="en-US" sz="2800" b="1" dirty="0" smtClean="0"/>
              <a:t>Vocational Rehabilitation / Maintenance</a:t>
            </a:r>
          </a:p>
          <a:p>
            <a:r>
              <a:rPr lang="en-US" sz="2800" b="1" dirty="0" smtClean="0"/>
              <a:t>&amp;</a:t>
            </a:r>
          </a:p>
          <a:p>
            <a:r>
              <a:rPr lang="en-US" sz="2800" b="1" dirty="0" smtClean="0"/>
              <a:t>Odd-Lot Permanent Disability</a:t>
            </a:r>
            <a:endParaRPr lang="en-US" sz="2800" b="1" dirty="0"/>
          </a:p>
        </p:txBody>
      </p:sp>
    </p:spTree>
    <p:extLst>
      <p:ext uri="{BB962C8B-B14F-4D97-AF65-F5344CB8AC3E}">
        <p14:creationId xmlns:p14="http://schemas.microsoft.com/office/powerpoint/2010/main" val="1640742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MAINTENANCE</a:t>
            </a:r>
            <a:endParaRPr lang="en-US" sz="2800" b="1" u="sng"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startAt="2"/>
            </a:pPr>
            <a:r>
              <a:rPr lang="en-US" b="1" dirty="0" smtClean="0"/>
              <a:t>Petitioner </a:t>
            </a:r>
            <a:r>
              <a:rPr lang="en-US" b="1" dirty="0"/>
              <a:t>is also entitled to maintenance benefits during the </a:t>
            </a:r>
            <a:r>
              <a:rPr lang="en-US" b="1" dirty="0" smtClean="0"/>
              <a:t>time </a:t>
            </a:r>
            <a:r>
              <a:rPr lang="en-US" b="1" dirty="0"/>
              <a:t>he has undertaken a </a:t>
            </a:r>
            <a:r>
              <a:rPr lang="en-US" b="1" dirty="0" smtClean="0"/>
              <a:t>self-directed </a:t>
            </a:r>
            <a:r>
              <a:rPr lang="en-US" b="1" dirty="0"/>
              <a:t>job </a:t>
            </a:r>
            <a:r>
              <a:rPr lang="en-US" b="1" dirty="0" smtClean="0"/>
              <a:t>search, </a:t>
            </a:r>
            <a:r>
              <a:rPr lang="en-US" b="1" dirty="0"/>
              <a:t>as it takes </a:t>
            </a:r>
            <a:r>
              <a:rPr lang="en-US" b="1" dirty="0" smtClean="0"/>
              <a:t>the </a:t>
            </a:r>
            <a:r>
              <a:rPr lang="en-US" b="1" dirty="0"/>
              <a:t>place of a prescribed vocational rehabilitation program. </a:t>
            </a:r>
          </a:p>
          <a:p>
            <a:pPr marL="0" indent="0">
              <a:buNone/>
            </a:pPr>
            <a:r>
              <a:rPr lang="en-US" sz="2000" b="1" dirty="0" smtClean="0"/>
              <a:t> </a:t>
            </a:r>
          </a:p>
          <a:p>
            <a:pPr marL="0" indent="0">
              <a:buNone/>
            </a:pPr>
            <a:r>
              <a:rPr lang="en-US" sz="2000" b="1" u="sng" dirty="0" smtClean="0"/>
              <a:t>Roper Contracting</a:t>
            </a:r>
            <a:r>
              <a:rPr lang="en-US" sz="2000" b="1" dirty="0" smtClean="0"/>
              <a:t> 285 </a:t>
            </a:r>
            <a:r>
              <a:rPr lang="en-US" sz="2000" b="1" dirty="0" err="1" smtClean="0"/>
              <a:t>Ill.Dec</a:t>
            </a:r>
            <a:r>
              <a:rPr lang="en-US" sz="2000" b="1" dirty="0" smtClean="0"/>
              <a:t>. 476 (2004) – (Affirmed Commission’s award of maintenance benefits)</a:t>
            </a:r>
          </a:p>
          <a:p>
            <a:pPr marL="0" indent="0">
              <a:buNone/>
            </a:pPr>
            <a:endParaRPr lang="en-US" sz="2000" b="1" dirty="0" smtClean="0"/>
          </a:p>
          <a:p>
            <a:r>
              <a:rPr lang="en-US" sz="2000" dirty="0" smtClean="0"/>
              <a:t>Claimant suffered a work-related injury and the restrictions arising from injury impaired his earning capacity. He demanded vocational rehabilitation but it was not offered for four months. During the time he was not offered rehabilitation, he underwent his own self-directed job search. </a:t>
            </a:r>
          </a:p>
          <a:p>
            <a:pPr lvl="1"/>
            <a:r>
              <a:rPr lang="en-US" sz="1600" dirty="0" smtClean="0"/>
              <a:t>Contacted 21 potential employers and received </a:t>
            </a:r>
            <a:r>
              <a:rPr lang="en-US" sz="1600" dirty="0" smtClean="0"/>
              <a:t>responses of “maybe” </a:t>
            </a:r>
            <a:r>
              <a:rPr lang="en-US" sz="1600" dirty="0" smtClean="0"/>
              <a:t>and </a:t>
            </a:r>
            <a:r>
              <a:rPr lang="en-US" sz="1600" dirty="0" smtClean="0"/>
              <a:t>“later </a:t>
            </a:r>
            <a:r>
              <a:rPr lang="en-US" sz="1600" dirty="0" smtClean="0"/>
              <a:t>on.” He was 51 years old at the time of job search and had completed 9</a:t>
            </a:r>
            <a:r>
              <a:rPr lang="en-US" sz="1600" baseline="30000" dirty="0" smtClean="0"/>
              <a:t>th</a:t>
            </a:r>
            <a:r>
              <a:rPr lang="en-US" sz="1600" dirty="0" smtClean="0"/>
              <a:t> grade plus GED. He had spent his entire life employed as a mechanic. </a:t>
            </a:r>
          </a:p>
          <a:p>
            <a:endParaRPr lang="en-US" sz="2000" dirty="0" smtClean="0"/>
          </a:p>
          <a:p>
            <a:r>
              <a:rPr lang="en-US" sz="2000" dirty="0" smtClean="0"/>
              <a:t>Respondent contended that by failing to request vocational rehabilitation, Claimant waived maintenance. </a:t>
            </a:r>
          </a:p>
          <a:p>
            <a:pPr lvl="1"/>
            <a:r>
              <a:rPr lang="en-US" sz="1600" dirty="0" smtClean="0"/>
              <a:t>The Court determined that maintenance was specifically not waived as it was indicated as an issue on the stipulation sheet</a:t>
            </a:r>
          </a:p>
          <a:p>
            <a:endParaRPr lang="en-US" sz="2000" dirty="0" smtClean="0"/>
          </a:p>
          <a:p>
            <a:r>
              <a:rPr lang="en-US" sz="2000" dirty="0" smtClean="0"/>
              <a:t>Respondent next contended that maintenance was to be paid only when in a prescribed rehabilitation program. This argument was not found persuasive and the Court cited section 8(a) of the act and concluded that the self-directed job search took the place of a prescribed program.</a:t>
            </a:r>
          </a:p>
          <a:p>
            <a:endParaRPr lang="en-US" sz="2000" dirty="0" smtClean="0"/>
          </a:p>
          <a:p>
            <a:r>
              <a:rPr lang="en-US" sz="2000" dirty="0"/>
              <a:t>T</a:t>
            </a:r>
            <a:r>
              <a:rPr lang="en-US" sz="2000" dirty="0" smtClean="0"/>
              <a:t>he Court addressed Respondent’s argument that the self-directed job search did not suffice as a rehabilitation program noting that: </a:t>
            </a:r>
            <a:r>
              <a:rPr lang="en-US" sz="2000" dirty="0"/>
              <a:t>The </a:t>
            </a:r>
            <a:r>
              <a:rPr lang="en-US" sz="2000" dirty="0" smtClean="0"/>
              <a:t>self-directed </a:t>
            </a:r>
            <a:r>
              <a:rPr lang="en-US" sz="2000" dirty="0"/>
              <a:t>job vocational </a:t>
            </a:r>
            <a:r>
              <a:rPr lang="en-US" sz="2000" dirty="0" smtClean="0"/>
              <a:t>program through a job search </a:t>
            </a:r>
            <a:r>
              <a:rPr lang="en-US" sz="2000" dirty="0"/>
              <a:t>did in fact increase his earning capacity as demonstrated by securing employment. </a:t>
            </a:r>
            <a:endParaRPr lang="en-US" sz="2000" dirty="0" smtClean="0"/>
          </a:p>
          <a:p>
            <a:endParaRPr lang="en-US" sz="2000" dirty="0" smtClean="0"/>
          </a:p>
          <a:p>
            <a:r>
              <a:rPr lang="en-US" sz="2000" dirty="0" smtClean="0"/>
              <a:t>The Court concluded that Claimant </a:t>
            </a:r>
            <a:r>
              <a:rPr lang="en-US" sz="2000" dirty="0"/>
              <a:t>was properly awarded maintenance benefits “for the period of time he was undertaking his self-created and directed rehabilitation program.”</a:t>
            </a:r>
          </a:p>
          <a:p>
            <a:endParaRPr lang="en-US" sz="2000" dirty="0"/>
          </a:p>
          <a:p>
            <a:endParaRPr lang="en-US" sz="2000" dirty="0" smtClean="0"/>
          </a:p>
          <a:p>
            <a:pPr marL="0" indent="0">
              <a:buNone/>
            </a:pPr>
            <a:endParaRPr lang="en-US" b="1" u="sng" dirty="0"/>
          </a:p>
          <a:p>
            <a:pPr marL="0" indent="0">
              <a:buNone/>
            </a:pPr>
            <a:endParaRPr lang="en-US" dirty="0"/>
          </a:p>
        </p:txBody>
      </p:sp>
    </p:spTree>
    <p:extLst>
      <p:ext uri="{BB962C8B-B14F-4D97-AF65-F5344CB8AC3E}">
        <p14:creationId xmlns:p14="http://schemas.microsoft.com/office/powerpoint/2010/main" val="2818460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u="sng" dirty="0" smtClean="0"/>
              <a:t>Maintenance</a:t>
            </a:r>
            <a:endParaRPr lang="en-US" sz="2800" b="1" u="sng"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2"/>
            </a:pPr>
            <a:r>
              <a:rPr lang="en-US" sz="2000" b="1" dirty="0"/>
              <a:t>Petitioner is also entitled to maintenance benefits during the time he has undertaken a </a:t>
            </a:r>
            <a:r>
              <a:rPr lang="en-US" sz="2000" b="1" dirty="0" smtClean="0"/>
              <a:t>self-directed </a:t>
            </a:r>
            <a:r>
              <a:rPr lang="en-US" sz="2000" b="1" dirty="0"/>
              <a:t>job </a:t>
            </a:r>
            <a:r>
              <a:rPr lang="en-US" sz="2000" b="1" dirty="0" smtClean="0"/>
              <a:t>search, </a:t>
            </a:r>
            <a:r>
              <a:rPr lang="en-US" sz="2000" b="1" dirty="0"/>
              <a:t>as it takes the place of a prescribed vocational rehabilitation </a:t>
            </a:r>
            <a:r>
              <a:rPr lang="en-US" sz="2000" b="1" dirty="0" smtClean="0"/>
              <a:t>program</a:t>
            </a:r>
            <a:r>
              <a:rPr lang="en-US" sz="2000" b="1" dirty="0"/>
              <a:t> </a:t>
            </a:r>
            <a:r>
              <a:rPr lang="en-US" sz="2000" b="1" dirty="0" smtClean="0"/>
              <a:t>(</a:t>
            </a:r>
            <a:r>
              <a:rPr lang="en-US" sz="2000" b="1" dirty="0" err="1" smtClean="0"/>
              <a:t>cnt’d</a:t>
            </a:r>
            <a:r>
              <a:rPr lang="en-US" sz="2000" b="1" dirty="0" smtClean="0"/>
              <a:t>). </a:t>
            </a:r>
          </a:p>
          <a:p>
            <a:pPr marL="514350" indent="-514350">
              <a:buFont typeface="+mj-lt"/>
              <a:buAutoNum type="arabicPeriod" startAt="2"/>
            </a:pPr>
            <a:endParaRPr lang="en-US" sz="2000" b="1" dirty="0"/>
          </a:p>
          <a:p>
            <a:pPr marL="0" indent="0">
              <a:buNone/>
            </a:pPr>
            <a:r>
              <a:rPr lang="en-US" sz="2000" b="1" u="sng" dirty="0" err="1" smtClean="0"/>
              <a:t>Greaney</a:t>
            </a:r>
            <a:r>
              <a:rPr lang="en-US" sz="2000" b="1" dirty="0" smtClean="0"/>
              <a:t> </a:t>
            </a:r>
            <a:r>
              <a:rPr lang="en-US" sz="2000" b="1" dirty="0"/>
              <a:t>358 Ill.App3d 1002 (2005</a:t>
            </a:r>
            <a:r>
              <a:rPr lang="en-US" sz="2000" b="1" dirty="0" smtClean="0"/>
              <a:t>) – (Affirmed in part the decision of the Commission). </a:t>
            </a:r>
          </a:p>
          <a:p>
            <a:r>
              <a:rPr lang="en-US" sz="2000" dirty="0" smtClean="0"/>
              <a:t>Claimant not able to pursue his “usual and customary line of employment.”</a:t>
            </a:r>
          </a:p>
          <a:p>
            <a:r>
              <a:rPr lang="en-US" sz="2000" dirty="0" smtClean="0"/>
              <a:t>Restrictions arising from the injury impaired his earing power. </a:t>
            </a:r>
          </a:p>
          <a:p>
            <a:r>
              <a:rPr lang="en-US" sz="2000" dirty="0" smtClean="0"/>
              <a:t>The record established that </a:t>
            </a:r>
            <a:r>
              <a:rPr lang="en-US" sz="2000" dirty="0"/>
              <a:t>C</a:t>
            </a:r>
            <a:r>
              <a:rPr lang="en-US" sz="2000" dirty="0" smtClean="0"/>
              <a:t>laimant’s self-created vocational program increased his earning capacity as demonstrated by the positive results of his job search. </a:t>
            </a:r>
          </a:p>
          <a:p>
            <a:r>
              <a:rPr lang="en-US" sz="2000" dirty="0" smtClean="0"/>
              <a:t>Awarded maintenance benefits for the period of time he was undertaking his self-created job search. </a:t>
            </a:r>
          </a:p>
          <a:p>
            <a:pPr lvl="1"/>
            <a:r>
              <a:rPr lang="en-US" sz="1600" dirty="0" smtClean="0"/>
              <a:t>The Court does not recite the exact job search efforts but seems to conclude that he searched during this time period and his efforts were proven by his success in securing employment. </a:t>
            </a:r>
          </a:p>
          <a:p>
            <a:pPr lvl="1"/>
            <a:r>
              <a:rPr lang="en-US" sz="1600" dirty="0" smtClean="0"/>
              <a:t>However, he claimed at arbitration a period of maintenance ending when he obtained initial employment through his search and did not claim a period after that employment failed and until he secured his final employment. </a:t>
            </a:r>
            <a:endParaRPr lang="en-US" sz="1600" dirty="0"/>
          </a:p>
          <a:p>
            <a:pPr marL="0" indent="0">
              <a:buNone/>
            </a:pPr>
            <a:endParaRPr lang="en-US" dirty="0"/>
          </a:p>
        </p:txBody>
      </p:sp>
    </p:spTree>
    <p:extLst>
      <p:ext uri="{BB962C8B-B14F-4D97-AF65-F5344CB8AC3E}">
        <p14:creationId xmlns:p14="http://schemas.microsoft.com/office/powerpoint/2010/main" val="1922936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u="sng" dirty="0" smtClean="0"/>
              <a:t>Maintenance</a:t>
            </a:r>
            <a:endParaRPr lang="en-US" sz="2800" b="1" u="sng"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smtClean="0"/>
              <a:t>(*) 	Maintenance with a mix of prescribed rehabilitation and subsequent 	claimant-	directed search. </a:t>
            </a:r>
          </a:p>
          <a:p>
            <a:pPr marL="0" indent="0">
              <a:buNone/>
            </a:pPr>
            <a:endParaRPr lang="en-US" dirty="0" smtClean="0"/>
          </a:p>
          <a:p>
            <a:pPr marL="0" indent="0">
              <a:buNone/>
            </a:pPr>
            <a:r>
              <a:rPr lang="en-US" b="1" u="sng" dirty="0"/>
              <a:t>Archer Daniels Midland</a:t>
            </a:r>
            <a:r>
              <a:rPr lang="en-US" b="1" dirty="0"/>
              <a:t> 138 Ill.2d 107 (1990)</a:t>
            </a:r>
          </a:p>
          <a:p>
            <a:pPr marL="0" indent="0">
              <a:buNone/>
            </a:pPr>
            <a:endParaRPr lang="en-US" dirty="0"/>
          </a:p>
          <a:p>
            <a:pPr marL="0" indent="0">
              <a:buNone/>
            </a:pPr>
            <a:r>
              <a:rPr lang="en-US" dirty="0"/>
              <a:t>The Supreme Court found that the Commission award of </a:t>
            </a:r>
            <a:r>
              <a:rPr lang="en-US" dirty="0" smtClean="0"/>
              <a:t>TTD (</a:t>
            </a:r>
            <a:r>
              <a:rPr lang="en-US" dirty="0"/>
              <a:t>maintenance) after the completion of the </a:t>
            </a:r>
            <a:r>
              <a:rPr lang="en-US" dirty="0" smtClean="0"/>
              <a:t>locksmith </a:t>
            </a:r>
            <a:r>
              <a:rPr lang="en-US" dirty="0"/>
              <a:t>course was not against the manifest weight of the evidence. </a:t>
            </a:r>
          </a:p>
          <a:p>
            <a:pPr marL="0" indent="0">
              <a:buNone/>
            </a:pPr>
            <a:endParaRPr lang="en-US" dirty="0"/>
          </a:p>
          <a:p>
            <a:pPr marL="0" indent="0">
              <a:buNone/>
            </a:pPr>
            <a:r>
              <a:rPr lang="en-US" dirty="0"/>
              <a:t>Petitioner had shown reduction in earning capacity, chosen an agreed rehabilitation program to become a </a:t>
            </a:r>
            <a:r>
              <a:rPr lang="en-US" dirty="0" smtClean="0"/>
              <a:t>locksmith</a:t>
            </a:r>
            <a:r>
              <a:rPr lang="en-US" dirty="0"/>
              <a:t>, completed said program, and it was determined that there </a:t>
            </a:r>
            <a:r>
              <a:rPr lang="en-US" dirty="0" smtClean="0"/>
              <a:t>were </a:t>
            </a:r>
            <a:r>
              <a:rPr lang="en-US" dirty="0"/>
              <a:t>no jobs available as a </a:t>
            </a:r>
            <a:r>
              <a:rPr lang="en-US" dirty="0" smtClean="0"/>
              <a:t>locksmith</a:t>
            </a:r>
            <a:r>
              <a:rPr lang="en-US" dirty="0"/>
              <a:t>. </a:t>
            </a:r>
          </a:p>
          <a:p>
            <a:pPr marL="0" indent="0">
              <a:buNone/>
            </a:pPr>
            <a:endParaRPr lang="en-US" dirty="0"/>
          </a:p>
          <a:p>
            <a:pPr marL="0" indent="0">
              <a:buNone/>
            </a:pPr>
            <a:r>
              <a:rPr lang="en-US" dirty="0"/>
              <a:t>Petitioner carried initial burden of showing that there was an impairment in earning </a:t>
            </a:r>
            <a:r>
              <a:rPr lang="en-US" dirty="0" smtClean="0"/>
              <a:t>capacity, </a:t>
            </a:r>
            <a:r>
              <a:rPr lang="en-US" dirty="0"/>
              <a:t>and </a:t>
            </a:r>
            <a:r>
              <a:rPr lang="en-US" dirty="0" smtClean="0"/>
              <a:t>that, given his physical abilities, further </a:t>
            </a:r>
            <a:r>
              <a:rPr lang="en-US" dirty="0"/>
              <a:t>rehabilitation may improve same. The burden was then shifted to Respondent to show that employment did exist. </a:t>
            </a:r>
          </a:p>
          <a:p>
            <a:pPr marL="0" indent="0">
              <a:buNone/>
            </a:pPr>
            <a:r>
              <a:rPr lang="en-US" dirty="0" smtClean="0"/>
              <a:t> </a:t>
            </a:r>
            <a:endParaRPr lang="en-US" dirty="0"/>
          </a:p>
        </p:txBody>
      </p:sp>
    </p:spTree>
    <p:extLst>
      <p:ext uri="{BB962C8B-B14F-4D97-AF65-F5344CB8AC3E}">
        <p14:creationId xmlns:p14="http://schemas.microsoft.com/office/powerpoint/2010/main" val="2383415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MAINTENANCE</a:t>
            </a:r>
            <a:endParaRPr lang="en-US" sz="2800" b="1" u="sng"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startAt="3"/>
            </a:pPr>
            <a:r>
              <a:rPr lang="en-US" sz="3600" b="1" dirty="0"/>
              <a:t>Is Petitioner entitled to maintenance benefits once he has demanded that Respondent provide vocational rehabilitation, which is not initiated, and Petitioner has not initiated his own vocational rehabilitation efforts? </a:t>
            </a:r>
          </a:p>
          <a:p>
            <a:pPr marL="0" indent="0">
              <a:buNone/>
            </a:pPr>
            <a:endParaRPr lang="en-US" sz="2000" dirty="0" smtClean="0"/>
          </a:p>
          <a:p>
            <a:pPr marL="0" indent="0">
              <a:buNone/>
            </a:pPr>
            <a:r>
              <a:rPr lang="en-US" sz="2000" b="1" u="sng" dirty="0" smtClean="0"/>
              <a:t>Jimenez</a:t>
            </a:r>
            <a:r>
              <a:rPr lang="en-US" sz="2000" b="1" dirty="0" smtClean="0"/>
              <a:t> 2012 IL App (2d) – (denying maintenance benefits for flawed or limited self directed job search)</a:t>
            </a:r>
          </a:p>
          <a:p>
            <a:pPr marL="0" indent="0">
              <a:buNone/>
            </a:pPr>
            <a:endParaRPr lang="en-US" sz="2000" b="1" dirty="0" smtClean="0"/>
          </a:p>
          <a:p>
            <a:pPr marL="0" indent="0">
              <a:buNone/>
            </a:pPr>
            <a:r>
              <a:rPr lang="en-US" sz="2000" dirty="0" smtClean="0"/>
              <a:t>*Unpublished Appellate Court Decision not to be cited as authoritative but can be cited for persuasive value. </a:t>
            </a:r>
          </a:p>
          <a:p>
            <a:pPr marL="0" indent="0">
              <a:buNone/>
            </a:pPr>
            <a:endParaRPr lang="en-US" sz="2000" dirty="0"/>
          </a:p>
          <a:p>
            <a:r>
              <a:rPr lang="en-US" dirty="0" smtClean="0"/>
              <a:t>Respondent provided labor market survey and an opinion that Petitioner was capable of obtaining employment within his restrictions. </a:t>
            </a:r>
          </a:p>
          <a:p>
            <a:r>
              <a:rPr lang="en-US" dirty="0" smtClean="0"/>
              <a:t>Given the “flawed or limited nature of Claimant’s self-directed job search”</a:t>
            </a:r>
          </a:p>
          <a:p>
            <a:pPr lvl="1"/>
            <a:r>
              <a:rPr lang="en-US" dirty="0" smtClean="0"/>
              <a:t>Petitioner visited a large number of employers BUT</a:t>
            </a:r>
          </a:p>
          <a:p>
            <a:pPr lvl="2"/>
            <a:r>
              <a:rPr lang="en-US" dirty="0" smtClean="0"/>
              <a:t>Not until almost seven months after being declared MMI</a:t>
            </a:r>
          </a:p>
          <a:p>
            <a:pPr lvl="2"/>
            <a:r>
              <a:rPr lang="en-US" dirty="0" smtClean="0"/>
              <a:t>Also did not choose jobs based on indication that they were hiring</a:t>
            </a:r>
          </a:p>
          <a:p>
            <a:pPr lvl="2"/>
            <a:r>
              <a:rPr lang="en-US" dirty="0" smtClean="0"/>
              <a:t>Did not look for help wanted signs or look in newspapers or elsewhere</a:t>
            </a:r>
          </a:p>
          <a:p>
            <a:pPr lvl="2"/>
            <a:r>
              <a:rPr lang="en-US" dirty="0" smtClean="0"/>
              <a:t>Simply visited businesses that offer work he thought he may be able to perform</a:t>
            </a:r>
          </a:p>
          <a:p>
            <a:r>
              <a:rPr lang="en-US" dirty="0" smtClean="0"/>
              <a:t>The Court concluded that:</a:t>
            </a:r>
          </a:p>
          <a:p>
            <a:pPr lvl="1"/>
            <a:r>
              <a:rPr lang="en-US" dirty="0" smtClean="0"/>
              <a:t>Petitioner did not establish that his work injury reduced earning power </a:t>
            </a:r>
          </a:p>
          <a:p>
            <a:pPr lvl="1"/>
            <a:r>
              <a:rPr lang="en-US" dirty="0"/>
              <a:t>D</a:t>
            </a:r>
            <a:r>
              <a:rPr lang="en-US" dirty="0" smtClean="0"/>
              <a:t>id not present evidence suggesting that vocational rehabilitation would have increased his earning capacity </a:t>
            </a:r>
          </a:p>
          <a:p>
            <a:pPr lvl="1"/>
            <a:r>
              <a:rPr lang="en-US" dirty="0"/>
              <a:t>D</a:t>
            </a:r>
            <a:r>
              <a:rPr lang="en-US" dirty="0" smtClean="0"/>
              <a:t>id not present evidence that he lacked skills to obtain employment without vocational assistance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96660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u="sng" dirty="0" smtClean="0"/>
              <a:t>Maintenance</a:t>
            </a:r>
            <a:endParaRPr lang="en-US" sz="2800" b="1" u="sng" dirty="0"/>
          </a:p>
        </p:txBody>
      </p:sp>
      <p:sp>
        <p:nvSpPr>
          <p:cNvPr id="3" name="Content Placeholder 2"/>
          <p:cNvSpPr>
            <a:spLocks noGrp="1"/>
          </p:cNvSpPr>
          <p:nvPr>
            <p:ph idx="1"/>
          </p:nvPr>
        </p:nvSpPr>
        <p:spPr/>
        <p:txBody>
          <a:bodyPr>
            <a:normAutofit fontScale="62500" lnSpcReduction="20000"/>
          </a:bodyPr>
          <a:lstStyle/>
          <a:p>
            <a:pPr marL="742950" indent="-742950">
              <a:buFont typeface="+mj-lt"/>
              <a:buAutoNum type="arabicPeriod"/>
            </a:pPr>
            <a:r>
              <a:rPr lang="en-US" sz="4000" dirty="0"/>
              <a:t>When Petitioner and Respondent agree upon a vocational rehabilitation program, it is clear that Petitioner is entitled to maintenance benefits during the completion of said program. </a:t>
            </a:r>
          </a:p>
          <a:p>
            <a:pPr marL="742950" indent="-742950">
              <a:buFont typeface="+mj-lt"/>
              <a:buAutoNum type="arabicPeriod"/>
            </a:pPr>
            <a:endParaRPr lang="en-US" sz="4000" dirty="0"/>
          </a:p>
          <a:p>
            <a:pPr marL="742950" indent="-742950">
              <a:buFont typeface="+mj-lt"/>
              <a:buAutoNum type="arabicPeriod"/>
            </a:pPr>
            <a:r>
              <a:rPr lang="en-US" sz="4000" dirty="0"/>
              <a:t>Petitioner is also entitled to maintenance benefits during the time he has undertaken a </a:t>
            </a:r>
            <a:r>
              <a:rPr lang="en-US" sz="4000" dirty="0" smtClean="0"/>
              <a:t>self-directed </a:t>
            </a:r>
            <a:r>
              <a:rPr lang="en-US" sz="4000" dirty="0"/>
              <a:t>job </a:t>
            </a:r>
            <a:r>
              <a:rPr lang="en-US" sz="4000" dirty="0" smtClean="0"/>
              <a:t>search, </a:t>
            </a:r>
            <a:r>
              <a:rPr lang="en-US" sz="4000" dirty="0"/>
              <a:t>as it takes the place of a prescribed vocational rehabilitation program. </a:t>
            </a:r>
          </a:p>
          <a:p>
            <a:pPr marL="742950" indent="-742950">
              <a:buFont typeface="+mj-lt"/>
              <a:buAutoNum type="arabicPeriod"/>
            </a:pPr>
            <a:endParaRPr lang="en-US" sz="4000" dirty="0"/>
          </a:p>
          <a:p>
            <a:pPr marL="742950" indent="-742950">
              <a:buFont typeface="+mj-lt"/>
              <a:buAutoNum type="arabicPeriod"/>
            </a:pPr>
            <a:r>
              <a:rPr lang="en-US" sz="4000" dirty="0" smtClean="0"/>
              <a:t>Petitioner is not entitled to maintenance benefits where he has neither completed a diligent job search nor proven that he is in need of vocational rehabilitation. </a:t>
            </a:r>
          </a:p>
          <a:p>
            <a:pPr marL="742950" indent="-74295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730539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u="sng" dirty="0" smtClean="0"/>
              <a:t>Vocational Rehabilitation and Maintenance</a:t>
            </a:r>
            <a:endParaRPr lang="en-US" sz="2800" b="1" u="sng" dirty="0"/>
          </a:p>
        </p:txBody>
      </p:sp>
      <p:sp>
        <p:nvSpPr>
          <p:cNvPr id="3" name="Content Placeholder 2"/>
          <p:cNvSpPr>
            <a:spLocks noGrp="1"/>
          </p:cNvSpPr>
          <p:nvPr>
            <p:ph idx="1"/>
          </p:nvPr>
        </p:nvSpPr>
        <p:spPr/>
        <p:txBody>
          <a:bodyPr>
            <a:normAutofit fontScale="47500" lnSpcReduction="20000"/>
          </a:bodyPr>
          <a:lstStyle/>
          <a:p>
            <a:pPr marL="0" indent="0">
              <a:buNone/>
            </a:pPr>
            <a:r>
              <a:rPr lang="en-US" b="1" u="sng" dirty="0" smtClean="0"/>
              <a:t>OTHER ISSUES TO BE AWARE OF: </a:t>
            </a:r>
          </a:p>
          <a:p>
            <a:pPr marL="0" indent="0">
              <a:buNone/>
            </a:pPr>
            <a:endParaRPr lang="en-US" dirty="0" smtClean="0"/>
          </a:p>
          <a:p>
            <a:r>
              <a:rPr lang="en-US" sz="2500" dirty="0" smtClean="0"/>
              <a:t>Benefits awarded during period of self-directed job search and subsequent self-directed completion of hair styling program. </a:t>
            </a:r>
          </a:p>
          <a:p>
            <a:pPr lvl="1"/>
            <a:r>
              <a:rPr lang="en-US" sz="2500" b="1" u="sng" dirty="0"/>
              <a:t>Sylvia Perez v. Brose Chicago</a:t>
            </a:r>
            <a:r>
              <a:rPr lang="en-US" sz="2500" b="1" dirty="0"/>
              <a:t> 11 I.W.C.C. 0986 (</a:t>
            </a:r>
            <a:r>
              <a:rPr lang="en-US" sz="2500" b="1" dirty="0" smtClean="0"/>
              <a:t>2011) </a:t>
            </a:r>
            <a:r>
              <a:rPr lang="en-US" sz="2500" dirty="0" smtClean="0"/>
              <a:t>Commission </a:t>
            </a:r>
            <a:r>
              <a:rPr lang="en-US" sz="2500" dirty="0"/>
              <a:t>affirmed and adopted the decision of the Arbitrator. Upon reaching completing an FCE and reaching MMI Petitioner, through counsel, sent letters to Respondent requesting vocational rehabilitation. Respondent did not provide assessment. The Arbitrator noted that Petitioner had completed several months of an unsuccessful job search and then enrolled in a hairstyling program. “The Petitioner was diligently pursuing her own vocational rehabilitation program.” (citing </a:t>
            </a:r>
            <a:r>
              <a:rPr lang="en-US" sz="2500" u="sng" dirty="0" err="1"/>
              <a:t>Greany</a:t>
            </a:r>
            <a:r>
              <a:rPr lang="en-US" sz="2500" dirty="0"/>
              <a:t>). </a:t>
            </a:r>
            <a:endParaRPr lang="en-US" sz="2500" dirty="0" smtClean="0"/>
          </a:p>
          <a:p>
            <a:endParaRPr lang="en-US" sz="2500" dirty="0" smtClean="0"/>
          </a:p>
          <a:p>
            <a:r>
              <a:rPr lang="en-US" sz="2500" dirty="0" smtClean="0"/>
              <a:t>Not completely incapacitated from prior occupation but may be suffering loss of earning capacity; did not perform self-directed job search.</a:t>
            </a:r>
          </a:p>
          <a:p>
            <a:pPr lvl="1"/>
            <a:r>
              <a:rPr lang="en-US" sz="2500" b="1" u="sng" dirty="0"/>
              <a:t>Stanley </a:t>
            </a:r>
            <a:r>
              <a:rPr lang="en-US" sz="2500" b="1" u="sng" dirty="0" err="1"/>
              <a:t>Elinsky</a:t>
            </a:r>
            <a:r>
              <a:rPr lang="en-US" sz="2500" b="1" u="sng" dirty="0"/>
              <a:t> v. Walsh Construction</a:t>
            </a:r>
            <a:r>
              <a:rPr lang="en-US" sz="2500" b="1" dirty="0"/>
              <a:t> 10 I.W.C.C. 1132 (2010) – </a:t>
            </a:r>
            <a:r>
              <a:rPr lang="en-US" sz="2500" dirty="0"/>
              <a:t>Not completely incapacitated but “may be partially incapacitated in that could not perform some heavy highway construction carpentry.” The order was to perform a vocational assessment under Rule 7110.10 but is not entitled to maintenance until completion of same. </a:t>
            </a:r>
          </a:p>
          <a:p>
            <a:pPr lvl="1"/>
            <a:endParaRPr lang="en-US" sz="2500" dirty="0" smtClean="0"/>
          </a:p>
          <a:p>
            <a:r>
              <a:rPr lang="en-US" sz="2500" dirty="0" smtClean="0"/>
              <a:t>Failure to cooperate with the program that is agreed to by the parties results in discontinued benefits. </a:t>
            </a:r>
          </a:p>
          <a:p>
            <a:pPr lvl="1"/>
            <a:r>
              <a:rPr lang="en-US" sz="2500" b="1" u="sng" dirty="0" smtClean="0"/>
              <a:t>Joseph </a:t>
            </a:r>
            <a:r>
              <a:rPr lang="en-US" sz="2500" b="1" u="sng" dirty="0"/>
              <a:t>Schultz v. Master Brand</a:t>
            </a:r>
            <a:r>
              <a:rPr lang="en-US" sz="2500" b="1" dirty="0"/>
              <a:t> 09 IL.W.C. 5992 (2011) – </a:t>
            </a:r>
            <a:r>
              <a:rPr lang="en-US" sz="2500" dirty="0" smtClean="0"/>
              <a:t>Denied </a:t>
            </a:r>
            <a:r>
              <a:rPr lang="en-US" sz="2500" dirty="0"/>
              <a:t>maintenance benefits and rehabilitation because of failure to cooperate in good faith with retraining program that he agreed to. </a:t>
            </a:r>
          </a:p>
          <a:p>
            <a:pPr lvl="1"/>
            <a:endParaRPr lang="en-US" sz="2500" dirty="0" smtClean="0"/>
          </a:p>
          <a:p>
            <a:r>
              <a:rPr lang="en-US" sz="2500" dirty="0" smtClean="0"/>
              <a:t>Failure to comply with professional job search program results in discontinued benefits. </a:t>
            </a:r>
          </a:p>
          <a:p>
            <a:pPr lvl="1"/>
            <a:r>
              <a:rPr lang="en-US" sz="2500" b="1" u="sng" dirty="0"/>
              <a:t>Gary Hanover v. </a:t>
            </a:r>
            <a:r>
              <a:rPr lang="en-US" sz="2500" b="1" u="sng" dirty="0" err="1"/>
              <a:t>Alrington</a:t>
            </a:r>
            <a:r>
              <a:rPr lang="en-US" sz="2500" b="1" dirty="0"/>
              <a:t> 05 IL.W.C. 44088 (2011) – </a:t>
            </a:r>
            <a:r>
              <a:rPr lang="en-US" sz="2500" dirty="0" smtClean="0"/>
              <a:t>Commission </a:t>
            </a:r>
            <a:r>
              <a:rPr lang="en-US" sz="2500" dirty="0"/>
              <a:t>affirmed </a:t>
            </a:r>
            <a:r>
              <a:rPr lang="en-US" sz="2500" dirty="0" smtClean="0"/>
              <a:t>Arbitrator’s </a:t>
            </a:r>
            <a:r>
              <a:rPr lang="en-US" sz="2500" dirty="0"/>
              <a:t>denial of vocational rehabilitation services and maintenance. The Arbitrator denied these benefits due to “a substantial lack of cooperation with job search efforts</a:t>
            </a:r>
            <a:r>
              <a:rPr lang="en-US" sz="2500" dirty="0" smtClean="0"/>
              <a:t>.”</a:t>
            </a:r>
          </a:p>
        </p:txBody>
      </p:sp>
    </p:spTree>
    <p:extLst>
      <p:ext uri="{BB962C8B-B14F-4D97-AF65-F5344CB8AC3E}">
        <p14:creationId xmlns:p14="http://schemas.microsoft.com/office/powerpoint/2010/main" val="2702165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VOCATIONAL REHABILITATION AND MAINTENANCE</a:t>
            </a:r>
            <a:endParaRPr lang="en-US" sz="2800" b="1" u="sng" dirty="0"/>
          </a:p>
        </p:txBody>
      </p:sp>
      <p:sp>
        <p:nvSpPr>
          <p:cNvPr id="3" name="Content Placeholder 2"/>
          <p:cNvSpPr>
            <a:spLocks noGrp="1"/>
          </p:cNvSpPr>
          <p:nvPr>
            <p:ph idx="1"/>
          </p:nvPr>
        </p:nvSpPr>
        <p:spPr/>
        <p:txBody>
          <a:bodyPr>
            <a:normAutofit/>
          </a:bodyPr>
          <a:lstStyle/>
          <a:p>
            <a:pPr marL="0" indent="0">
              <a:buNone/>
            </a:pPr>
            <a:r>
              <a:rPr lang="en-US" sz="2800" dirty="0" smtClean="0"/>
              <a:t>When Petitioner has completed a vocational rehabilitation program and has not been able to secure employment, he may have proven the first element of an ODD-LOT </a:t>
            </a:r>
            <a:r>
              <a:rPr lang="en-US" sz="2800" dirty="0" smtClean="0"/>
              <a:t>claim. </a:t>
            </a:r>
          </a:p>
          <a:p>
            <a:pPr marL="0" indent="0">
              <a:buNone/>
            </a:pPr>
            <a:endParaRPr lang="en-US" sz="2800" dirty="0"/>
          </a:p>
          <a:p>
            <a:pPr marL="0" indent="0">
              <a:buNone/>
            </a:pPr>
            <a:r>
              <a:rPr lang="en-US" sz="2800" dirty="0" smtClean="0"/>
              <a:t>If Respondent provided the faile</a:t>
            </a:r>
            <a:r>
              <a:rPr lang="en-US" sz="2800" dirty="0" smtClean="0"/>
              <a:t>d vocational rehabilitation program they may have proven both the first and second element of an ODD-LOT claim for you!</a:t>
            </a:r>
            <a:endParaRPr lang="en-US" sz="2800" dirty="0" smtClean="0"/>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2325347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a:t>Odd-Lot Permanent </a:t>
            </a:r>
            <a:r>
              <a:rPr lang="en-US" sz="2800" b="1" u="sng" dirty="0" smtClean="0"/>
              <a:t>Disability </a:t>
            </a:r>
            <a:br>
              <a:rPr lang="en-US" sz="2800" b="1" u="sng" dirty="0" smtClean="0"/>
            </a:br>
            <a:r>
              <a:rPr lang="en-US" sz="2000" b="1" u="sng" dirty="0" smtClean="0"/>
              <a:t>(brief review)</a:t>
            </a:r>
            <a:endParaRPr lang="en-US" sz="2000" b="1"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smtClean="0"/>
              <a:t>Odd-Lot PTD  –</a:t>
            </a:r>
          </a:p>
          <a:p>
            <a:pPr marL="0" indent="0">
              <a:buNone/>
            </a:pPr>
            <a:endParaRPr lang="en-US" dirty="0" smtClean="0"/>
          </a:p>
          <a:p>
            <a:r>
              <a:rPr lang="en-US" dirty="0" smtClean="0"/>
              <a:t>Employee need not be reduced to complete physical incapacity to be entitled to PTD benefits</a:t>
            </a:r>
          </a:p>
          <a:p>
            <a:endParaRPr lang="en-US" dirty="0" smtClean="0"/>
          </a:p>
          <a:p>
            <a:r>
              <a:rPr lang="en-US" dirty="0" smtClean="0"/>
              <a:t>PTD is proper when the employee can make no contribution to industry sufficient to earn a wage</a:t>
            </a:r>
          </a:p>
          <a:p>
            <a:endParaRPr lang="en-US" dirty="0" smtClean="0"/>
          </a:p>
          <a:p>
            <a:r>
              <a:rPr lang="en-US" dirty="0" smtClean="0"/>
              <a:t>The Odd-Lot category arises when “a claimant’s disability is limited in nature so that he is not obviously unemployable, or if there is no medical evidence to support a claim of total disability</a:t>
            </a:r>
            <a:r>
              <a:rPr lang="en-US" dirty="0" smtClean="0"/>
              <a:t>.” </a:t>
            </a:r>
            <a:endParaRPr lang="en-US" dirty="0" smtClean="0"/>
          </a:p>
          <a:p>
            <a:endParaRPr lang="en-US" dirty="0" smtClean="0"/>
          </a:p>
          <a:p>
            <a:r>
              <a:rPr lang="en-US" dirty="0" smtClean="0"/>
              <a:t>Claimant must show (1) a diligent but unsuccessful job search, or (2) show that because of his age, skills, training, and work history, he will not be regularly employed in a well-known branch of the labor market.</a:t>
            </a:r>
          </a:p>
          <a:p>
            <a:endParaRPr lang="en-US" dirty="0" smtClean="0"/>
          </a:p>
          <a:p>
            <a:r>
              <a:rPr lang="en-US" dirty="0" smtClean="0"/>
              <a:t>If claimant establishes that he fits into the odd-lot category, the burden shifts to Respondent to prove that the claimant is employable in a stable labor market and that such a market exists. </a:t>
            </a:r>
            <a:endParaRPr lang="en-US" dirty="0"/>
          </a:p>
        </p:txBody>
      </p:sp>
    </p:spTree>
    <p:extLst>
      <p:ext uri="{BB962C8B-B14F-4D97-AF65-F5344CB8AC3E}">
        <p14:creationId xmlns:p14="http://schemas.microsoft.com/office/powerpoint/2010/main" val="2295437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Odd-Lot Permanent Disability</a:t>
            </a:r>
            <a:endParaRPr lang="en-US" sz="2800" u="sng" dirty="0"/>
          </a:p>
        </p:txBody>
      </p:sp>
      <p:sp>
        <p:nvSpPr>
          <p:cNvPr id="3" name="Content Placeholder 2"/>
          <p:cNvSpPr>
            <a:spLocks noGrp="1"/>
          </p:cNvSpPr>
          <p:nvPr>
            <p:ph idx="1"/>
          </p:nvPr>
        </p:nvSpPr>
        <p:spPr>
          <a:xfrm>
            <a:off x="457200" y="1143000"/>
            <a:ext cx="8229600" cy="5562600"/>
          </a:xfrm>
        </p:spPr>
        <p:txBody>
          <a:bodyPr>
            <a:normAutofit fontScale="25000" lnSpcReduction="20000"/>
          </a:bodyPr>
          <a:lstStyle/>
          <a:p>
            <a:pPr marL="0" indent="0">
              <a:buNone/>
            </a:pPr>
            <a:r>
              <a:rPr lang="en-US" sz="4300" b="1" u="sng" dirty="0" err="1"/>
              <a:t>Lenhart</a:t>
            </a:r>
            <a:r>
              <a:rPr lang="en-US" sz="4300" b="1" dirty="0"/>
              <a:t> 2015 IL. App (3d) 2015 – </a:t>
            </a:r>
            <a:endParaRPr lang="en-US" sz="4300" b="1" dirty="0" smtClean="0"/>
          </a:p>
          <a:p>
            <a:pPr marL="0" indent="0">
              <a:buNone/>
            </a:pPr>
            <a:endParaRPr lang="en-US" sz="4300" dirty="0"/>
          </a:p>
          <a:p>
            <a:pPr marL="0" indent="0">
              <a:buNone/>
            </a:pPr>
            <a:r>
              <a:rPr lang="en-US" sz="4300" dirty="0" smtClean="0"/>
              <a:t>The </a:t>
            </a:r>
            <a:r>
              <a:rPr lang="en-US" sz="4300" dirty="0"/>
              <a:t>3</a:t>
            </a:r>
            <a:r>
              <a:rPr lang="en-US" sz="4300" baseline="30000" dirty="0"/>
              <a:t>rd</a:t>
            </a:r>
            <a:r>
              <a:rPr lang="en-US" sz="4300" dirty="0"/>
              <a:t> District Court of Appeals in </a:t>
            </a:r>
            <a:r>
              <a:rPr lang="en-US" sz="4300" u="sng" dirty="0" err="1"/>
              <a:t>Lenhart</a:t>
            </a:r>
            <a:r>
              <a:rPr lang="en-US" sz="4300" dirty="0"/>
              <a:t> 2015 IL App (3d) 120743WC provided a concise outline of the prevailing case law establishing elements of odd-lot permanent total disability benefits. </a:t>
            </a:r>
            <a:endParaRPr lang="en-US" sz="4300" dirty="0" smtClean="0"/>
          </a:p>
          <a:p>
            <a:endParaRPr lang="en-US" sz="3400" dirty="0"/>
          </a:p>
          <a:p>
            <a:r>
              <a:rPr lang="en-US" sz="4400" dirty="0"/>
              <a:t>The determination of whether a claimant is PTD under section 8(f) is a question of fact for the Commission and should not be overturned unless against the manifest weight of the evidence with the opposite conclusion clearly apparent from the record on appeal. </a:t>
            </a:r>
            <a:r>
              <a:rPr lang="en-US" sz="4400" u="sng" dirty="0"/>
              <a:t>Economy Packing Co.</a:t>
            </a:r>
            <a:r>
              <a:rPr lang="en-US" sz="4400" dirty="0"/>
              <a:t> 901 N.E.2d 915, 924 (2008); </a:t>
            </a:r>
            <a:r>
              <a:rPr lang="en-US" sz="4400" u="sng" dirty="0"/>
              <a:t>City of Springfield</a:t>
            </a:r>
            <a:r>
              <a:rPr lang="en-US" sz="4400" dirty="0"/>
              <a:t> 901 N.E.2d 1066, 1081 (2009). </a:t>
            </a:r>
            <a:endParaRPr lang="en-US" sz="4400" dirty="0" smtClean="0"/>
          </a:p>
          <a:p>
            <a:endParaRPr lang="en-US" sz="4400" dirty="0"/>
          </a:p>
          <a:p>
            <a:r>
              <a:rPr lang="en-US" sz="4400" dirty="0"/>
              <a:t>An employee need not be reduced to complete physical incapacity to be entitled to PTD benefits </a:t>
            </a:r>
            <a:r>
              <a:rPr lang="en-US" sz="4400" u="sng" dirty="0" err="1"/>
              <a:t>Ceco</a:t>
            </a:r>
            <a:r>
              <a:rPr lang="en-US" sz="4400" u="sng" dirty="0"/>
              <a:t> Corp.</a:t>
            </a:r>
            <a:r>
              <a:rPr lang="en-US" sz="4400" dirty="0"/>
              <a:t> 447 N.E.2d 842, 845 (1983). Instead a PTD award is proper when the employee can make no contribution to industry sufficient to earn a wage. </a:t>
            </a:r>
            <a:r>
              <a:rPr lang="en-US" sz="4400" u="sng" dirty="0"/>
              <a:t>Westin Hotel</a:t>
            </a:r>
            <a:r>
              <a:rPr lang="en-US" sz="4400" dirty="0"/>
              <a:t> 865 N.E.2d 342, 357 (2007). “The focus of the Commission’s analysis must be upon the degree to which the claimant’s medical disability impairs his employability.” </a:t>
            </a:r>
            <a:r>
              <a:rPr lang="en-US" sz="4400" u="sng" dirty="0" err="1"/>
              <a:t>Alano</a:t>
            </a:r>
            <a:r>
              <a:rPr lang="en-US" sz="4400" dirty="0"/>
              <a:t> 668 N.E.2d 21, 24 (1996). A person is not entitled to PTD benefits if he is qualified for and capable of obtaining gainful employment without seriously endangering his health or life. </a:t>
            </a:r>
            <a:r>
              <a:rPr lang="en-US" sz="4400" u="sng" dirty="0"/>
              <a:t>Interlake Inc.</a:t>
            </a:r>
            <a:r>
              <a:rPr lang="en-US" sz="4400" dirty="0"/>
              <a:t> 427 N.E.2d 103, 107 (1981). The odd-lot category for purposes of a PTD award arises when “a claimant’s disability is limited in nature so that he is not obviously unemployable, or if there is no medical evidence to support a claim of total disability.” </a:t>
            </a:r>
            <a:r>
              <a:rPr lang="en-US" sz="4400" u="sng" dirty="0"/>
              <a:t>Valley </a:t>
            </a:r>
            <a:r>
              <a:rPr lang="en-US" sz="4400" u="sng" dirty="0" err="1"/>
              <a:t>Mould</a:t>
            </a:r>
            <a:r>
              <a:rPr lang="en-US" sz="4400" u="sng" dirty="0"/>
              <a:t> &amp; Iron Co.</a:t>
            </a:r>
            <a:r>
              <a:rPr lang="en-US" sz="4400" dirty="0"/>
              <a:t> 419 N.E.2d 1159, 1163 (1981). In these situations the claimant can establish that e is entitled to PTD benefits under the “odd-lot- category y proving the unavailability of employment to persons in his circumstances. </a:t>
            </a:r>
            <a:r>
              <a:rPr lang="en-US" sz="4400" u="sng" dirty="0"/>
              <a:t>Ameritech Services, Inc.</a:t>
            </a:r>
            <a:r>
              <a:rPr lang="en-US" sz="4400" dirty="0"/>
              <a:t> 904 N.E.2d 1122, 1133 (2009). “The claimant ordinarily satisfies his burden of proving that he falls into the odd-lot category in one of two ways: (1) by showing diligent but unsuccessful attempts to find work, or (2) by showing that because of his age, skills, training, and work history, he will not be regularly employed in a well-known branch of the labor market.” </a:t>
            </a:r>
            <a:r>
              <a:rPr lang="en-US" sz="4400" u="sng" dirty="0"/>
              <a:t>Westin Hotel</a:t>
            </a:r>
            <a:r>
              <a:rPr lang="en-US" sz="4400" dirty="0"/>
              <a:t> 865 N.E.2d at 357 (2007). If the claimant establishes that he fits into the odd-lot category, the burden shifts to the employer to prove that the claimant is employable in a stable labor market and that such a market exists. </a:t>
            </a:r>
            <a:r>
              <a:rPr lang="en-US" sz="4400" u="sng" dirty="0"/>
              <a:t>Westin Hotel</a:t>
            </a:r>
            <a:r>
              <a:rPr lang="en-US" sz="4400" dirty="0"/>
              <a:t> 865 N.E.2d at 357 (2007). </a:t>
            </a:r>
            <a:endParaRPr lang="en-US" sz="4400" dirty="0" smtClean="0"/>
          </a:p>
          <a:p>
            <a:endParaRPr lang="en-US" sz="4400" dirty="0"/>
          </a:p>
          <a:p>
            <a:r>
              <a:rPr lang="en-US" sz="4400" u="sng" dirty="0" err="1" smtClean="0"/>
              <a:t>Lenhart</a:t>
            </a:r>
            <a:r>
              <a:rPr lang="en-US" sz="4400" dirty="0" smtClean="0"/>
              <a:t> </a:t>
            </a:r>
            <a:r>
              <a:rPr lang="en-US" sz="4400" dirty="0"/>
              <a:t>– The Appellate Court affirmed Commission’s finding that Petitioner lacked credibility given a perceived exaggeration of his condition evidenced by surveillance video. Petitioner presented medical opinions supporting his claim for PTD but the Commission found these opinions lacked credibility because they were based on the subjective reporting by Petitioner of exaggerated symptoms. </a:t>
            </a:r>
            <a:endParaRPr lang="en-US" sz="4400" dirty="0" smtClean="0"/>
          </a:p>
          <a:p>
            <a:endParaRPr lang="en-US" sz="4400" dirty="0"/>
          </a:p>
          <a:p>
            <a:r>
              <a:rPr lang="en-US" sz="4400" dirty="0"/>
              <a:t>Respondent presented, in addition to the video surveillance, medical and vocational opinions that were found credible. In finding this evidence credible the Commission skipped the assessment of what employer had shown as suitable work regularly and continuously available to claimant through their labor market survey and instead went to PPD. The Court finds that this is procedurally improper and remanded to the Commission for determination of wage loss based on the labor market survey</a:t>
            </a:r>
            <a:r>
              <a:rPr lang="en-US" sz="4400"/>
              <a:t>. </a:t>
            </a:r>
            <a:endParaRPr lang="en-US" sz="4400" dirty="0"/>
          </a:p>
          <a:p>
            <a:pPr marL="0" indent="0">
              <a:buNone/>
            </a:pPr>
            <a:endParaRPr lang="en-US" dirty="0"/>
          </a:p>
        </p:txBody>
      </p:sp>
    </p:spTree>
    <p:extLst>
      <p:ext uri="{BB962C8B-B14F-4D97-AF65-F5344CB8AC3E}">
        <p14:creationId xmlns:p14="http://schemas.microsoft.com/office/powerpoint/2010/main" val="1383514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TOPICS OF DISCUSSSION</a:t>
            </a:r>
            <a:endParaRPr lang="en-US" sz="2800" b="1" u="sng" dirty="0"/>
          </a:p>
        </p:txBody>
      </p:sp>
      <p:sp>
        <p:nvSpPr>
          <p:cNvPr id="3" name="Content Placeholder 2"/>
          <p:cNvSpPr>
            <a:spLocks noGrp="1"/>
          </p:cNvSpPr>
          <p:nvPr>
            <p:ph idx="1"/>
          </p:nvPr>
        </p:nvSpPr>
        <p:spPr/>
        <p:txBody>
          <a:bodyPr>
            <a:normAutofit/>
          </a:bodyPr>
          <a:lstStyle/>
          <a:p>
            <a:pPr marL="0" indent="0">
              <a:buNone/>
            </a:pPr>
            <a:r>
              <a:rPr lang="en-US" sz="2800" dirty="0" smtClean="0"/>
              <a:t>When is Petitioner entitled to vocational rehabilitation? </a:t>
            </a:r>
          </a:p>
          <a:p>
            <a:pPr marL="0" indent="0">
              <a:buNone/>
            </a:pPr>
            <a:endParaRPr lang="en-US" sz="2800" dirty="0"/>
          </a:p>
          <a:p>
            <a:pPr marL="0" indent="0">
              <a:buNone/>
            </a:pPr>
            <a:r>
              <a:rPr lang="en-US" sz="2800" dirty="0" smtClean="0"/>
              <a:t>When is Petitioner entitled to maintenance benefits? </a:t>
            </a:r>
          </a:p>
          <a:p>
            <a:pPr marL="0" indent="0">
              <a:buNone/>
            </a:pPr>
            <a:endParaRPr lang="en-US" sz="2800" dirty="0"/>
          </a:p>
          <a:p>
            <a:pPr marL="0" indent="0">
              <a:buNone/>
            </a:pPr>
            <a:r>
              <a:rPr lang="en-US" sz="2800" dirty="0" smtClean="0"/>
              <a:t>Brief review of the elements of proving Odd-Lot Permanent Total Disability. </a:t>
            </a:r>
          </a:p>
        </p:txBody>
      </p:sp>
    </p:spTree>
    <p:extLst>
      <p:ext uri="{BB962C8B-B14F-4D97-AF65-F5344CB8AC3E}">
        <p14:creationId xmlns:p14="http://schemas.microsoft.com/office/powerpoint/2010/main" val="2489562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VOCATIONAL REHABILITATION</a:t>
            </a:r>
            <a:endParaRPr lang="en-US" sz="2800" b="1" u="sng"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Section 8(a</a:t>
            </a:r>
            <a:r>
              <a:rPr lang="en-US" dirty="0" smtClean="0"/>
              <a:t>) –</a:t>
            </a:r>
          </a:p>
          <a:p>
            <a:pPr marL="0" indent="0">
              <a:buNone/>
            </a:pPr>
            <a:r>
              <a:rPr lang="en-US" b="1" u="sng" dirty="0"/>
              <a:t>The employer shall provide and </a:t>
            </a:r>
            <a:r>
              <a:rPr lang="en-US" b="1" u="sng" dirty="0" smtClean="0"/>
              <a:t>pay</a:t>
            </a:r>
            <a:r>
              <a:rPr lang="en-US" b="1" dirty="0" smtClean="0"/>
              <a:t>…</a:t>
            </a:r>
            <a:r>
              <a:rPr lang="en-US" dirty="0" smtClean="0"/>
              <a:t> for </a:t>
            </a:r>
            <a:r>
              <a:rPr lang="en-US" dirty="0"/>
              <a:t>all the necessary first aid, medical and surgical services, and all necessary medical, surgical and hospital services thereafter incurred, limited, however, to </a:t>
            </a:r>
            <a:r>
              <a:rPr lang="en-US" b="1" u="sng" dirty="0"/>
              <a:t>that which is reasonably required to cure or relieve from the effects of the accidental </a:t>
            </a:r>
            <a:r>
              <a:rPr lang="en-US" b="1" u="sng" dirty="0" smtClean="0"/>
              <a:t>injury</a:t>
            </a:r>
            <a:r>
              <a:rPr lang="en-US" b="1" dirty="0" smtClean="0"/>
              <a:t>…</a:t>
            </a:r>
            <a:r>
              <a:rPr lang="en-US" dirty="0" smtClean="0"/>
              <a:t> </a:t>
            </a:r>
          </a:p>
          <a:p>
            <a:pPr marL="0" indent="0">
              <a:buNone/>
            </a:pPr>
            <a:endParaRPr lang="en-US" dirty="0" smtClean="0"/>
          </a:p>
          <a:p>
            <a:pPr marL="0" indent="0">
              <a:buNone/>
            </a:pPr>
            <a:r>
              <a:rPr lang="en-US" b="1" u="sng" dirty="0" smtClean="0"/>
              <a:t>The employer </a:t>
            </a:r>
            <a:r>
              <a:rPr lang="en-US" b="1" u="sng" dirty="0"/>
              <a:t>shall also pay for treatment, instruction and training necessary for the physical, mental and vocational rehabilitation of the employee</a:t>
            </a:r>
            <a:r>
              <a:rPr lang="en-US" b="1" dirty="0"/>
              <a:t>, </a:t>
            </a:r>
            <a:r>
              <a:rPr lang="en-US" dirty="0"/>
              <a:t>including all maintenance costs and expenses incidental thereto</a:t>
            </a:r>
            <a:r>
              <a:rPr lang="en-US" b="1" dirty="0" smtClean="0"/>
              <a:t>.</a:t>
            </a:r>
            <a:endParaRPr lang="en-US" dirty="0" smtClean="0"/>
          </a:p>
          <a:p>
            <a:pPr marL="0" indent="0">
              <a:buNone/>
            </a:pPr>
            <a:endParaRPr lang="en-US" dirty="0"/>
          </a:p>
          <a:p>
            <a:pPr marL="0" indent="0">
              <a:buNone/>
            </a:pPr>
            <a:r>
              <a:rPr lang="en-US" b="1" u="sng" dirty="0" smtClean="0"/>
              <a:t>Vocational </a:t>
            </a:r>
            <a:r>
              <a:rPr lang="en-US" b="1" u="sng" dirty="0"/>
              <a:t>rehabilitation may include, but is not limited to, counseling for job searches, supervising a job search program, and vocational retraining including education at an accredited learning institution</a:t>
            </a:r>
            <a:r>
              <a:rPr lang="en-US" b="1" dirty="0"/>
              <a:t>.  </a:t>
            </a:r>
            <a:r>
              <a:rPr lang="en-US" dirty="0"/>
              <a:t>The employee or employer may petition to the Commission to decide disputes relating to vocational rehabilitation and the Commission shall resolve any such dispute, including payment of the vocational rehabilitation program by the employer.</a:t>
            </a:r>
          </a:p>
          <a:p>
            <a:pPr marL="0" indent="0">
              <a:buNone/>
            </a:pPr>
            <a:endParaRPr lang="en-US" b="1" dirty="0" smtClean="0"/>
          </a:p>
        </p:txBody>
      </p:sp>
    </p:spTree>
    <p:extLst>
      <p:ext uri="{BB962C8B-B14F-4D97-AF65-F5344CB8AC3E}">
        <p14:creationId xmlns:p14="http://schemas.microsoft.com/office/powerpoint/2010/main" val="375165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VOCATIONAL REHABILITATION</a:t>
            </a:r>
            <a:endParaRPr lang="en-US" sz="2800" b="1" u="sng" dirty="0"/>
          </a:p>
        </p:txBody>
      </p:sp>
      <p:sp>
        <p:nvSpPr>
          <p:cNvPr id="3" name="Content Placeholder 2"/>
          <p:cNvSpPr>
            <a:spLocks noGrp="1"/>
          </p:cNvSpPr>
          <p:nvPr>
            <p:ph idx="1"/>
          </p:nvPr>
        </p:nvSpPr>
        <p:spPr/>
        <p:txBody>
          <a:bodyPr>
            <a:normAutofit fontScale="85000" lnSpcReduction="10000"/>
          </a:bodyPr>
          <a:lstStyle/>
          <a:p>
            <a:pPr marL="0" indent="0">
              <a:buNone/>
            </a:pPr>
            <a:r>
              <a:rPr lang="en-US" sz="2400" b="1" u="sng" dirty="0"/>
              <a:t>National Tea</a:t>
            </a:r>
            <a:r>
              <a:rPr lang="en-US" sz="2400" b="1" dirty="0"/>
              <a:t> 73 </a:t>
            </a:r>
            <a:r>
              <a:rPr lang="en-US" sz="2400" b="1" dirty="0" err="1"/>
              <a:t>Ill.Dec</a:t>
            </a:r>
            <a:r>
              <a:rPr lang="en-US" sz="2400" b="1" dirty="0"/>
              <a:t>. 575 (IL 1983) – </a:t>
            </a:r>
            <a:endParaRPr lang="en-US" sz="2400" b="1" dirty="0" smtClean="0"/>
          </a:p>
          <a:p>
            <a:pPr marL="0" indent="0">
              <a:buNone/>
            </a:pPr>
            <a:r>
              <a:rPr lang="en-US" sz="2400" dirty="0" smtClean="0"/>
              <a:t>Commission award of vocational rehabilitation affirmed</a:t>
            </a:r>
            <a:r>
              <a:rPr lang="en-US" dirty="0" smtClean="0"/>
              <a:t>. </a:t>
            </a:r>
            <a:r>
              <a:rPr lang="en-US" sz="2400" dirty="0" smtClean="0"/>
              <a:t>A claimant is generally entitled to vocational rehabilitation when:</a:t>
            </a:r>
          </a:p>
          <a:p>
            <a:pPr marL="0" indent="0">
              <a:buNone/>
            </a:pPr>
            <a:endParaRPr lang="en-US" sz="2400" dirty="0"/>
          </a:p>
          <a:p>
            <a:pPr marL="514350" indent="-514350">
              <a:buAutoNum type="arabicPeriod"/>
            </a:pPr>
            <a:r>
              <a:rPr lang="en-US" sz="2600" dirty="0"/>
              <a:t>H</a:t>
            </a:r>
            <a:r>
              <a:rPr lang="en-US" sz="2600" dirty="0" smtClean="0"/>
              <a:t>e sustains a work-related injury that causes a reduction in earning power and </a:t>
            </a:r>
          </a:p>
          <a:p>
            <a:pPr marL="514350" indent="-514350">
              <a:buAutoNum type="arabicPeriod"/>
            </a:pPr>
            <a:endParaRPr lang="en-US" sz="2600" dirty="0" smtClean="0"/>
          </a:p>
          <a:p>
            <a:pPr marL="514350" indent="-514350">
              <a:buAutoNum type="arabicPeriod"/>
            </a:pPr>
            <a:r>
              <a:rPr lang="en-US" sz="2600" dirty="0" smtClean="0"/>
              <a:t>There is evidence rehabilitation will increase his earning capacity.</a:t>
            </a:r>
          </a:p>
          <a:p>
            <a:pPr marL="514350" indent="-514350">
              <a:buAutoNum type="arabicPeriod"/>
            </a:pPr>
            <a:endParaRPr lang="en-US" sz="2600" dirty="0" smtClean="0"/>
          </a:p>
          <a:p>
            <a:pPr marL="514350" indent="-514350">
              <a:buAutoNum type="arabicPeriod"/>
            </a:pPr>
            <a:r>
              <a:rPr lang="en-US" sz="2600" dirty="0" smtClean="0"/>
              <a:t>The appropriateness of vocational rehabilitation* </a:t>
            </a:r>
          </a:p>
          <a:p>
            <a:pPr marL="514350" indent="-514350">
              <a:buAutoNum type="arabicPeriod"/>
            </a:pPr>
            <a:endParaRPr lang="en-US" sz="2600" dirty="0"/>
          </a:p>
          <a:p>
            <a:pPr marL="0" indent="0">
              <a:buNone/>
            </a:pPr>
            <a:r>
              <a:rPr lang="en-US" sz="2100" dirty="0" smtClean="0"/>
              <a:t>*The Court provided a framework, but no determination of appropriateness of a program, as this issue was remanded to the Arbitrator.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1937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a:t>VOCATIONAL </a:t>
            </a:r>
            <a:r>
              <a:rPr lang="en-US" sz="2800" b="1" u="sng" dirty="0" smtClean="0"/>
              <a:t>REHABILITATION</a:t>
            </a:r>
            <a:endParaRPr lang="en-US" sz="2800" b="1" u="sng" dirty="0"/>
          </a:p>
        </p:txBody>
      </p:sp>
      <p:sp>
        <p:nvSpPr>
          <p:cNvPr id="3" name="Content Placeholder 2"/>
          <p:cNvSpPr>
            <a:spLocks noGrp="1"/>
          </p:cNvSpPr>
          <p:nvPr>
            <p:ph idx="1"/>
          </p:nvPr>
        </p:nvSpPr>
        <p:spPr/>
        <p:txBody>
          <a:bodyPr>
            <a:normAutofit fontScale="40000" lnSpcReduction="20000"/>
          </a:bodyPr>
          <a:lstStyle/>
          <a:p>
            <a:pPr marL="0" indent="0">
              <a:buNone/>
            </a:pPr>
            <a:r>
              <a:rPr lang="en-US" sz="2500" b="1" u="sng" dirty="0"/>
              <a:t>National Tea</a:t>
            </a:r>
            <a:r>
              <a:rPr lang="en-US" sz="2500" b="1" dirty="0"/>
              <a:t> 73 </a:t>
            </a:r>
            <a:r>
              <a:rPr lang="en-US" sz="2500" b="1" dirty="0" err="1"/>
              <a:t>Ill.Dec</a:t>
            </a:r>
            <a:r>
              <a:rPr lang="en-US" sz="2500" b="1" dirty="0"/>
              <a:t>. 575 (IL 1983) – </a:t>
            </a:r>
            <a:r>
              <a:rPr lang="en-US" sz="2500" dirty="0"/>
              <a:t>Commission award of vocational rehabilitation was affirmed</a:t>
            </a:r>
            <a:r>
              <a:rPr lang="en-US" sz="2500" dirty="0" smtClean="0"/>
              <a:t>.</a:t>
            </a:r>
          </a:p>
          <a:p>
            <a:pPr marL="0" indent="0">
              <a:buNone/>
            </a:pPr>
            <a:endParaRPr lang="en-US" sz="2500" dirty="0"/>
          </a:p>
          <a:p>
            <a:r>
              <a:rPr lang="en-US" sz="2500" dirty="0" smtClean="0"/>
              <a:t>Petitioner 42 years of age</a:t>
            </a:r>
          </a:p>
          <a:p>
            <a:r>
              <a:rPr lang="en-US" sz="2500" dirty="0" smtClean="0"/>
              <a:t>Testing revealed low-average intelligence</a:t>
            </a:r>
          </a:p>
          <a:p>
            <a:r>
              <a:rPr lang="en-US" sz="2500" dirty="0" smtClean="0"/>
              <a:t>Experience included 20 years as a meat cutter</a:t>
            </a:r>
          </a:p>
          <a:p>
            <a:r>
              <a:rPr lang="en-US" sz="2500" dirty="0" smtClean="0"/>
              <a:t>Treating physician indicated petitioner could not perform activities that would cause stress to lower back and should not return to prior job</a:t>
            </a:r>
          </a:p>
          <a:p>
            <a:endParaRPr lang="en-US" sz="2500" dirty="0"/>
          </a:p>
          <a:p>
            <a:pPr marL="0" indent="0">
              <a:buNone/>
            </a:pPr>
            <a:r>
              <a:rPr lang="en-US" sz="2500" b="1" dirty="0"/>
              <a:t>1</a:t>
            </a:r>
            <a:r>
              <a:rPr lang="en-US" sz="2500" b="1" dirty="0" smtClean="0"/>
              <a:t>) </a:t>
            </a:r>
            <a:r>
              <a:rPr lang="en-US" sz="2500" b="1" dirty="0"/>
              <a:t>Loss of </a:t>
            </a:r>
            <a:r>
              <a:rPr lang="en-US" sz="2500" b="1" dirty="0" smtClean="0"/>
              <a:t>earning capacity: </a:t>
            </a:r>
            <a:endParaRPr lang="en-US" sz="2500" b="1" dirty="0"/>
          </a:p>
          <a:p>
            <a:pPr marL="0" indent="0">
              <a:buNone/>
            </a:pPr>
            <a:endParaRPr lang="en-US" sz="2500" dirty="0"/>
          </a:p>
          <a:p>
            <a:r>
              <a:rPr lang="en-US" sz="2500" dirty="0"/>
              <a:t>Petitioner sustained a lumbar injury, had a laminectomy, and his restrictions precluded him from returning to prior job.  </a:t>
            </a:r>
          </a:p>
          <a:p>
            <a:r>
              <a:rPr lang="en-US" sz="2500" dirty="0"/>
              <a:t>He attempted to RTW with Respondent but could not continue.</a:t>
            </a:r>
          </a:p>
          <a:p>
            <a:r>
              <a:rPr lang="en-US" sz="2500" dirty="0"/>
              <a:t>Petitioner found employment with </a:t>
            </a:r>
            <a:r>
              <a:rPr lang="en-US" sz="2500" dirty="0" smtClean="0"/>
              <a:t>AMOCO, </a:t>
            </a:r>
            <a:r>
              <a:rPr lang="en-US" sz="2500" dirty="0"/>
              <a:t>but the job </a:t>
            </a:r>
            <a:r>
              <a:rPr lang="en-US" sz="2500" dirty="0" smtClean="0"/>
              <a:t>ended. The </a:t>
            </a:r>
            <a:r>
              <a:rPr lang="en-US" sz="2500" dirty="0"/>
              <a:t>Court </a:t>
            </a:r>
            <a:r>
              <a:rPr lang="en-US" sz="2500" dirty="0" smtClean="0"/>
              <a:t>did not give great weight to the argument that this was a general layoff as no other employees were laid off and noted that i</a:t>
            </a:r>
            <a:r>
              <a:rPr lang="en-US" sz="2500" dirty="0" smtClean="0"/>
              <a:t>t </a:t>
            </a:r>
            <a:r>
              <a:rPr lang="en-US" sz="2500" dirty="0"/>
              <a:t>was “at least as probable that claimant’s age, training and medical condition accounted for his unsuccessful attempts to secure employment.”</a:t>
            </a:r>
          </a:p>
          <a:p>
            <a:r>
              <a:rPr lang="en-US" sz="2500" dirty="0"/>
              <a:t>He made “numerous attempts” to secure employment and there was discussion of some employers asking for medical condition in applications for employment. </a:t>
            </a:r>
          </a:p>
          <a:p>
            <a:pPr marL="0" indent="0">
              <a:buNone/>
            </a:pPr>
            <a:endParaRPr lang="en-US" sz="2500" dirty="0"/>
          </a:p>
          <a:p>
            <a:pPr marL="0" indent="0">
              <a:buNone/>
            </a:pPr>
            <a:r>
              <a:rPr lang="en-US" sz="2500" b="1" dirty="0"/>
              <a:t>2</a:t>
            </a:r>
            <a:r>
              <a:rPr lang="en-US" sz="2500" b="1" dirty="0" smtClean="0"/>
              <a:t>) </a:t>
            </a:r>
            <a:r>
              <a:rPr lang="en-US" sz="2500" b="1" dirty="0"/>
              <a:t>Evidence that rehabilitation will increase his earning </a:t>
            </a:r>
            <a:r>
              <a:rPr lang="en-US" sz="2500" b="1" dirty="0" smtClean="0"/>
              <a:t>capacity:</a:t>
            </a:r>
            <a:endParaRPr lang="en-US" sz="2500" b="1" dirty="0"/>
          </a:p>
          <a:p>
            <a:pPr marL="0" indent="0">
              <a:buNone/>
            </a:pPr>
            <a:endParaRPr lang="en-US" sz="2500" dirty="0"/>
          </a:p>
          <a:p>
            <a:r>
              <a:rPr lang="en-US" sz="2500" dirty="0"/>
              <a:t>Petitioner presented vocational expert opinion that “he was unaware of any job claimant could obtain, without training, in which he would be compensated at a rate similar to his pre-injury earnings.”</a:t>
            </a:r>
          </a:p>
          <a:p>
            <a:r>
              <a:rPr lang="en-US" sz="2500" dirty="0"/>
              <a:t>Respondent “failed to produce any evidence that vocational rehabilitation is unnecessary</a:t>
            </a:r>
            <a:r>
              <a:rPr lang="en-US" sz="2500" dirty="0" smtClean="0"/>
              <a:t>.”</a:t>
            </a:r>
          </a:p>
          <a:p>
            <a:pPr marL="0" indent="0">
              <a:buNone/>
            </a:pPr>
            <a:endParaRPr lang="en-US" sz="2500" dirty="0"/>
          </a:p>
          <a:p>
            <a:pPr marL="0" indent="0">
              <a:buNone/>
            </a:pPr>
            <a:r>
              <a:rPr lang="en-US" sz="2500" b="1" dirty="0" smtClean="0"/>
              <a:t>3) Appropriateness of vocational rehabilitation:</a:t>
            </a:r>
          </a:p>
          <a:p>
            <a:pPr marL="0" indent="0">
              <a:buNone/>
            </a:pPr>
            <a:endParaRPr lang="en-US" sz="2500" b="1" dirty="0" smtClean="0"/>
          </a:p>
          <a:p>
            <a:r>
              <a:rPr lang="en-US" sz="2500" dirty="0" smtClean="0"/>
              <a:t>The Court in </a:t>
            </a:r>
            <a:r>
              <a:rPr lang="en-US" sz="2500" u="sng" dirty="0" smtClean="0"/>
              <a:t>National Tea Co.</a:t>
            </a:r>
            <a:r>
              <a:rPr lang="en-US" sz="2500" dirty="0" smtClean="0"/>
              <a:t> discussed the “necessity” of vocational rehabilitation and “appropriateness of rehabilitation </a:t>
            </a:r>
            <a:r>
              <a:rPr lang="en-US" sz="2500" dirty="0" smtClean="0"/>
              <a:t>programs” </a:t>
            </a:r>
            <a:r>
              <a:rPr lang="en-US" sz="2500" dirty="0" smtClean="0"/>
              <a:t>as </a:t>
            </a:r>
            <a:r>
              <a:rPr lang="en-US" sz="2500" dirty="0" smtClean="0"/>
              <a:t>a </a:t>
            </a:r>
            <a:r>
              <a:rPr lang="en-US" sz="2500" dirty="0" smtClean="0"/>
              <a:t>related </a:t>
            </a:r>
            <a:r>
              <a:rPr lang="en-US" sz="2500" dirty="0" smtClean="0"/>
              <a:t>question. The </a:t>
            </a:r>
            <a:r>
              <a:rPr lang="en-US" sz="2500" dirty="0" smtClean="0"/>
              <a:t>Commission had remanded the case to the Arbitrator to “consider an appropriate rehabilitation program.” The Court identified that the legislature has given little guidance on the issue of  appropriate rehabilitation program and notes Rule 7110.10 as a step in the right direction. The Court also indicates that there should be a cost-benefit analysis in considering the reasonableness of the rehabilitation award in the relative costs and benefits, work-life expectancy, and ability and motivation to undertake the program. </a:t>
            </a:r>
            <a:endParaRPr lang="en-US" sz="2500" dirty="0"/>
          </a:p>
          <a:p>
            <a:pPr marL="0" indent="0">
              <a:buNone/>
            </a:pPr>
            <a:endParaRPr lang="en-US" sz="2000" dirty="0"/>
          </a:p>
          <a:p>
            <a:endParaRPr lang="en-US" dirty="0"/>
          </a:p>
        </p:txBody>
      </p:sp>
    </p:spTree>
    <p:extLst>
      <p:ext uri="{BB962C8B-B14F-4D97-AF65-F5344CB8AC3E}">
        <p14:creationId xmlns:p14="http://schemas.microsoft.com/office/powerpoint/2010/main" val="914911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800" b="1" u="sng" dirty="0" smtClean="0"/>
              <a:t>VOCATIONAL REHABILITATION</a:t>
            </a:r>
            <a:endParaRPr lang="en-US" sz="2800" b="1" u="sng"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Rules Governing Practice Before the Commission Section 7110.10 – </a:t>
            </a:r>
          </a:p>
          <a:p>
            <a:pPr marL="0" indent="0">
              <a:buNone/>
            </a:pPr>
            <a:endParaRPr lang="en-US" dirty="0" smtClean="0"/>
          </a:p>
          <a:p>
            <a:pPr marL="0" indent="0">
              <a:buNone/>
            </a:pPr>
            <a:r>
              <a:rPr lang="en-US" sz="2900" dirty="0" smtClean="0"/>
              <a:t>(a) The </a:t>
            </a:r>
            <a:r>
              <a:rPr lang="en-US" sz="2900" dirty="0"/>
              <a:t>employer or his representative, in consultation with the injured employee and, if represented, with his or her representative, shall prepare a written assessment of the course of medical care, and, if appropriate, rehabilitation required to return the injured worker to employment when it can be reasonably determined that the injured worker will, as a result of the injury, be unable to resume the regular duties in which engaged at the time of injury, or when the period of total incapacity for work exceeds 120 continuous days, whichever first </a:t>
            </a:r>
            <a:r>
              <a:rPr lang="en-US" sz="2900" dirty="0" smtClean="0"/>
              <a:t>occurs.</a:t>
            </a:r>
          </a:p>
          <a:p>
            <a:pPr marL="0" indent="0">
              <a:buNone/>
            </a:pPr>
            <a:r>
              <a:rPr lang="en-US" sz="2900" dirty="0" smtClean="0"/>
              <a:t>(b) The </a:t>
            </a:r>
            <a:r>
              <a:rPr lang="en-US" sz="2900" dirty="0"/>
              <a:t>assessment shall address the necessity for a plan or program which may include medical and vocational evaluation, modified or limited duty, and/or retraining, as necessary</a:t>
            </a:r>
            <a:r>
              <a:rPr lang="en-US" sz="29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5405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Vocational Rehabilitation</a:t>
            </a:r>
            <a:endParaRPr lang="en-US" sz="2800" b="1"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sz="3300" dirty="0" smtClean="0"/>
              <a:t>A claimant is generally entitled to vocational rehabilitation when:</a:t>
            </a:r>
          </a:p>
          <a:p>
            <a:pPr marL="0" indent="0">
              <a:buNone/>
            </a:pPr>
            <a:endParaRPr lang="en-US" sz="3300" dirty="0" smtClean="0"/>
          </a:p>
          <a:p>
            <a:pPr marL="514350" indent="-514350">
              <a:buAutoNum type="arabicPeriod"/>
            </a:pPr>
            <a:r>
              <a:rPr lang="en-US" sz="3300" dirty="0" smtClean="0"/>
              <a:t>He sustains a work-related injury which causes a reduction in earning power and </a:t>
            </a:r>
          </a:p>
          <a:p>
            <a:pPr marL="514350" indent="-514350">
              <a:buAutoNum type="arabicPeriod"/>
            </a:pPr>
            <a:endParaRPr lang="en-US" sz="3300" dirty="0" smtClean="0"/>
          </a:p>
          <a:p>
            <a:pPr marL="514350" indent="-514350">
              <a:buAutoNum type="arabicPeriod"/>
            </a:pPr>
            <a:r>
              <a:rPr lang="en-US" sz="3300" dirty="0" smtClean="0"/>
              <a:t>There is evidence rehabilitation will increase his earning capacity.</a:t>
            </a:r>
          </a:p>
          <a:p>
            <a:pPr marL="514350" indent="-514350">
              <a:buAutoNum type="arabicPeriod"/>
            </a:pPr>
            <a:endParaRPr lang="en-US" sz="3300" dirty="0" smtClean="0"/>
          </a:p>
          <a:p>
            <a:pPr marL="514350" indent="-514350">
              <a:buAutoNum type="arabicPeriod"/>
            </a:pPr>
            <a:r>
              <a:rPr lang="en-US" sz="3300" dirty="0" smtClean="0"/>
              <a:t>The appropriateness of vocational rehabilitation* </a:t>
            </a:r>
          </a:p>
          <a:p>
            <a:pPr marL="0" indent="0">
              <a:buNone/>
            </a:pPr>
            <a:endParaRPr lang="en-US" sz="3300" dirty="0"/>
          </a:p>
          <a:p>
            <a:pPr marL="0" indent="0">
              <a:buNone/>
            </a:pPr>
            <a:r>
              <a:rPr lang="en-US" sz="2600" dirty="0" smtClean="0"/>
              <a:t>* The Court provided a framework, but no determination of appropriateness of a program, as this issue was remanded to the Arbitrator.</a:t>
            </a:r>
          </a:p>
          <a:p>
            <a:pPr marL="0" indent="0">
              <a:buNone/>
            </a:pPr>
            <a:endParaRPr lang="en-US" dirty="0"/>
          </a:p>
        </p:txBody>
      </p:sp>
    </p:spTree>
    <p:extLst>
      <p:ext uri="{BB962C8B-B14F-4D97-AF65-F5344CB8AC3E}">
        <p14:creationId xmlns:p14="http://schemas.microsoft.com/office/powerpoint/2010/main" val="3812353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MAINTENANCE</a:t>
            </a:r>
            <a:endParaRPr lang="en-US" sz="2800" b="1" u="sng" dirty="0"/>
          </a:p>
        </p:txBody>
      </p:sp>
      <p:sp>
        <p:nvSpPr>
          <p:cNvPr id="3" name="Content Placeholder 2"/>
          <p:cNvSpPr>
            <a:spLocks noGrp="1"/>
          </p:cNvSpPr>
          <p:nvPr>
            <p:ph idx="1"/>
          </p:nvPr>
        </p:nvSpPr>
        <p:spPr/>
        <p:txBody>
          <a:bodyPr>
            <a:normAutofit fontScale="77500" lnSpcReduction="20000"/>
          </a:bodyPr>
          <a:lstStyle/>
          <a:p>
            <a:pPr marL="742950" indent="-742950">
              <a:buFont typeface="+mj-lt"/>
              <a:buAutoNum type="arabicPeriod"/>
            </a:pPr>
            <a:r>
              <a:rPr lang="en-US" sz="3000" dirty="0" smtClean="0"/>
              <a:t>When Petitioner and Respondent agree upon a vocational rehabilitation program, it is clear that Petitioner is entitled to maintenance benefits during the completion of said program. </a:t>
            </a:r>
          </a:p>
          <a:p>
            <a:pPr marL="742950" indent="-742950">
              <a:buFont typeface="+mj-lt"/>
              <a:buAutoNum type="arabicPeriod"/>
            </a:pPr>
            <a:endParaRPr lang="en-US" sz="3000" dirty="0" smtClean="0"/>
          </a:p>
          <a:p>
            <a:pPr marL="742950" indent="-742950">
              <a:buFont typeface="+mj-lt"/>
              <a:buAutoNum type="arabicPeriod"/>
            </a:pPr>
            <a:r>
              <a:rPr lang="en-US" sz="3000" dirty="0" smtClean="0"/>
              <a:t>Petitioner </a:t>
            </a:r>
            <a:r>
              <a:rPr lang="en-US" sz="3000" dirty="0"/>
              <a:t>is also entitled to maintenance benefits during the time he has undertaken a </a:t>
            </a:r>
            <a:r>
              <a:rPr lang="en-US" sz="3000" dirty="0" smtClean="0"/>
              <a:t>self-directed </a:t>
            </a:r>
            <a:r>
              <a:rPr lang="en-US" sz="3000" dirty="0"/>
              <a:t>job </a:t>
            </a:r>
            <a:r>
              <a:rPr lang="en-US" sz="3000" dirty="0" smtClean="0"/>
              <a:t>search, </a:t>
            </a:r>
            <a:r>
              <a:rPr lang="en-US" sz="3000" dirty="0"/>
              <a:t>as it takes the place of a prescribed vocational rehabilitation program</a:t>
            </a:r>
            <a:r>
              <a:rPr lang="en-US" sz="3000" dirty="0" smtClean="0"/>
              <a:t>.</a:t>
            </a:r>
          </a:p>
          <a:p>
            <a:pPr marL="742950" indent="-742950">
              <a:buFont typeface="+mj-lt"/>
              <a:buAutoNum type="arabicPeriod"/>
            </a:pPr>
            <a:endParaRPr lang="en-US" sz="3000" dirty="0" smtClean="0"/>
          </a:p>
          <a:p>
            <a:pPr marL="1543050" lvl="2" indent="-742950">
              <a:buFont typeface="+mj-lt"/>
              <a:buAutoNum type="alphaUcPeriod"/>
            </a:pPr>
            <a:r>
              <a:rPr lang="en-US" sz="3000" dirty="0" smtClean="0"/>
              <a:t>Related question: </a:t>
            </a:r>
            <a:r>
              <a:rPr lang="en-US" sz="3000" dirty="0" smtClean="0"/>
              <a:t>Is </a:t>
            </a:r>
            <a:r>
              <a:rPr lang="en-US" sz="3000" dirty="0" smtClean="0"/>
              <a:t>Petitioner entitled to maintenance benefits once he has demanded that Respondent provide vocational rehabilitation, which is not initiated, and Petitioner has not initiated his own vocational rehabilitation efforts? </a:t>
            </a:r>
            <a:endParaRPr lang="en-US" sz="3000" dirty="0"/>
          </a:p>
          <a:p>
            <a:pPr marL="742950" indent="-742950">
              <a:buFont typeface="+mj-lt"/>
              <a:buAutoNum type="arabicPeriod"/>
            </a:pPr>
            <a:endParaRPr lang="en-US" dirty="0"/>
          </a:p>
          <a:p>
            <a:pPr marL="0"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43304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u="sng" dirty="0" smtClean="0"/>
              <a:t>Maintenance</a:t>
            </a:r>
            <a:endParaRPr lang="en-US" sz="2800" b="1" u="sng"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US" sz="4200" b="1" dirty="0"/>
              <a:t>When Petitioner and Respondent agree upon a vocational rehabilitation program, it is clear that Petitioner is entitled to maintenance benefits during the completion of said program. </a:t>
            </a:r>
          </a:p>
          <a:p>
            <a:pPr marL="0" indent="0">
              <a:buNone/>
            </a:pPr>
            <a:endParaRPr lang="en-US" b="1" dirty="0"/>
          </a:p>
          <a:p>
            <a:pPr marL="0" indent="0">
              <a:buNone/>
            </a:pPr>
            <a:r>
              <a:rPr lang="en-US" b="1" dirty="0" smtClean="0"/>
              <a:t>Section </a:t>
            </a:r>
            <a:r>
              <a:rPr lang="en-US" b="1" dirty="0"/>
              <a:t>8(a) – </a:t>
            </a:r>
          </a:p>
          <a:p>
            <a:pPr marL="0" indent="0">
              <a:buNone/>
            </a:pPr>
            <a:endParaRPr lang="en-US" dirty="0"/>
          </a:p>
          <a:p>
            <a:pPr marL="0" indent="0">
              <a:buNone/>
            </a:pPr>
            <a:r>
              <a:rPr lang="en-US" b="1" u="sng" dirty="0"/>
              <a:t>The employer shall provide and pay</a:t>
            </a:r>
            <a:r>
              <a:rPr lang="en-US" b="1" dirty="0"/>
              <a:t>… </a:t>
            </a:r>
            <a:r>
              <a:rPr lang="en-US" dirty="0"/>
              <a:t>for all the necessary first aid, medical and surgical services, and all necessary medical, surgical and hospital services thereafter incurred, limited, however, to </a:t>
            </a:r>
            <a:r>
              <a:rPr lang="en-US" b="1" u="sng" dirty="0"/>
              <a:t>that which is reasonably required to cure or relieve from the effects of the accidental injury</a:t>
            </a:r>
            <a:r>
              <a:rPr lang="en-US" b="1" dirty="0"/>
              <a:t>… </a:t>
            </a:r>
          </a:p>
          <a:p>
            <a:pPr marL="0" indent="0">
              <a:buNone/>
            </a:pPr>
            <a:endParaRPr lang="en-US" dirty="0"/>
          </a:p>
          <a:p>
            <a:pPr marL="0" indent="0">
              <a:buNone/>
            </a:pPr>
            <a:r>
              <a:rPr lang="en-US" b="1" u="sng" dirty="0"/>
              <a:t>The employer shall also pay for</a:t>
            </a:r>
            <a:r>
              <a:rPr lang="en-US" b="1" dirty="0"/>
              <a:t> </a:t>
            </a:r>
            <a:r>
              <a:rPr lang="en-US" dirty="0"/>
              <a:t>treatment, instruction and training necessary for the physical, mental and vocational rehabilitation of the employee, </a:t>
            </a:r>
            <a:r>
              <a:rPr lang="en-US" b="1" u="sng" dirty="0"/>
              <a:t>including all maintenance costs and expenses incidental thereto</a:t>
            </a:r>
            <a:r>
              <a:rPr lang="en-US" b="1" dirty="0"/>
              <a:t>.</a:t>
            </a:r>
            <a:endParaRPr lang="en-US" dirty="0"/>
          </a:p>
          <a:p>
            <a:pPr marL="0" indent="0">
              <a:buNone/>
            </a:pPr>
            <a:endParaRPr lang="en-US" dirty="0"/>
          </a:p>
          <a:p>
            <a:pPr marL="0" indent="0">
              <a:buNone/>
            </a:pPr>
            <a:r>
              <a:rPr lang="en-US" b="1" u="sng" dirty="0"/>
              <a:t>Vocational rehabilitation may include, but is not limited to, counseling for job searches, supervising a job search program, and vocational retraining including education at an accredited learning institution</a:t>
            </a:r>
            <a:r>
              <a:rPr lang="en-US" b="1" dirty="0"/>
              <a:t>.  </a:t>
            </a:r>
            <a:r>
              <a:rPr lang="en-US" dirty="0"/>
              <a:t>The employee or employer may petition to the Commission to decide disputes relating to vocational rehabilitation and the Commission shall resolve any such dispute, including payment of the vocational rehabilitation program by the employer.</a:t>
            </a:r>
          </a:p>
          <a:p>
            <a:endParaRPr lang="en-US" dirty="0"/>
          </a:p>
        </p:txBody>
      </p:sp>
    </p:spTree>
    <p:extLst>
      <p:ext uri="{BB962C8B-B14F-4D97-AF65-F5344CB8AC3E}">
        <p14:creationId xmlns:p14="http://schemas.microsoft.com/office/powerpoint/2010/main" val="1613399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3029</Words>
  <Application>Microsoft Office PowerPoint</Application>
  <PresentationFormat>On-screen Show (4:3)</PresentationFormat>
  <Paragraphs>196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WCLA September 10, 2015</vt:lpstr>
      <vt:lpstr>TOPICS OF DISCUSSSION</vt:lpstr>
      <vt:lpstr>VOCATIONAL REHABILITATION</vt:lpstr>
      <vt:lpstr>VOCATIONAL REHABILITATION</vt:lpstr>
      <vt:lpstr>VOCATIONAL REHABILITATION</vt:lpstr>
      <vt:lpstr>VOCATIONAL REHABILITATION</vt:lpstr>
      <vt:lpstr>Vocational Rehabilitation</vt:lpstr>
      <vt:lpstr>MAINTENANCE</vt:lpstr>
      <vt:lpstr>Maintenance</vt:lpstr>
      <vt:lpstr>MAINTENANCE</vt:lpstr>
      <vt:lpstr>Maintenance</vt:lpstr>
      <vt:lpstr>Maintenance</vt:lpstr>
      <vt:lpstr>MAINTENANCE</vt:lpstr>
      <vt:lpstr>Maintenance</vt:lpstr>
      <vt:lpstr>Vocational Rehabilitation and Maintenance</vt:lpstr>
      <vt:lpstr>VOCATIONAL REHABILITATION AND MAINTENANCE</vt:lpstr>
      <vt:lpstr>Odd-Lot Permanent Disability  (brief review)</vt:lpstr>
      <vt:lpstr>Odd-Lot Permanent Disability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September 10, 2015</dc:title>
  <dc:creator>Thomas Gayle</dc:creator>
  <cp:lastModifiedBy>Thomas Gayle</cp:lastModifiedBy>
  <cp:revision>34</cp:revision>
  <cp:lastPrinted>2015-09-09T19:36:47Z</cp:lastPrinted>
  <dcterms:created xsi:type="dcterms:W3CDTF">2015-09-08T20:54:49Z</dcterms:created>
  <dcterms:modified xsi:type="dcterms:W3CDTF">2015-09-09T21:10:44Z</dcterms:modified>
</cp:coreProperties>
</file>