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0"/>
  </p:notesMasterIdLst>
  <p:handoutMasterIdLst>
    <p:handoutMasterId r:id="rId31"/>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7" r:id="rId18"/>
    <p:sldId id="278" r:id="rId19"/>
    <p:sldId id="279" r:id="rId20"/>
    <p:sldId id="273" r:id="rId21"/>
    <p:sldId id="274" r:id="rId22"/>
    <p:sldId id="280" r:id="rId23"/>
    <p:sldId id="281" r:id="rId24"/>
    <p:sldId id="282" r:id="rId25"/>
    <p:sldId id="283" r:id="rId26"/>
    <p:sldId id="286" r:id="rId27"/>
    <p:sldId id="284" r:id="rId28"/>
    <p:sldId id="285" r:id="rId29"/>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endParaRPr lang="en-US"/>
          </a:p>
        </p:txBody>
      </p:sp>
      <p:sp>
        <p:nvSpPr>
          <p:cNvPr id="4" name="Footer Placeholder 3"/>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302968E2-666C-463D-AFE8-C289E6F5E4E6}" type="slidenum">
              <a:rPr lang="en-US" smtClean="0"/>
              <a:t>‹#›</a:t>
            </a:fld>
            <a:endParaRPr lang="en-US"/>
          </a:p>
        </p:txBody>
      </p:sp>
    </p:spTree>
    <p:extLst>
      <p:ext uri="{BB962C8B-B14F-4D97-AF65-F5344CB8AC3E}">
        <p14:creationId xmlns:p14="http://schemas.microsoft.com/office/powerpoint/2010/main" val="49608164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endParaRPr lang="en-US"/>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C8EDBBAD-34B7-46C3-B35C-02F91CCBB022}" type="slidenum">
              <a:rPr lang="en-US" smtClean="0"/>
              <a:t>‹#›</a:t>
            </a:fld>
            <a:endParaRPr lang="en-US"/>
          </a:p>
        </p:txBody>
      </p:sp>
    </p:spTree>
    <p:extLst>
      <p:ext uri="{BB962C8B-B14F-4D97-AF65-F5344CB8AC3E}">
        <p14:creationId xmlns:p14="http://schemas.microsoft.com/office/powerpoint/2010/main" val="214809495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AB295F-F034-4E61-A2A6-D7CB6CA998AB}"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203352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5EE5DB-0ABB-4644-83CA-2688A4A5CB8C}" type="datetimeFigureOut">
              <a:rPr lang="en-US" smtClean="0"/>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A8878-F07B-47A6-8580-382DFF998EB2}" type="slidenum">
              <a:rPr lang="en-US" smtClean="0"/>
              <a:t>‹#›</a:t>
            </a:fld>
            <a:endParaRPr lang="en-US"/>
          </a:p>
        </p:txBody>
      </p:sp>
    </p:spTree>
    <p:extLst>
      <p:ext uri="{BB962C8B-B14F-4D97-AF65-F5344CB8AC3E}">
        <p14:creationId xmlns:p14="http://schemas.microsoft.com/office/powerpoint/2010/main" val="1108234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5EE5DB-0ABB-4644-83CA-2688A4A5CB8C}" type="datetimeFigureOut">
              <a:rPr lang="en-US" smtClean="0"/>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A8878-F07B-47A6-8580-382DFF998EB2}" type="slidenum">
              <a:rPr lang="en-US" smtClean="0"/>
              <a:t>‹#›</a:t>
            </a:fld>
            <a:endParaRPr lang="en-US"/>
          </a:p>
        </p:txBody>
      </p:sp>
    </p:spTree>
    <p:extLst>
      <p:ext uri="{BB962C8B-B14F-4D97-AF65-F5344CB8AC3E}">
        <p14:creationId xmlns:p14="http://schemas.microsoft.com/office/powerpoint/2010/main" val="2428135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5EE5DB-0ABB-4644-83CA-2688A4A5CB8C}" type="datetimeFigureOut">
              <a:rPr lang="en-US" smtClean="0"/>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A8878-F07B-47A6-8580-382DFF998EB2}" type="slidenum">
              <a:rPr lang="en-US" smtClean="0"/>
              <a:t>‹#›</a:t>
            </a:fld>
            <a:endParaRPr lang="en-US"/>
          </a:p>
        </p:txBody>
      </p:sp>
    </p:spTree>
    <p:extLst>
      <p:ext uri="{BB962C8B-B14F-4D97-AF65-F5344CB8AC3E}">
        <p14:creationId xmlns:p14="http://schemas.microsoft.com/office/powerpoint/2010/main" val="3636458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5EE5DB-0ABB-4644-83CA-2688A4A5CB8C}" type="datetimeFigureOut">
              <a:rPr lang="en-US" smtClean="0"/>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A8878-F07B-47A6-8580-382DFF998EB2}" type="slidenum">
              <a:rPr lang="en-US" smtClean="0"/>
              <a:t>‹#›</a:t>
            </a:fld>
            <a:endParaRPr lang="en-US"/>
          </a:p>
        </p:txBody>
      </p:sp>
    </p:spTree>
    <p:extLst>
      <p:ext uri="{BB962C8B-B14F-4D97-AF65-F5344CB8AC3E}">
        <p14:creationId xmlns:p14="http://schemas.microsoft.com/office/powerpoint/2010/main" val="658199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5EE5DB-0ABB-4644-83CA-2688A4A5CB8C}" type="datetimeFigureOut">
              <a:rPr lang="en-US" smtClean="0"/>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A8878-F07B-47A6-8580-382DFF998EB2}" type="slidenum">
              <a:rPr lang="en-US" smtClean="0"/>
              <a:t>‹#›</a:t>
            </a:fld>
            <a:endParaRPr lang="en-US"/>
          </a:p>
        </p:txBody>
      </p:sp>
    </p:spTree>
    <p:extLst>
      <p:ext uri="{BB962C8B-B14F-4D97-AF65-F5344CB8AC3E}">
        <p14:creationId xmlns:p14="http://schemas.microsoft.com/office/powerpoint/2010/main" val="957154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5EE5DB-0ABB-4644-83CA-2688A4A5CB8C}" type="datetimeFigureOut">
              <a:rPr lang="en-US" smtClean="0"/>
              <a:t>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A8878-F07B-47A6-8580-382DFF998EB2}" type="slidenum">
              <a:rPr lang="en-US" smtClean="0"/>
              <a:t>‹#›</a:t>
            </a:fld>
            <a:endParaRPr lang="en-US"/>
          </a:p>
        </p:txBody>
      </p:sp>
    </p:spTree>
    <p:extLst>
      <p:ext uri="{BB962C8B-B14F-4D97-AF65-F5344CB8AC3E}">
        <p14:creationId xmlns:p14="http://schemas.microsoft.com/office/powerpoint/2010/main" val="3009275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5EE5DB-0ABB-4644-83CA-2688A4A5CB8C}" type="datetimeFigureOut">
              <a:rPr lang="en-US" smtClean="0"/>
              <a:t>2/24/2015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A8878-F07B-47A6-8580-382DFF998EB2}" type="slidenum">
              <a:rPr lang="en-US" smtClean="0"/>
              <a:t>‹#›</a:t>
            </a:fld>
            <a:endParaRPr lang="en-US"/>
          </a:p>
        </p:txBody>
      </p:sp>
    </p:spTree>
    <p:extLst>
      <p:ext uri="{BB962C8B-B14F-4D97-AF65-F5344CB8AC3E}">
        <p14:creationId xmlns:p14="http://schemas.microsoft.com/office/powerpoint/2010/main" val="737020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5EE5DB-0ABB-4644-83CA-2688A4A5CB8C}" type="datetimeFigureOut">
              <a:rPr lang="en-US" smtClean="0"/>
              <a:t>2/24/2015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A8878-F07B-47A6-8580-382DFF998EB2}" type="slidenum">
              <a:rPr lang="en-US" smtClean="0"/>
              <a:t>‹#›</a:t>
            </a:fld>
            <a:endParaRPr lang="en-US"/>
          </a:p>
        </p:txBody>
      </p:sp>
    </p:spTree>
    <p:extLst>
      <p:ext uri="{BB962C8B-B14F-4D97-AF65-F5344CB8AC3E}">
        <p14:creationId xmlns:p14="http://schemas.microsoft.com/office/powerpoint/2010/main" val="1594480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5EE5DB-0ABB-4644-83CA-2688A4A5CB8C}" type="datetimeFigureOut">
              <a:rPr lang="en-US" smtClean="0"/>
              <a:t>2/24/2015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A8878-F07B-47A6-8580-382DFF998EB2}" type="slidenum">
              <a:rPr lang="en-US" smtClean="0"/>
              <a:t>‹#›</a:t>
            </a:fld>
            <a:endParaRPr lang="en-US"/>
          </a:p>
        </p:txBody>
      </p:sp>
    </p:spTree>
    <p:extLst>
      <p:ext uri="{BB962C8B-B14F-4D97-AF65-F5344CB8AC3E}">
        <p14:creationId xmlns:p14="http://schemas.microsoft.com/office/powerpoint/2010/main" val="2573860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5EE5DB-0ABB-4644-83CA-2688A4A5CB8C}" type="datetimeFigureOut">
              <a:rPr lang="en-US" smtClean="0"/>
              <a:t>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A8878-F07B-47A6-8580-382DFF998EB2}" type="slidenum">
              <a:rPr lang="en-US" smtClean="0"/>
              <a:t>‹#›</a:t>
            </a:fld>
            <a:endParaRPr lang="en-US"/>
          </a:p>
        </p:txBody>
      </p:sp>
    </p:spTree>
    <p:extLst>
      <p:ext uri="{BB962C8B-B14F-4D97-AF65-F5344CB8AC3E}">
        <p14:creationId xmlns:p14="http://schemas.microsoft.com/office/powerpoint/2010/main" val="2356043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5EE5DB-0ABB-4644-83CA-2688A4A5CB8C}" type="datetimeFigureOut">
              <a:rPr lang="en-US" smtClean="0"/>
              <a:t>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A8878-F07B-47A6-8580-382DFF998EB2}" type="slidenum">
              <a:rPr lang="en-US" smtClean="0"/>
              <a:t>‹#›</a:t>
            </a:fld>
            <a:endParaRPr lang="en-US"/>
          </a:p>
        </p:txBody>
      </p:sp>
    </p:spTree>
    <p:extLst>
      <p:ext uri="{BB962C8B-B14F-4D97-AF65-F5344CB8AC3E}">
        <p14:creationId xmlns:p14="http://schemas.microsoft.com/office/powerpoint/2010/main" val="2611258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5EE5DB-0ABB-4644-83CA-2688A4A5CB8C}" type="datetimeFigureOut">
              <a:rPr lang="en-US" smtClean="0"/>
              <a:t>2/24/2015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AA8878-F07B-47A6-8580-382DFF998EB2}" type="slidenum">
              <a:rPr lang="en-US" smtClean="0"/>
              <a:t>‹#›</a:t>
            </a:fld>
            <a:endParaRPr lang="en-US"/>
          </a:p>
        </p:txBody>
      </p:sp>
    </p:spTree>
    <p:extLst>
      <p:ext uri="{BB962C8B-B14F-4D97-AF65-F5344CB8AC3E}">
        <p14:creationId xmlns:p14="http://schemas.microsoft.com/office/powerpoint/2010/main" val="3041727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lga.gov/senate/committees/members.asp?committeeID=1580" TargetMode="External"/><Relationship Id="rId2" Type="http://schemas.openxmlformats.org/officeDocument/2006/relationships/hyperlink" Target="http://www.ilga.gov/house/committees/members.asp?committeeID=155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lga.gov/senate/committees/members.asp?committeeID=1580" TargetMode="External"/><Relationship Id="rId2" Type="http://schemas.openxmlformats.org/officeDocument/2006/relationships/hyperlink" Target="http://www.ilga.gov/house/committees/members.asp?committeeID=155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ilga.gov/house/committees/members.asp?committeeID=1557"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ilga.gov/senate/committees/members.asp?committeeID=1580" TargetMode="External"/><Relationship Id="rId2" Type="http://schemas.openxmlformats.org/officeDocument/2006/relationships/hyperlink" Target="http://www.ilga.gov/house/committees/members.asp?committeeID=1557"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ilga.gov/senate/committees/members.asp?committeeID=158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ilga.gov/senate/committees/members.asp?committeeID=1591"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ilga.gov/senate/committees/members.asp?committeeID=1580" TargetMode="External"/><Relationship Id="rId2" Type="http://schemas.openxmlformats.org/officeDocument/2006/relationships/hyperlink" Target="http://www.ilga.gov/house/committees/members.asp?committeeID=155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WCLA MCLE 2-25-15</a:t>
            </a:r>
            <a:endParaRPr lang="en-US" dirty="0"/>
          </a:p>
        </p:txBody>
      </p:sp>
      <p:sp>
        <p:nvSpPr>
          <p:cNvPr id="5" name="Content Placeholder 4"/>
          <p:cNvSpPr>
            <a:spLocks noGrp="1"/>
          </p:cNvSpPr>
          <p:nvPr>
            <p:ph idx="1"/>
          </p:nvPr>
        </p:nvSpPr>
        <p:spPr/>
        <p:txBody>
          <a:bodyPr/>
          <a:lstStyle/>
          <a:p>
            <a:r>
              <a:rPr lang="en-US" dirty="0" smtClean="0"/>
              <a:t>Legislative Update</a:t>
            </a:r>
          </a:p>
          <a:p>
            <a:r>
              <a:rPr lang="en-US" smtClean="0"/>
              <a:t>Wednesday February 25, </a:t>
            </a:r>
            <a:r>
              <a:rPr lang="en-US" dirty="0" smtClean="0"/>
              <a:t>2015</a:t>
            </a:r>
          </a:p>
          <a:p>
            <a:r>
              <a:rPr lang="en-US" dirty="0" smtClean="0"/>
              <a:t>12:00 pm to 1:00 pm</a:t>
            </a:r>
          </a:p>
          <a:p>
            <a:r>
              <a:rPr lang="en-US" dirty="0" smtClean="0"/>
              <a:t>James R. Thompson Center , Chicago, IL</a:t>
            </a:r>
          </a:p>
          <a:p>
            <a:r>
              <a:rPr lang="en-US" dirty="0" smtClean="0"/>
              <a:t>1 Hour General MCLE Credit</a:t>
            </a:r>
          </a:p>
          <a:p>
            <a:endParaRPr lang="en-US" dirty="0"/>
          </a:p>
        </p:txBody>
      </p:sp>
    </p:spTree>
    <p:extLst>
      <p:ext uri="{BB962C8B-B14F-4D97-AF65-F5344CB8AC3E}">
        <p14:creationId xmlns:p14="http://schemas.microsoft.com/office/powerpoint/2010/main" val="2923433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HB2419 </a:t>
            </a:r>
            <a:r>
              <a:rPr lang="en-US" dirty="0"/>
              <a:t>Kay/SB0769 McCarter</a:t>
            </a:r>
            <a:br>
              <a:rPr lang="en-US" dirty="0"/>
            </a:br>
            <a:r>
              <a:rPr lang="en-US" dirty="0"/>
              <a:t>Average Weekly Wage </a:t>
            </a:r>
          </a:p>
        </p:txBody>
      </p:sp>
      <p:sp>
        <p:nvSpPr>
          <p:cNvPr id="3" name="Content Placeholder 2"/>
          <p:cNvSpPr>
            <a:spLocks noGrp="1"/>
          </p:cNvSpPr>
          <p:nvPr>
            <p:ph idx="1"/>
          </p:nvPr>
        </p:nvSpPr>
        <p:spPr/>
        <p:txBody>
          <a:bodyPr>
            <a:normAutofit/>
          </a:bodyPr>
          <a:lstStyle/>
          <a:p>
            <a:r>
              <a:rPr lang="en-US" u="sng" dirty="0"/>
              <a:t>(3) When the employee is working concurrently with 2 </a:t>
            </a:r>
            <a:r>
              <a:rPr lang="en-US" u="sng" dirty="0" smtClean="0"/>
              <a:t>or more </a:t>
            </a:r>
            <a:r>
              <a:rPr lang="en-US" u="sng" dirty="0"/>
              <a:t>employers and the respondent employer has knowledge </a:t>
            </a:r>
            <a:r>
              <a:rPr lang="en-US" u="sng" dirty="0" smtClean="0"/>
              <a:t>of such </a:t>
            </a:r>
            <a:r>
              <a:rPr lang="en-US" u="sng" dirty="0"/>
              <a:t>additional employment prior to the injury, the </a:t>
            </a:r>
            <a:r>
              <a:rPr lang="en-US" u="sng" dirty="0" smtClean="0"/>
              <a:t>employee's wages </a:t>
            </a:r>
            <a:r>
              <a:rPr lang="en-US" u="sng" dirty="0"/>
              <a:t>from all such employers shall be considered as if </a:t>
            </a:r>
            <a:r>
              <a:rPr lang="en-US" u="sng" dirty="0" smtClean="0"/>
              <a:t>earned from </a:t>
            </a:r>
            <a:r>
              <a:rPr lang="en-US" u="sng" dirty="0"/>
              <a:t>the employer liable for compensation.</a:t>
            </a:r>
          </a:p>
          <a:p>
            <a:r>
              <a:rPr lang="en-US" u="sng" dirty="0"/>
              <a:t>(4) Each week during which the employee earned wages </a:t>
            </a:r>
            <a:r>
              <a:rPr lang="en-US" u="sng" dirty="0" smtClean="0"/>
              <a:t>counts as </a:t>
            </a:r>
            <a:r>
              <a:rPr lang="en-US" u="sng" dirty="0"/>
              <a:t>one week for purposes of computation under subdivisions (1</a:t>
            </a:r>
            <a:r>
              <a:rPr lang="en-US" u="sng" dirty="0" smtClean="0"/>
              <a:t>), (</a:t>
            </a:r>
            <a:r>
              <a:rPr lang="en-US" u="sng" dirty="0"/>
              <a:t>2), and (3), regardless of the number of hours worked </a:t>
            </a:r>
            <a:r>
              <a:rPr lang="en-US" u="sng" dirty="0" smtClean="0"/>
              <a:t>during that </a:t>
            </a:r>
            <a:r>
              <a:rPr lang="en-US" u="sng" dirty="0"/>
              <a:t>week.</a:t>
            </a:r>
          </a:p>
        </p:txBody>
      </p:sp>
    </p:spTree>
    <p:extLst>
      <p:ext uri="{BB962C8B-B14F-4D97-AF65-F5344CB8AC3E}">
        <p14:creationId xmlns:p14="http://schemas.microsoft.com/office/powerpoint/2010/main" val="4275899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7596" y="244355"/>
            <a:ext cx="10515600" cy="1325563"/>
          </a:xfrm>
        </p:spPr>
        <p:txBody>
          <a:bodyPr/>
          <a:lstStyle/>
          <a:p>
            <a:r>
              <a:rPr lang="en-US" dirty="0" smtClean="0"/>
              <a:t>HB2419 </a:t>
            </a:r>
            <a:r>
              <a:rPr lang="en-US" dirty="0"/>
              <a:t>Kay/SB0769 McCarter</a:t>
            </a:r>
            <a:br>
              <a:rPr lang="en-US" dirty="0"/>
            </a:br>
            <a:r>
              <a:rPr lang="en-US" dirty="0"/>
              <a:t>Average Weekly Wage </a:t>
            </a:r>
          </a:p>
        </p:txBody>
      </p:sp>
      <p:sp>
        <p:nvSpPr>
          <p:cNvPr id="3" name="Content Placeholder 2"/>
          <p:cNvSpPr>
            <a:spLocks noGrp="1"/>
          </p:cNvSpPr>
          <p:nvPr>
            <p:ph idx="1"/>
          </p:nvPr>
        </p:nvSpPr>
        <p:spPr/>
        <p:txBody>
          <a:bodyPr>
            <a:normAutofit fontScale="92500" lnSpcReduction="20000"/>
          </a:bodyPr>
          <a:lstStyle/>
          <a:p>
            <a:r>
              <a:rPr lang="en-US" u="sng" dirty="0"/>
              <a:t>(5)</a:t>
            </a:r>
            <a:r>
              <a:rPr lang="en-US" dirty="0"/>
              <a:t> Where by reason of the shortness of the time </a:t>
            </a:r>
            <a:r>
              <a:rPr lang="en-US" dirty="0" smtClean="0"/>
              <a:t>during which </a:t>
            </a:r>
            <a:r>
              <a:rPr lang="en-US" dirty="0"/>
              <a:t>the employee has been in the employment of his </a:t>
            </a:r>
            <a:r>
              <a:rPr lang="en-US" dirty="0" smtClean="0"/>
              <a:t>employer or </a:t>
            </a:r>
            <a:r>
              <a:rPr lang="en-US" dirty="0"/>
              <a:t>of the casual nature or terms of the employment, it </a:t>
            </a:r>
            <a:r>
              <a:rPr lang="en-US" dirty="0" smtClean="0"/>
              <a:t>is impractical </a:t>
            </a:r>
            <a:r>
              <a:rPr lang="en-US" dirty="0"/>
              <a:t>to compute the average weekly wages as </a:t>
            </a:r>
            <a:r>
              <a:rPr lang="en-US" dirty="0" smtClean="0"/>
              <a:t>above defined</a:t>
            </a:r>
            <a:r>
              <a:rPr lang="en-US" dirty="0"/>
              <a:t>, regard shall be had to the average weekly amount </a:t>
            </a:r>
            <a:r>
              <a:rPr lang="en-US" dirty="0" smtClean="0"/>
              <a:t>which during </a:t>
            </a:r>
            <a:r>
              <a:rPr lang="en-US" dirty="0"/>
              <a:t>the 52 weeks previous to the injury, illness </a:t>
            </a:r>
            <a:r>
              <a:rPr lang="en-US" dirty="0" smtClean="0"/>
              <a:t>or disablement </a:t>
            </a:r>
            <a:r>
              <a:rPr lang="en-US" dirty="0"/>
              <a:t>was being or would have been earned by a person </a:t>
            </a:r>
            <a:r>
              <a:rPr lang="en-US" dirty="0" smtClean="0"/>
              <a:t>in the </a:t>
            </a:r>
            <a:r>
              <a:rPr lang="en-US" dirty="0"/>
              <a:t>same grade employed at the same work for each of such </a:t>
            </a:r>
            <a:r>
              <a:rPr lang="en-US" dirty="0" smtClean="0"/>
              <a:t>52weeks </a:t>
            </a:r>
            <a:r>
              <a:rPr lang="en-US" dirty="0"/>
              <a:t>for the same number of hours per week by the </a:t>
            </a:r>
            <a:r>
              <a:rPr lang="en-US" dirty="0" smtClean="0"/>
              <a:t>same employer</a:t>
            </a:r>
            <a:r>
              <a:rPr lang="en-US" dirty="0"/>
              <a:t>. In the case of volunteer firemen, police and </a:t>
            </a:r>
            <a:r>
              <a:rPr lang="en-US" dirty="0" smtClean="0"/>
              <a:t>civil defense </a:t>
            </a:r>
            <a:r>
              <a:rPr lang="en-US" dirty="0"/>
              <a:t>members or trainees, the income benefits shall be </a:t>
            </a:r>
            <a:r>
              <a:rPr lang="en-US" dirty="0" smtClean="0"/>
              <a:t>based on </a:t>
            </a:r>
            <a:r>
              <a:rPr lang="en-US" dirty="0"/>
              <a:t>the average weekly wage in their regular employment. </a:t>
            </a:r>
            <a:r>
              <a:rPr lang="en-US" strike="sngStrike" dirty="0" smtClean="0"/>
              <a:t>When the </a:t>
            </a:r>
            <a:r>
              <a:rPr lang="en-US" strike="sngStrike" dirty="0"/>
              <a:t>employee is working concurrently with two or more </a:t>
            </a:r>
            <a:r>
              <a:rPr lang="en-US" strike="sngStrike" dirty="0" smtClean="0"/>
              <a:t>employers and </a:t>
            </a:r>
            <a:r>
              <a:rPr lang="en-US" strike="sngStrike" dirty="0"/>
              <a:t>the respondent employer has knowledge of such </a:t>
            </a:r>
            <a:r>
              <a:rPr lang="en-US" strike="sngStrike" dirty="0" smtClean="0"/>
              <a:t>employment prior </a:t>
            </a:r>
            <a:r>
              <a:rPr lang="en-US" strike="sngStrike" dirty="0"/>
              <a:t>to the injury, his wages from all such employers shall </a:t>
            </a:r>
            <a:r>
              <a:rPr lang="en-US" strike="sngStrike" dirty="0" smtClean="0"/>
              <a:t>be considered </a:t>
            </a:r>
            <a:r>
              <a:rPr lang="en-US" strike="sngStrike" dirty="0"/>
              <a:t>as if earned from the employer liable </a:t>
            </a:r>
            <a:r>
              <a:rPr lang="en-US" strike="sngStrike" dirty="0" smtClean="0"/>
              <a:t>for compensation</a:t>
            </a:r>
            <a:r>
              <a:rPr lang="en-US" strike="sngStrike" dirty="0"/>
              <a:t>.</a:t>
            </a:r>
          </a:p>
        </p:txBody>
      </p:sp>
    </p:spTree>
    <p:extLst>
      <p:ext uri="{BB962C8B-B14F-4D97-AF65-F5344CB8AC3E}">
        <p14:creationId xmlns:p14="http://schemas.microsoft.com/office/powerpoint/2010/main" val="3875195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HB2420 Kay/SB0771 McCarter </a:t>
            </a:r>
            <a:br>
              <a:rPr lang="en-US" dirty="0" smtClean="0"/>
            </a:br>
            <a:r>
              <a:rPr lang="en-US" dirty="0" smtClean="0"/>
              <a:t>Interstate Scaffolding</a:t>
            </a:r>
            <a:endParaRPr lang="en-US" dirty="0"/>
          </a:p>
        </p:txBody>
      </p:sp>
      <p:sp>
        <p:nvSpPr>
          <p:cNvPr id="3" name="Content Placeholder 2"/>
          <p:cNvSpPr>
            <a:spLocks noGrp="1"/>
          </p:cNvSpPr>
          <p:nvPr>
            <p:ph idx="1"/>
          </p:nvPr>
        </p:nvSpPr>
        <p:spPr/>
        <p:txBody>
          <a:bodyPr>
            <a:normAutofit lnSpcReduction="10000"/>
          </a:bodyPr>
          <a:lstStyle/>
          <a:p>
            <a:r>
              <a:rPr lang="en-US" dirty="0"/>
              <a:t>Amends the Workers' Compensation Act. Provides that no employer shall be required to pay temporary partial disability benefits to an employee who has been discharged for cause. Provides that, following a hearing, the Illinois Workers' Compensation Commission may reinstate the temporary partial benefits and retroactively restore any benefits the employer should have paid if it finds the employer's discharge of the employee was not for cause. Makes technical changes. Effective immediately</a:t>
            </a:r>
            <a:r>
              <a:rPr lang="en-US" dirty="0" smtClean="0"/>
              <a:t>.</a:t>
            </a:r>
          </a:p>
          <a:p>
            <a:r>
              <a:rPr lang="en-US" b="1" dirty="0" smtClean="0"/>
              <a:t>2/17/2015 House Referred </a:t>
            </a:r>
            <a:r>
              <a:rPr lang="en-US" b="1" dirty="0"/>
              <a:t>to </a:t>
            </a:r>
            <a:r>
              <a:rPr lang="en-US" b="1" dirty="0">
                <a:hlinkClick r:id="rId2"/>
              </a:rPr>
              <a:t>Rules </a:t>
            </a:r>
            <a:r>
              <a:rPr lang="en-US" b="1" dirty="0" smtClean="0">
                <a:hlinkClick r:id="rId2"/>
              </a:rPr>
              <a:t>Committee</a:t>
            </a:r>
            <a:endParaRPr lang="en-US" b="1" dirty="0" smtClean="0"/>
          </a:p>
          <a:p>
            <a:r>
              <a:rPr lang="en-US" b="1" dirty="0" smtClean="0"/>
              <a:t>2/11/2015 Senate Assigned </a:t>
            </a:r>
            <a:r>
              <a:rPr lang="en-US" b="1" dirty="0"/>
              <a:t>to </a:t>
            </a:r>
            <a:r>
              <a:rPr lang="en-US" b="1" dirty="0">
                <a:hlinkClick r:id="rId3"/>
              </a:rPr>
              <a:t>Labor</a:t>
            </a:r>
            <a:r>
              <a:rPr lang="en-US" dirty="0"/>
              <a:t/>
            </a:r>
            <a:br>
              <a:rPr lang="en-US" dirty="0"/>
            </a:br>
            <a:endParaRPr lang="en-US" dirty="0"/>
          </a:p>
        </p:txBody>
      </p:sp>
    </p:spTree>
    <p:extLst>
      <p:ext uri="{BB962C8B-B14F-4D97-AF65-F5344CB8AC3E}">
        <p14:creationId xmlns:p14="http://schemas.microsoft.com/office/powerpoint/2010/main" val="1360687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HB2420 Kay/SB0771 McCarter </a:t>
            </a:r>
            <a:br>
              <a:rPr lang="en-US" dirty="0"/>
            </a:br>
            <a:r>
              <a:rPr lang="en-US" dirty="0"/>
              <a:t>Interstate Scaffolding</a:t>
            </a:r>
          </a:p>
        </p:txBody>
      </p:sp>
      <p:sp>
        <p:nvSpPr>
          <p:cNvPr id="3" name="Content Placeholder 2"/>
          <p:cNvSpPr>
            <a:spLocks noGrp="1"/>
          </p:cNvSpPr>
          <p:nvPr>
            <p:ph idx="1"/>
          </p:nvPr>
        </p:nvSpPr>
        <p:spPr/>
        <p:txBody>
          <a:bodyPr>
            <a:normAutofit/>
          </a:bodyPr>
          <a:lstStyle/>
          <a:p>
            <a:r>
              <a:rPr lang="en-US" dirty="0" smtClean="0"/>
              <a:t>Added to Section 8(a): </a:t>
            </a:r>
            <a:r>
              <a:rPr lang="en-US" u="sng" dirty="0" smtClean="0"/>
              <a:t>No </a:t>
            </a:r>
            <a:r>
              <a:rPr lang="en-US" u="sng" dirty="0"/>
              <a:t>employer shall be required to pay temporary </a:t>
            </a:r>
            <a:r>
              <a:rPr lang="en-US" u="sng" dirty="0" smtClean="0"/>
              <a:t>partial disability </a:t>
            </a:r>
            <a:r>
              <a:rPr lang="en-US" u="sng" dirty="0"/>
              <a:t>or maintenance benefits to an employee who has </a:t>
            </a:r>
            <a:r>
              <a:rPr lang="en-US" u="sng" dirty="0" smtClean="0"/>
              <a:t>been discharged </a:t>
            </a:r>
            <a:r>
              <a:rPr lang="en-US" u="sng" dirty="0"/>
              <a:t>for cause. Prior to suspension of temporary </a:t>
            </a:r>
            <a:r>
              <a:rPr lang="en-US" u="sng" dirty="0" smtClean="0"/>
              <a:t>partial disability </a:t>
            </a:r>
            <a:r>
              <a:rPr lang="en-US" u="sng" dirty="0"/>
              <a:t>or maintenance benefits, the employer shall </a:t>
            </a:r>
            <a:r>
              <a:rPr lang="en-US" u="sng" dirty="0" smtClean="0"/>
              <a:t>provide notice </a:t>
            </a:r>
            <a:r>
              <a:rPr lang="en-US" u="sng" dirty="0"/>
              <a:t>to the employee who has been discharged for cause</a:t>
            </a:r>
            <a:r>
              <a:rPr lang="en-US" u="sng" dirty="0" smtClean="0"/>
              <a:t>. Following </a:t>
            </a:r>
            <a:r>
              <a:rPr lang="en-US" u="sng" dirty="0"/>
              <a:t>a hearing, the Commission may reinstate the </a:t>
            </a:r>
            <a:r>
              <a:rPr lang="en-US" u="sng" dirty="0" smtClean="0"/>
              <a:t>temporary partial </a:t>
            </a:r>
            <a:r>
              <a:rPr lang="en-US" u="sng" dirty="0"/>
              <a:t>benefits and retroactively restore any benefits </a:t>
            </a:r>
            <a:r>
              <a:rPr lang="en-US" u="sng" dirty="0" smtClean="0"/>
              <a:t>the employer </a:t>
            </a:r>
            <a:r>
              <a:rPr lang="en-US" u="sng" dirty="0"/>
              <a:t>should have paid if it finds the employer's </a:t>
            </a:r>
            <a:r>
              <a:rPr lang="en-US" u="sng" dirty="0" smtClean="0"/>
              <a:t>discharge of </a:t>
            </a:r>
            <a:r>
              <a:rPr lang="en-US" u="sng" dirty="0"/>
              <a:t>the employee was not for cause. "Discharge for cause" </a:t>
            </a:r>
            <a:r>
              <a:rPr lang="en-US" u="sng" dirty="0" smtClean="0"/>
              <a:t>means a </a:t>
            </a:r>
            <a:r>
              <a:rPr lang="en-US" u="sng" dirty="0"/>
              <a:t>discharge resulting from the employee's voluntary </a:t>
            </a:r>
            <a:r>
              <a:rPr lang="en-US" u="sng" dirty="0" smtClean="0"/>
              <a:t>violation of </a:t>
            </a:r>
            <a:r>
              <a:rPr lang="en-US" u="sng" dirty="0"/>
              <a:t>a rule or policy of the employer not caused by </a:t>
            </a:r>
            <a:r>
              <a:rPr lang="en-US" u="sng" dirty="0" smtClean="0"/>
              <a:t>the employee's </a:t>
            </a:r>
            <a:r>
              <a:rPr lang="en-US" u="sng" dirty="0"/>
              <a:t>disability.</a:t>
            </a:r>
          </a:p>
        </p:txBody>
      </p:sp>
    </p:spTree>
    <p:extLst>
      <p:ext uri="{BB962C8B-B14F-4D97-AF65-F5344CB8AC3E}">
        <p14:creationId xmlns:p14="http://schemas.microsoft.com/office/powerpoint/2010/main" val="888598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HB2421 Kay/SB0772 McCarter</a:t>
            </a:r>
            <a:br>
              <a:rPr lang="en-US" dirty="0" smtClean="0"/>
            </a:br>
            <a:r>
              <a:rPr lang="en-US" dirty="0" smtClean="0"/>
              <a:t>Causation</a:t>
            </a:r>
            <a:endParaRPr lang="en-US" dirty="0"/>
          </a:p>
        </p:txBody>
      </p:sp>
      <p:sp>
        <p:nvSpPr>
          <p:cNvPr id="3" name="Content Placeholder 2"/>
          <p:cNvSpPr>
            <a:spLocks noGrp="1"/>
          </p:cNvSpPr>
          <p:nvPr>
            <p:ph idx="1"/>
          </p:nvPr>
        </p:nvSpPr>
        <p:spPr/>
        <p:txBody>
          <a:bodyPr/>
          <a:lstStyle/>
          <a:p>
            <a:r>
              <a:rPr lang="en-US" dirty="0"/>
              <a:t>Amends the Workers' Compensation Act. Defines the terms "accident" and "injury". Provides that "injury" includes the aggravation of a pre-existing condition by an accident arising out of and in the course of the employment, but only for so long as the aggravation of the pre-existing condition continues to be the major contributing cause of the disability. Provides that an injury resulting directly or indirectly from idiopathic causes is not compensable</a:t>
            </a:r>
            <a:r>
              <a:rPr lang="en-US" dirty="0" smtClean="0"/>
              <a:t>.</a:t>
            </a:r>
          </a:p>
          <a:p>
            <a:r>
              <a:rPr lang="en-US" b="1" dirty="0" smtClean="0"/>
              <a:t>2/17/2015 House Referred </a:t>
            </a:r>
            <a:r>
              <a:rPr lang="en-US" b="1" dirty="0"/>
              <a:t>to </a:t>
            </a:r>
            <a:r>
              <a:rPr lang="en-US" b="1" dirty="0">
                <a:hlinkClick r:id="rId2"/>
              </a:rPr>
              <a:t>Rules </a:t>
            </a:r>
            <a:r>
              <a:rPr lang="en-US" b="1" dirty="0" smtClean="0">
                <a:hlinkClick r:id="rId2"/>
              </a:rPr>
              <a:t>Committee</a:t>
            </a:r>
            <a:endParaRPr lang="en-US" b="1" dirty="0" smtClean="0"/>
          </a:p>
          <a:p>
            <a:r>
              <a:rPr lang="en-US" b="1" dirty="0" smtClean="0"/>
              <a:t>2/11/2015 Senate Assigned </a:t>
            </a:r>
            <a:r>
              <a:rPr lang="en-US" b="1" dirty="0"/>
              <a:t>to </a:t>
            </a:r>
            <a:r>
              <a:rPr lang="en-US" b="1" dirty="0">
                <a:hlinkClick r:id="rId3"/>
              </a:rPr>
              <a:t>Labor</a:t>
            </a:r>
            <a:r>
              <a:rPr lang="en-US" dirty="0"/>
              <a:t/>
            </a:r>
            <a:br>
              <a:rPr lang="en-US" dirty="0"/>
            </a:br>
            <a:endParaRPr lang="en-US" dirty="0"/>
          </a:p>
        </p:txBody>
      </p:sp>
    </p:spTree>
    <p:extLst>
      <p:ext uri="{BB962C8B-B14F-4D97-AF65-F5344CB8AC3E}">
        <p14:creationId xmlns:p14="http://schemas.microsoft.com/office/powerpoint/2010/main" val="590541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HB2421 Kay/SB0772 McCarter</a:t>
            </a:r>
            <a:br>
              <a:rPr lang="en-US" dirty="0"/>
            </a:br>
            <a:r>
              <a:rPr lang="en-US" dirty="0"/>
              <a:t>Causation</a:t>
            </a:r>
          </a:p>
        </p:txBody>
      </p:sp>
      <p:sp>
        <p:nvSpPr>
          <p:cNvPr id="3" name="Content Placeholder 2"/>
          <p:cNvSpPr>
            <a:spLocks noGrp="1"/>
          </p:cNvSpPr>
          <p:nvPr>
            <p:ph idx="1"/>
          </p:nvPr>
        </p:nvSpPr>
        <p:spPr/>
        <p:txBody>
          <a:bodyPr>
            <a:normAutofit fontScale="85000" lnSpcReduction="20000"/>
          </a:bodyPr>
          <a:lstStyle/>
          <a:p>
            <a:r>
              <a:rPr lang="en-US" dirty="0" smtClean="0"/>
              <a:t>New Section 1 </a:t>
            </a:r>
            <a:r>
              <a:rPr lang="en-US" u="sng" dirty="0" smtClean="0"/>
              <a:t>(e</a:t>
            </a:r>
            <a:r>
              <a:rPr lang="en-US" u="sng" dirty="0"/>
              <a:t>) The term "accident" as used in this Act means </a:t>
            </a:r>
            <a:r>
              <a:rPr lang="en-US" u="sng" dirty="0" smtClean="0"/>
              <a:t>an occurrence </a:t>
            </a:r>
            <a:r>
              <a:rPr lang="en-US" u="sng" dirty="0"/>
              <a:t>arising out of the employment, resulting from a </a:t>
            </a:r>
            <a:r>
              <a:rPr lang="en-US" u="sng" dirty="0" smtClean="0"/>
              <a:t>risk incidental </a:t>
            </a:r>
            <a:r>
              <a:rPr lang="en-US" u="sng" dirty="0"/>
              <a:t>to the employment, and in the course of </a:t>
            </a:r>
            <a:r>
              <a:rPr lang="en-US" u="sng" dirty="0" smtClean="0"/>
              <a:t>the employment </a:t>
            </a:r>
            <a:r>
              <a:rPr lang="en-US" u="sng" dirty="0"/>
              <a:t>at a time and place and under </a:t>
            </a:r>
            <a:r>
              <a:rPr lang="en-US" u="sng" dirty="0" smtClean="0"/>
              <a:t>circumstances reasonably </a:t>
            </a:r>
            <a:r>
              <a:rPr lang="en-US" u="sng" dirty="0"/>
              <a:t>required by the employment</a:t>
            </a:r>
            <a:r>
              <a:rPr lang="en-US" u="sng" dirty="0" smtClean="0"/>
              <a:t>.</a:t>
            </a:r>
          </a:p>
          <a:p>
            <a:r>
              <a:rPr lang="en-US" u="sng" dirty="0"/>
              <a:t>(f) The term "injury" as used in this Act means a </a:t>
            </a:r>
            <a:r>
              <a:rPr lang="en-US" u="sng" dirty="0" smtClean="0"/>
              <a:t>medical condition </a:t>
            </a:r>
            <a:r>
              <a:rPr lang="en-US" u="sng" dirty="0"/>
              <a:t>or impairment that arises out of and in the course </a:t>
            </a:r>
            <a:r>
              <a:rPr lang="en-US" u="sng" dirty="0" smtClean="0"/>
              <a:t>of employment</a:t>
            </a:r>
            <a:r>
              <a:rPr lang="en-US" u="sng" dirty="0"/>
              <a:t>. An injury, its occupational cause, and </a:t>
            </a:r>
            <a:r>
              <a:rPr lang="en-US" u="sng" dirty="0" smtClean="0"/>
              <a:t>any resulting </a:t>
            </a:r>
            <a:r>
              <a:rPr lang="en-US" u="sng" dirty="0"/>
              <a:t>manifestations or disability must be established to </a:t>
            </a:r>
            <a:r>
              <a:rPr lang="en-US" u="sng" dirty="0" smtClean="0"/>
              <a:t>a reasonable </a:t>
            </a:r>
            <a:r>
              <a:rPr lang="en-US" u="sng" dirty="0"/>
              <a:t>degree of medical certainty, based on </a:t>
            </a:r>
            <a:r>
              <a:rPr lang="en-US" u="sng" dirty="0" smtClean="0"/>
              <a:t>objective relevant </a:t>
            </a:r>
            <a:r>
              <a:rPr lang="en-US" u="sng" dirty="0"/>
              <a:t>medical findings, and the accidental </a:t>
            </a:r>
            <a:r>
              <a:rPr lang="en-US" u="sng" dirty="0" smtClean="0"/>
              <a:t>compensable injury </a:t>
            </a:r>
            <a:r>
              <a:rPr lang="en-US" u="sng" dirty="0"/>
              <a:t>must be the major contributing cause of any </a:t>
            </a:r>
            <a:r>
              <a:rPr lang="en-US" u="sng" dirty="0" smtClean="0"/>
              <a:t>resulting injuries</a:t>
            </a:r>
            <a:r>
              <a:rPr lang="en-US" u="sng" dirty="0"/>
              <a:t>. For the purposes of this Section, "major </a:t>
            </a:r>
            <a:r>
              <a:rPr lang="en-US" u="sng" dirty="0" smtClean="0"/>
              <a:t>contributing cause</a:t>
            </a:r>
            <a:r>
              <a:rPr lang="en-US" u="sng" dirty="0"/>
              <a:t>" means the cause which is more than 50% responsible </a:t>
            </a:r>
            <a:r>
              <a:rPr lang="en-US" u="sng" dirty="0" smtClean="0"/>
              <a:t>for the </a:t>
            </a:r>
            <a:r>
              <a:rPr lang="en-US" u="sng" dirty="0"/>
              <a:t>injury as compared to all other causes combined for </a:t>
            </a:r>
            <a:r>
              <a:rPr lang="en-US" u="sng" dirty="0" smtClean="0"/>
              <a:t>which treatment </a:t>
            </a:r>
            <a:r>
              <a:rPr lang="en-US" u="sng" dirty="0"/>
              <a:t>or benefits are sought. "Injury" includes </a:t>
            </a:r>
            <a:r>
              <a:rPr lang="en-US" u="sng" dirty="0" smtClean="0"/>
              <a:t>the aggravation </a:t>
            </a:r>
            <a:r>
              <a:rPr lang="en-US" u="sng" dirty="0"/>
              <a:t>of a pre-existing condition by an accident </a:t>
            </a:r>
            <a:r>
              <a:rPr lang="en-US" u="sng" dirty="0" smtClean="0"/>
              <a:t>arising out </a:t>
            </a:r>
            <a:r>
              <a:rPr lang="en-US" u="sng" dirty="0"/>
              <a:t>of and in the course of the employment, but only for </a:t>
            </a:r>
            <a:r>
              <a:rPr lang="en-US" u="sng" dirty="0" smtClean="0"/>
              <a:t>so long </a:t>
            </a:r>
            <a:r>
              <a:rPr lang="en-US" u="sng" dirty="0"/>
              <a:t>as the aggravation of the pre-existing condition </a:t>
            </a:r>
            <a:r>
              <a:rPr lang="en-US" u="sng" dirty="0" smtClean="0"/>
              <a:t>continues to </a:t>
            </a:r>
            <a:r>
              <a:rPr lang="en-US" u="sng" dirty="0"/>
              <a:t>be the major contributing cause of the disability.</a:t>
            </a:r>
          </a:p>
        </p:txBody>
      </p:sp>
    </p:spTree>
    <p:extLst>
      <p:ext uri="{BB962C8B-B14F-4D97-AF65-F5344CB8AC3E}">
        <p14:creationId xmlns:p14="http://schemas.microsoft.com/office/powerpoint/2010/main" val="3182351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HB2421 Kay/SB0772 McCarter</a:t>
            </a:r>
            <a:br>
              <a:rPr lang="en-US" dirty="0"/>
            </a:br>
            <a:r>
              <a:rPr lang="en-US" dirty="0"/>
              <a:t>Causation</a:t>
            </a:r>
          </a:p>
        </p:txBody>
      </p:sp>
      <p:sp>
        <p:nvSpPr>
          <p:cNvPr id="3" name="Content Placeholder 2"/>
          <p:cNvSpPr>
            <a:spLocks noGrp="1"/>
          </p:cNvSpPr>
          <p:nvPr>
            <p:ph idx="1"/>
          </p:nvPr>
        </p:nvSpPr>
        <p:spPr/>
        <p:txBody>
          <a:bodyPr>
            <a:normAutofit/>
          </a:bodyPr>
          <a:lstStyle/>
          <a:p>
            <a:r>
              <a:rPr lang="en-US" u="sng" dirty="0"/>
              <a:t>(1) An injury is deemed to arise out of and in </a:t>
            </a:r>
            <a:r>
              <a:rPr lang="en-US" u="sng" dirty="0" smtClean="0"/>
              <a:t>the course </a:t>
            </a:r>
            <a:r>
              <a:rPr lang="en-US" u="sng" dirty="0"/>
              <a:t>of the employment only if</a:t>
            </a:r>
            <a:r>
              <a:rPr lang="en-US" u="sng" dirty="0" smtClean="0"/>
              <a:t>:</a:t>
            </a:r>
          </a:p>
          <a:p>
            <a:r>
              <a:rPr lang="en-US" u="sng" dirty="0" smtClean="0"/>
              <a:t>(</a:t>
            </a:r>
            <a:r>
              <a:rPr lang="en-US" u="sng" dirty="0"/>
              <a:t>A) it is reasonably apparent, upon </a:t>
            </a:r>
            <a:r>
              <a:rPr lang="en-US" u="sng" dirty="0" smtClean="0"/>
              <a:t>consideration of </a:t>
            </a:r>
            <a:r>
              <a:rPr lang="en-US" u="sng" dirty="0"/>
              <a:t>all circumstances, that the accident is the </a:t>
            </a:r>
            <a:r>
              <a:rPr lang="en-US" u="sng" dirty="0" smtClean="0"/>
              <a:t>major contributing </a:t>
            </a:r>
            <a:r>
              <a:rPr lang="en-US" u="sng" dirty="0"/>
              <a:t>cause of the injury; </a:t>
            </a:r>
            <a:r>
              <a:rPr lang="en-US" u="sng" dirty="0" smtClean="0"/>
              <a:t>and(B</a:t>
            </a:r>
            <a:r>
              <a:rPr lang="en-US" u="sng" dirty="0"/>
              <a:t>) it does not come from a hazard or </a:t>
            </a:r>
            <a:r>
              <a:rPr lang="en-US" u="sng" dirty="0" smtClean="0"/>
              <a:t>risk unrelated </a:t>
            </a:r>
            <a:r>
              <a:rPr lang="en-US" u="sng" dirty="0"/>
              <a:t>to the employment to which employees </a:t>
            </a:r>
            <a:r>
              <a:rPr lang="en-US" u="sng" dirty="0" smtClean="0"/>
              <a:t>would have </a:t>
            </a:r>
            <a:r>
              <a:rPr lang="en-US" u="sng" dirty="0"/>
              <a:t>been equally exposed outside of the employment</a:t>
            </a:r>
            <a:r>
              <a:rPr lang="en-US" u="sng" dirty="0" smtClean="0"/>
              <a:t>.</a:t>
            </a:r>
          </a:p>
          <a:p>
            <a:r>
              <a:rPr lang="en-US" u="sng" dirty="0" smtClean="0"/>
              <a:t>(</a:t>
            </a:r>
            <a:r>
              <a:rPr lang="en-US" u="sng" dirty="0"/>
              <a:t>2) An injury resulting directly or indirectly </a:t>
            </a:r>
            <a:r>
              <a:rPr lang="en-US" u="sng" dirty="0" err="1" smtClean="0"/>
              <a:t>fromidiopathic</a:t>
            </a:r>
            <a:r>
              <a:rPr lang="en-US" u="sng" dirty="0" smtClean="0"/>
              <a:t> </a:t>
            </a:r>
            <a:r>
              <a:rPr lang="en-US" u="sng" dirty="0"/>
              <a:t>causes is not compensable.</a:t>
            </a:r>
          </a:p>
        </p:txBody>
      </p:sp>
    </p:spTree>
    <p:extLst>
      <p:ext uri="{BB962C8B-B14F-4D97-AF65-F5344CB8AC3E}">
        <p14:creationId xmlns:p14="http://schemas.microsoft.com/office/powerpoint/2010/main" val="2211830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HB2422 Kay</a:t>
            </a:r>
            <a:br>
              <a:rPr lang="en-US" dirty="0" smtClean="0"/>
            </a:br>
            <a:r>
              <a:rPr lang="en-US" dirty="0" smtClean="0"/>
              <a:t>MAW Credit &amp; Will County Forest Preserve</a:t>
            </a:r>
            <a:endParaRPr lang="en-US" dirty="0"/>
          </a:p>
        </p:txBody>
      </p:sp>
      <p:sp>
        <p:nvSpPr>
          <p:cNvPr id="3" name="Content Placeholder 2"/>
          <p:cNvSpPr>
            <a:spLocks noGrp="1"/>
          </p:cNvSpPr>
          <p:nvPr>
            <p:ph idx="1"/>
          </p:nvPr>
        </p:nvSpPr>
        <p:spPr/>
        <p:txBody>
          <a:bodyPr>
            <a:normAutofit fontScale="92500" lnSpcReduction="10000"/>
          </a:bodyPr>
          <a:lstStyle/>
          <a:p>
            <a:r>
              <a:rPr lang="en-US" dirty="0"/>
              <a:t>Amends the Workers' Compensation Act. Provides that, with respect to the computation of compensation to be paid to an employee who had previously sustained an injury resulting in payment of compensation for partial disability for injuries not involving serious and permanent disfigurement and injuries for which the Act provides a schedule of benefits, the amount of the prior award for the partial disability with respect to the same portion of the body shall be deducted. Limits cumulative awards for partial disability to 500 weeks, which shall constitute a complete loss of use of the body as a whole. Provides that injuries to the shoulder are deemed to be injuries to the arm and injuries to the hip are deemed to be injuries to the leg. Effective immediately</a:t>
            </a:r>
            <a:r>
              <a:rPr lang="en-US" dirty="0" smtClean="0"/>
              <a:t>.</a:t>
            </a:r>
          </a:p>
          <a:p>
            <a:r>
              <a:rPr lang="en-US" b="1" dirty="0" smtClean="0"/>
              <a:t>2/17/2015 House Referred </a:t>
            </a:r>
            <a:r>
              <a:rPr lang="en-US" b="1" dirty="0"/>
              <a:t>to </a:t>
            </a:r>
            <a:r>
              <a:rPr lang="en-US" b="1" dirty="0">
                <a:hlinkClick r:id="rId2"/>
              </a:rPr>
              <a:t>Rules Committee</a:t>
            </a:r>
            <a:r>
              <a:rPr lang="en-US" dirty="0"/>
              <a:t/>
            </a:r>
            <a:br>
              <a:rPr lang="en-US" dirty="0"/>
            </a:br>
            <a:endParaRPr lang="en-US" dirty="0"/>
          </a:p>
        </p:txBody>
      </p:sp>
    </p:spTree>
    <p:extLst>
      <p:ext uri="{BB962C8B-B14F-4D97-AF65-F5344CB8AC3E}">
        <p14:creationId xmlns:p14="http://schemas.microsoft.com/office/powerpoint/2010/main" val="822779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HB2422 Kay</a:t>
            </a:r>
            <a:br>
              <a:rPr lang="en-US" dirty="0" smtClean="0"/>
            </a:br>
            <a:r>
              <a:rPr lang="en-US" dirty="0" smtClean="0"/>
              <a:t>MAW Credit &amp; Will County Forest Preserve</a:t>
            </a:r>
            <a:endParaRPr lang="en-US" dirty="0"/>
          </a:p>
        </p:txBody>
      </p:sp>
      <p:sp>
        <p:nvSpPr>
          <p:cNvPr id="3" name="Content Placeholder 2"/>
          <p:cNvSpPr>
            <a:spLocks noGrp="1"/>
          </p:cNvSpPr>
          <p:nvPr>
            <p:ph idx="1"/>
          </p:nvPr>
        </p:nvSpPr>
        <p:spPr/>
        <p:txBody>
          <a:bodyPr>
            <a:normAutofit lnSpcReduction="10000"/>
          </a:bodyPr>
          <a:lstStyle/>
          <a:p>
            <a:r>
              <a:rPr lang="en-US" u="sng" dirty="0"/>
              <a:t>In computing the compensation to be paid to any employee who, before the accident for which he or she claims compensation, had previously sustained an injury resulting in the payment of compensation for a percentage of partial disability under this subparagraph 2, such percentage of partial disability shall be deducted from any award made under this subparagraph 2 for a subsequent injury to the same portion of the body as was involved in the prior injury for which compensation was paid; provided, however, nothing herein contained shall permit cumulative awards for compensation for partial disability under this subparagraph 2 to exceed 500 weeks, which shall constitute complete loss of use of the body as a whole.</a:t>
            </a:r>
          </a:p>
        </p:txBody>
      </p:sp>
    </p:spTree>
    <p:extLst>
      <p:ext uri="{BB962C8B-B14F-4D97-AF65-F5344CB8AC3E}">
        <p14:creationId xmlns:p14="http://schemas.microsoft.com/office/powerpoint/2010/main" val="3287329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HB2422 Kay</a:t>
            </a:r>
            <a:br>
              <a:rPr lang="en-US" dirty="0" smtClean="0"/>
            </a:br>
            <a:r>
              <a:rPr lang="en-US" dirty="0" smtClean="0"/>
              <a:t>MAW Credit &amp; Will County Forest Preserve</a:t>
            </a:r>
            <a:endParaRPr lang="en-US" dirty="0"/>
          </a:p>
        </p:txBody>
      </p:sp>
      <p:sp>
        <p:nvSpPr>
          <p:cNvPr id="3" name="Content Placeholder 2"/>
          <p:cNvSpPr>
            <a:spLocks noGrp="1"/>
          </p:cNvSpPr>
          <p:nvPr>
            <p:ph idx="1"/>
          </p:nvPr>
        </p:nvSpPr>
        <p:spPr/>
        <p:txBody>
          <a:bodyPr>
            <a:normAutofit/>
          </a:bodyPr>
          <a:lstStyle/>
          <a:p>
            <a:r>
              <a:rPr lang="en-US" u="sng" dirty="0"/>
              <a:t>For purposes of awards under this subdivision (e), injuries to the shoulder shall be considered to be injuries to part of the arm. This amendatory Act of the 99th General Assembly is declarative of existing law and is not a new enactment.</a:t>
            </a:r>
          </a:p>
          <a:p>
            <a:r>
              <a:rPr lang="en-US" u="sng" dirty="0"/>
              <a:t>For purposes of awards under this subdivision (e), injuries to the hip shall be considered to be injuries to part of the leg. This amendatory Act of the 99th General Assembly is declarative of existing law and is not a new enactment.</a:t>
            </a:r>
          </a:p>
          <a:p>
            <a:endParaRPr lang="en-US" u="sng" dirty="0"/>
          </a:p>
        </p:txBody>
      </p:sp>
    </p:spTree>
    <p:extLst>
      <p:ext uri="{BB962C8B-B14F-4D97-AF65-F5344CB8AC3E}">
        <p14:creationId xmlns:p14="http://schemas.microsoft.com/office/powerpoint/2010/main" val="3171839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HB2418 Kay/SB0770 McCarter</a:t>
            </a:r>
            <a:br>
              <a:rPr lang="en-US" dirty="0" smtClean="0"/>
            </a:br>
            <a:r>
              <a:rPr lang="en-US" dirty="0" smtClean="0"/>
              <a:t>Traveling Employee &amp; Causation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Amends the Workers' Compensation Act. Provides that an employee who is required to travel in connection with his or her employment and who suffers an injury while in travel status shall be eligible for benefits only if the injury arises out of and in the course of employment while he or she is actively engaged in the duties of employment. Defines "accident" and "injury". Provides that "injury" includes the aggravation of a pre-existing condition by an accident arising out of and in the course of the employment, but only for so long as the aggravation of the pre-existing condition continues to be the major contributing cause of the disability. Provides that an injury resulting directly or indirectly from idiopathic causes is not compensable. Effective immediately</a:t>
            </a:r>
            <a:r>
              <a:rPr lang="en-US" dirty="0" smtClean="0"/>
              <a:t>.</a:t>
            </a:r>
          </a:p>
          <a:p>
            <a:r>
              <a:rPr lang="en-US" dirty="0" smtClean="0"/>
              <a:t>2/17/2015 House Referred </a:t>
            </a:r>
            <a:r>
              <a:rPr lang="en-US" dirty="0"/>
              <a:t>to </a:t>
            </a:r>
            <a:r>
              <a:rPr lang="en-US" dirty="0">
                <a:hlinkClick r:id="rId2"/>
              </a:rPr>
              <a:t>Rules </a:t>
            </a:r>
            <a:r>
              <a:rPr lang="en-US" dirty="0" smtClean="0">
                <a:hlinkClick r:id="rId2"/>
              </a:rPr>
              <a:t>Committee</a:t>
            </a:r>
            <a:endParaRPr lang="en-US" dirty="0" smtClean="0"/>
          </a:p>
          <a:p>
            <a:r>
              <a:rPr lang="en-US" b="1" dirty="0" smtClean="0"/>
              <a:t>2/11/2015 Senate Assigned </a:t>
            </a:r>
            <a:r>
              <a:rPr lang="en-US" b="1" dirty="0"/>
              <a:t>to </a:t>
            </a:r>
            <a:r>
              <a:rPr lang="en-US" b="1" dirty="0">
                <a:hlinkClick r:id="rId3"/>
              </a:rPr>
              <a:t>Labor</a:t>
            </a:r>
            <a:r>
              <a:rPr lang="en-US" dirty="0"/>
              <a:t/>
            </a:r>
            <a:br>
              <a:rPr lang="en-US" dirty="0"/>
            </a:br>
            <a:endParaRPr lang="en-US" dirty="0"/>
          </a:p>
        </p:txBody>
      </p:sp>
    </p:spTree>
    <p:extLst>
      <p:ext uri="{BB962C8B-B14F-4D97-AF65-F5344CB8AC3E}">
        <p14:creationId xmlns:p14="http://schemas.microsoft.com/office/powerpoint/2010/main" val="32842369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SB0846 Righter</a:t>
            </a:r>
            <a:br>
              <a:rPr lang="en-US" dirty="0" smtClean="0"/>
            </a:br>
            <a:r>
              <a:rPr lang="en-US" dirty="0" smtClean="0"/>
              <a:t>Omnibus Bill</a:t>
            </a:r>
            <a:br>
              <a:rPr lang="en-US" dirty="0" smtClean="0"/>
            </a:br>
            <a:endParaRPr lang="en-US" dirty="0"/>
          </a:p>
        </p:txBody>
      </p:sp>
      <p:sp>
        <p:nvSpPr>
          <p:cNvPr id="3" name="Content Placeholder 2"/>
          <p:cNvSpPr>
            <a:spLocks noGrp="1"/>
          </p:cNvSpPr>
          <p:nvPr>
            <p:ph idx="1"/>
          </p:nvPr>
        </p:nvSpPr>
        <p:spPr/>
        <p:txBody>
          <a:bodyPr>
            <a:normAutofit fontScale="47500" lnSpcReduction="20000"/>
          </a:bodyPr>
          <a:lstStyle/>
          <a:p>
            <a:r>
              <a:rPr lang="en-US" sz="4200" dirty="0"/>
              <a:t>Amends the Workers' Compensation Act. Provides that an employee who is required to travel in connection with his or her employment and who suffers an injury while in travel status shall be eligible for benefits only if the injury arises out of and in the course of employment while he or she is actively engaged in the duties of employment. Defines "accident" and "injury". Provides that "injury" does not include the aggravation of a pre-existing condition by an accident unless it can be shown to a reasonable degree of medical certainty that the aggravation arose primarily out of and in the course of the employment. Provides that an injury resulting directly or indirectly from idiopathic causes is not compensable. Further provides that, with respect to the computation of compensation to be paid to an employee who had previously sustained an injury resulting in payment of compensation for partial disability for injuries not involving serious and permanent disfigurement and injuries for which the Act provides a schedule of benefits, the amount of the prior award for the partial disability with respect to the same portion of the body shall be deducted. Limits cumulative awards for partial disability to 500 weeks, which shall constitute a complete loss of use of the body as a whole. Provides that no employer shall be required to pay temporary partial disability benefits to an employee who has been discharged for cause. Provides that injuries to the shoulder are deemed to be injuries to the arm and injuries to the hip are deemed to be injuries to the leg. Effective immediately</a:t>
            </a:r>
            <a:r>
              <a:rPr lang="en-US" sz="4200" dirty="0" smtClean="0"/>
              <a:t>.</a:t>
            </a:r>
          </a:p>
          <a:p>
            <a:r>
              <a:rPr lang="en-US" sz="3800" b="1" dirty="0" smtClean="0"/>
              <a:t>2/17/2015 Senate Assigned </a:t>
            </a:r>
            <a:r>
              <a:rPr lang="en-US" sz="3800" b="1" dirty="0"/>
              <a:t>to </a:t>
            </a:r>
            <a:r>
              <a:rPr lang="en-US" sz="3800" b="1" dirty="0">
                <a:hlinkClick r:id="rId2"/>
              </a:rPr>
              <a:t>Labor</a:t>
            </a:r>
            <a:r>
              <a:rPr lang="en-US" sz="3800" dirty="0"/>
              <a:t/>
            </a:r>
            <a:br>
              <a:rPr lang="en-US" sz="3800" dirty="0"/>
            </a:br>
            <a:r>
              <a:rPr lang="en-US" dirty="0"/>
              <a:t/>
            </a:r>
            <a:br>
              <a:rPr lang="en-US" dirty="0"/>
            </a:br>
            <a:endParaRPr lang="en-US" dirty="0"/>
          </a:p>
        </p:txBody>
      </p:sp>
    </p:spTree>
    <p:extLst>
      <p:ext uri="{BB962C8B-B14F-4D97-AF65-F5344CB8AC3E}">
        <p14:creationId xmlns:p14="http://schemas.microsoft.com/office/powerpoint/2010/main" val="934145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SB0846 </a:t>
            </a:r>
            <a:r>
              <a:rPr lang="en-US" dirty="0" smtClean="0"/>
              <a:t>Righter</a:t>
            </a:r>
            <a:r>
              <a:rPr lang="en-US" dirty="0"/>
              <a:t/>
            </a:r>
            <a:br>
              <a:rPr lang="en-US" dirty="0"/>
            </a:br>
            <a:r>
              <a:rPr lang="en-US" dirty="0" smtClean="0"/>
              <a:t>Omnibus </a:t>
            </a:r>
            <a:r>
              <a:rPr lang="en-US" dirty="0"/>
              <a:t>Bill</a:t>
            </a:r>
            <a:br>
              <a:rPr lang="en-US" dirty="0"/>
            </a:br>
            <a:endParaRPr lang="en-US" dirty="0"/>
          </a:p>
        </p:txBody>
      </p:sp>
      <p:sp>
        <p:nvSpPr>
          <p:cNvPr id="3" name="Content Placeholder 2"/>
          <p:cNvSpPr>
            <a:spLocks noGrp="1"/>
          </p:cNvSpPr>
          <p:nvPr>
            <p:ph idx="1"/>
          </p:nvPr>
        </p:nvSpPr>
        <p:spPr/>
        <p:txBody>
          <a:bodyPr>
            <a:normAutofit fontScale="92500"/>
          </a:bodyPr>
          <a:lstStyle/>
          <a:p>
            <a:r>
              <a:rPr lang="en-US" u="sng" dirty="0"/>
              <a:t>(iii) An injury causes death, disablement</a:t>
            </a:r>
            <a:r>
              <a:rPr lang="en-US" u="sng" dirty="0" smtClean="0"/>
              <a:t>, </a:t>
            </a:r>
            <a:r>
              <a:rPr lang="en-US" u="sng" dirty="0"/>
              <a:t>or the </a:t>
            </a:r>
            <a:r>
              <a:rPr lang="en-US" u="sng" dirty="0" smtClean="0"/>
              <a:t>need for </a:t>
            </a:r>
            <a:r>
              <a:rPr lang="en-US" u="sng" dirty="0"/>
              <a:t>medical treatment only if it has been shown to </a:t>
            </a:r>
            <a:r>
              <a:rPr lang="en-US" u="sng" dirty="0" smtClean="0"/>
              <a:t>a reasonable </a:t>
            </a:r>
            <a:r>
              <a:rPr lang="en-US" u="sng" dirty="0"/>
              <a:t>degree of medical certainty that the </a:t>
            </a:r>
            <a:r>
              <a:rPr lang="en-US" u="sng" dirty="0" smtClean="0"/>
              <a:t>employment contributed </a:t>
            </a:r>
            <a:r>
              <a:rPr lang="en-US" u="sng" dirty="0"/>
              <a:t>more than 50% in causing the </a:t>
            </a:r>
            <a:r>
              <a:rPr lang="en-US" u="sng" dirty="0" smtClean="0"/>
              <a:t>death, disablement</a:t>
            </a:r>
            <a:r>
              <a:rPr lang="en-US" u="sng" dirty="0"/>
              <a:t>, or need for medical treatment, </a:t>
            </a:r>
            <a:r>
              <a:rPr lang="en-US" u="sng" dirty="0" smtClean="0"/>
              <a:t>considering all </a:t>
            </a:r>
            <a:r>
              <a:rPr lang="en-US" u="sng" dirty="0"/>
              <a:t>causes</a:t>
            </a:r>
            <a:r>
              <a:rPr lang="en-US" u="sng" dirty="0" smtClean="0"/>
              <a:t>;</a:t>
            </a:r>
          </a:p>
          <a:p>
            <a:r>
              <a:rPr lang="en-US" u="sng" dirty="0"/>
              <a:t>(iv) "Shown to a reasonable degree of </a:t>
            </a:r>
            <a:r>
              <a:rPr lang="en-US" u="sng" dirty="0" smtClean="0"/>
              <a:t>medical certainty</a:t>
            </a:r>
            <a:r>
              <a:rPr lang="en-US" u="sng" dirty="0"/>
              <a:t>" means that, in the opinion of a physician, it </a:t>
            </a:r>
            <a:r>
              <a:rPr lang="en-US" u="sng" dirty="0" smtClean="0"/>
              <a:t>is more </a:t>
            </a:r>
            <a:r>
              <a:rPr lang="en-US" u="sng" dirty="0"/>
              <a:t>likely than not considering all causes, as opposed </a:t>
            </a:r>
            <a:r>
              <a:rPr lang="en-US" u="sng" dirty="0" smtClean="0"/>
              <a:t>to peculation </a:t>
            </a:r>
            <a:r>
              <a:rPr lang="en-US" u="sng" dirty="0"/>
              <a:t>or possibility</a:t>
            </a:r>
            <a:r>
              <a:rPr lang="en-US" u="sng" dirty="0" smtClean="0"/>
              <a:t>;</a:t>
            </a:r>
          </a:p>
          <a:p>
            <a:r>
              <a:rPr lang="en-US" u="sng" dirty="0"/>
              <a:t>(v) If the injured worker selects a preferred </a:t>
            </a:r>
            <a:r>
              <a:rPr lang="en-US" u="sng" dirty="0" smtClean="0"/>
              <a:t>provider from </a:t>
            </a:r>
            <a:r>
              <a:rPr lang="en-US" u="sng" dirty="0"/>
              <a:t>the employer's Preferred Provider Program (PPP), </a:t>
            </a:r>
            <a:r>
              <a:rPr lang="en-US" u="sng" dirty="0" smtClean="0"/>
              <a:t>the opinion </a:t>
            </a:r>
            <a:r>
              <a:rPr lang="en-US" u="sng" dirty="0"/>
              <a:t>of the treating physician shall be </a:t>
            </a:r>
            <a:r>
              <a:rPr lang="en-US" u="sng" dirty="0" err="1" smtClean="0"/>
              <a:t>rebuttably</a:t>
            </a:r>
            <a:r>
              <a:rPr lang="en-US" u="sng" dirty="0" smtClean="0"/>
              <a:t> presumed </a:t>
            </a:r>
            <a:r>
              <a:rPr lang="en-US" u="sng" dirty="0"/>
              <a:t>correct on the issue of causation.</a:t>
            </a:r>
          </a:p>
        </p:txBody>
      </p:sp>
    </p:spTree>
    <p:extLst>
      <p:ext uri="{BB962C8B-B14F-4D97-AF65-F5344CB8AC3E}">
        <p14:creationId xmlns:p14="http://schemas.microsoft.com/office/powerpoint/2010/main" val="19000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1328 McCarter</a:t>
            </a:r>
            <a:br>
              <a:rPr lang="en-US" dirty="0" smtClean="0"/>
            </a:br>
            <a:r>
              <a:rPr lang="en-US" dirty="0" smtClean="0"/>
              <a:t>Appellate Court</a:t>
            </a:r>
            <a:endParaRPr lang="en-US" dirty="0"/>
          </a:p>
        </p:txBody>
      </p:sp>
      <p:sp>
        <p:nvSpPr>
          <p:cNvPr id="3" name="Content Placeholder 2"/>
          <p:cNvSpPr>
            <a:spLocks noGrp="1"/>
          </p:cNvSpPr>
          <p:nvPr>
            <p:ph idx="1"/>
          </p:nvPr>
        </p:nvSpPr>
        <p:spPr/>
        <p:txBody>
          <a:bodyPr/>
          <a:lstStyle/>
          <a:p>
            <a:r>
              <a:rPr lang="en-US" dirty="0"/>
              <a:t>Amends the Workers' Compensation Act. Provides that any petition for leave to appeal from a judgment of the 5-judge panel of the Appellate Court designated to hear and decide cases involving review of Illinois Workers' Compensation Commission orders shall not require certification by the Appellate Court and shall be filed within the time allowed for filing a petition for rehearing in accordance with Supreme Court Rule 315(b</a:t>
            </a:r>
            <a:r>
              <a:rPr lang="en-US" dirty="0" smtClean="0"/>
              <a:t>).</a:t>
            </a:r>
          </a:p>
          <a:p>
            <a:r>
              <a:rPr lang="en-US" b="1" dirty="0" smtClean="0"/>
              <a:t>2/18/2015 Senate Referred </a:t>
            </a:r>
            <a:r>
              <a:rPr lang="en-US" b="1" dirty="0"/>
              <a:t>to </a:t>
            </a:r>
            <a:r>
              <a:rPr lang="en-US" b="1" dirty="0">
                <a:hlinkClick r:id="rId2"/>
              </a:rPr>
              <a:t>Assignments</a:t>
            </a:r>
            <a:r>
              <a:rPr lang="en-US" dirty="0"/>
              <a:t/>
            </a:r>
            <a:br>
              <a:rPr lang="en-US" dirty="0"/>
            </a:br>
            <a:endParaRPr lang="en-US" dirty="0"/>
          </a:p>
        </p:txBody>
      </p:sp>
    </p:spTree>
    <p:extLst>
      <p:ext uri="{BB962C8B-B14F-4D97-AF65-F5344CB8AC3E}">
        <p14:creationId xmlns:p14="http://schemas.microsoft.com/office/powerpoint/2010/main" val="27302094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SB 1328 </a:t>
            </a:r>
            <a:r>
              <a:rPr lang="en-US" dirty="0" smtClean="0"/>
              <a:t>McCarter</a:t>
            </a:r>
            <a:br>
              <a:rPr lang="en-US" dirty="0" smtClean="0"/>
            </a:br>
            <a:r>
              <a:rPr lang="en-US" dirty="0" smtClean="0"/>
              <a:t>Appellate Court</a:t>
            </a:r>
            <a:endParaRPr lang="en-US" dirty="0"/>
          </a:p>
        </p:txBody>
      </p:sp>
      <p:sp>
        <p:nvSpPr>
          <p:cNvPr id="3" name="Content Placeholder 2"/>
          <p:cNvSpPr>
            <a:spLocks noGrp="1"/>
          </p:cNvSpPr>
          <p:nvPr>
            <p:ph idx="1"/>
          </p:nvPr>
        </p:nvSpPr>
        <p:spPr/>
        <p:txBody>
          <a:bodyPr>
            <a:normAutofit/>
          </a:bodyPr>
          <a:lstStyle/>
          <a:p>
            <a:r>
              <a:rPr lang="en-US" u="sng" dirty="0"/>
              <a:t>Any petition for leave to appeal from </a:t>
            </a:r>
            <a:r>
              <a:rPr lang="en-US" u="sng" dirty="0" smtClean="0"/>
              <a:t>a judgment </a:t>
            </a:r>
            <a:r>
              <a:rPr lang="en-US" u="sng" dirty="0"/>
              <a:t>of the 5-judge panel of the Appellate </a:t>
            </a:r>
            <a:r>
              <a:rPr lang="en-US" u="sng" dirty="0" smtClean="0"/>
              <a:t>Court designated </a:t>
            </a:r>
            <a:r>
              <a:rPr lang="en-US" u="sng" dirty="0"/>
              <a:t>to hear and decide cases involving review </a:t>
            </a:r>
            <a:r>
              <a:rPr lang="en-US" u="sng" dirty="0" smtClean="0"/>
              <a:t>of Commission </a:t>
            </a:r>
            <a:r>
              <a:rPr lang="en-US" u="sng" dirty="0"/>
              <a:t>orders shall not require certification by </a:t>
            </a:r>
            <a:r>
              <a:rPr lang="en-US" u="sng" dirty="0" smtClean="0"/>
              <a:t>the Appellate </a:t>
            </a:r>
            <a:r>
              <a:rPr lang="en-US" u="sng" dirty="0"/>
              <a:t>Court and shall be filed within the time </a:t>
            </a:r>
            <a:r>
              <a:rPr lang="en-US" u="sng" dirty="0" smtClean="0"/>
              <a:t>allowed for </a:t>
            </a:r>
            <a:r>
              <a:rPr lang="en-US" u="sng" dirty="0"/>
              <a:t>filing a petition for rehearing in accordance </a:t>
            </a:r>
            <a:r>
              <a:rPr lang="en-US" u="sng" dirty="0" smtClean="0"/>
              <a:t>with Supreme </a:t>
            </a:r>
            <a:r>
              <a:rPr lang="en-US" u="sng" dirty="0"/>
              <a:t>Court Rule 315(b). </a:t>
            </a:r>
            <a:r>
              <a:rPr lang="en-US" strike="sngStrike" dirty="0"/>
              <a:t>Appeals shall be taken from </a:t>
            </a:r>
            <a:r>
              <a:rPr lang="en-US" strike="sngStrike" dirty="0" smtClean="0"/>
              <a:t>the Appellate </a:t>
            </a:r>
            <a:r>
              <a:rPr lang="en-US" strike="sngStrike" dirty="0"/>
              <a:t>Court to </a:t>
            </a:r>
            <a:r>
              <a:rPr lang="en-US" strike="sngStrike" dirty="0" err="1" smtClean="0"/>
              <a:t>theSupreme</a:t>
            </a:r>
            <a:r>
              <a:rPr lang="en-US" strike="sngStrike" dirty="0" smtClean="0"/>
              <a:t> </a:t>
            </a:r>
            <a:r>
              <a:rPr lang="en-US" strike="sngStrike" dirty="0"/>
              <a:t>Court in accordance </a:t>
            </a:r>
            <a:r>
              <a:rPr lang="en-US" strike="sngStrike" dirty="0" smtClean="0"/>
              <a:t>with Supreme </a:t>
            </a:r>
            <a:r>
              <a:rPr lang="en-US" strike="sngStrike" dirty="0"/>
              <a:t>Court Rule 315.</a:t>
            </a:r>
          </a:p>
        </p:txBody>
      </p:sp>
    </p:spTree>
    <p:extLst>
      <p:ext uri="{BB962C8B-B14F-4D97-AF65-F5344CB8AC3E}">
        <p14:creationId xmlns:p14="http://schemas.microsoft.com/office/powerpoint/2010/main" val="4763685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Measures</a:t>
            </a:r>
            <a:endParaRPr lang="en-US" dirty="0"/>
          </a:p>
        </p:txBody>
      </p:sp>
      <p:sp>
        <p:nvSpPr>
          <p:cNvPr id="3" name="Content Placeholder 2"/>
          <p:cNvSpPr>
            <a:spLocks noGrp="1"/>
          </p:cNvSpPr>
          <p:nvPr>
            <p:ph idx="1"/>
          </p:nvPr>
        </p:nvSpPr>
        <p:spPr/>
        <p:txBody>
          <a:bodyPr/>
          <a:lstStyle/>
          <a:p>
            <a:r>
              <a:rPr lang="en-US" dirty="0" smtClean="0"/>
              <a:t>Strict AMA: “Strengthen AMA standards” </a:t>
            </a:r>
          </a:p>
          <a:p>
            <a:r>
              <a:rPr lang="en-US" dirty="0" smtClean="0"/>
              <a:t>Strict UR:</a:t>
            </a:r>
            <a:r>
              <a:rPr lang="en-US" dirty="0"/>
              <a:t> “Reduce or stop doctor shopping”</a:t>
            </a:r>
            <a:endParaRPr lang="en-US" dirty="0" smtClean="0"/>
          </a:p>
          <a:p>
            <a:r>
              <a:rPr lang="en-US" dirty="0" smtClean="0"/>
              <a:t>Restrictions in Choice of Medical: “Reduce or stop doctor shopping”</a:t>
            </a:r>
          </a:p>
          <a:p>
            <a:r>
              <a:rPr lang="en-US" dirty="0" smtClean="0"/>
              <a:t>Medical Fee Schedule: “(T)he </a:t>
            </a:r>
            <a:r>
              <a:rPr lang="en-US" dirty="0"/>
              <a:t>medical fee schedule should also be reviewed. About 40 states use a fee </a:t>
            </a:r>
            <a:r>
              <a:rPr lang="en-US" dirty="0" smtClean="0"/>
              <a:t>schedule…even </a:t>
            </a:r>
            <a:r>
              <a:rPr lang="en-US" dirty="0"/>
              <a:t>after Illinois cut the fee schedule by 30 percent in 2011, the state only went from having the second-highest fee schedule to the third-highest</a:t>
            </a:r>
            <a:r>
              <a:rPr lang="en-US" dirty="0" smtClean="0"/>
              <a:t>.”</a:t>
            </a:r>
          </a:p>
          <a:p>
            <a:r>
              <a:rPr lang="en-US" dirty="0" smtClean="0"/>
              <a:t> Springfield State Journal Register, 1/24/2015.</a:t>
            </a:r>
            <a:endParaRPr lang="en-US" dirty="0"/>
          </a:p>
        </p:txBody>
      </p:sp>
    </p:spTree>
    <p:extLst>
      <p:ext uri="{BB962C8B-B14F-4D97-AF65-F5344CB8AC3E}">
        <p14:creationId xmlns:p14="http://schemas.microsoft.com/office/powerpoint/2010/main" val="5586644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“Other” Measures</a:t>
            </a:r>
            <a:endParaRPr lang="en-US" dirty="0"/>
          </a:p>
        </p:txBody>
      </p:sp>
      <p:sp>
        <p:nvSpPr>
          <p:cNvPr id="3" name="Content Placeholder 2"/>
          <p:cNvSpPr>
            <a:spLocks noGrp="1"/>
          </p:cNvSpPr>
          <p:nvPr>
            <p:ph idx="1"/>
          </p:nvPr>
        </p:nvSpPr>
        <p:spPr/>
        <p:txBody>
          <a:bodyPr>
            <a:normAutofit/>
          </a:bodyPr>
          <a:lstStyle/>
          <a:p>
            <a:r>
              <a:rPr lang="en-US" dirty="0" smtClean="0"/>
              <a:t>WC Resolution (HR0172 Hoffman): “RESOLVED</a:t>
            </a:r>
            <a:r>
              <a:rPr lang="en-US" dirty="0"/>
              <a:t>, That injured employees, who have provided </a:t>
            </a:r>
            <a:r>
              <a:rPr lang="en-US" dirty="0" smtClean="0"/>
              <a:t>their labor </a:t>
            </a:r>
            <a:r>
              <a:rPr lang="en-US" dirty="0"/>
              <a:t>and made sacrifices for the betterment of the State </a:t>
            </a:r>
            <a:r>
              <a:rPr lang="en-US" dirty="0" smtClean="0"/>
              <a:t>and its </a:t>
            </a:r>
            <a:r>
              <a:rPr lang="en-US" dirty="0"/>
              <a:t>economy, should not be threatened or confronted </a:t>
            </a:r>
            <a:r>
              <a:rPr lang="en-US" dirty="0" smtClean="0"/>
              <a:t>with additional </a:t>
            </a:r>
            <a:r>
              <a:rPr lang="en-US" dirty="0"/>
              <a:t>benefit reductions through further changes to </a:t>
            </a:r>
            <a:r>
              <a:rPr lang="en-US" dirty="0" smtClean="0"/>
              <a:t>the Illinois </a:t>
            </a:r>
            <a:r>
              <a:rPr lang="en-US" dirty="0"/>
              <a:t>Workers' Compensation Act</a:t>
            </a:r>
            <a:r>
              <a:rPr lang="en-US" dirty="0" smtClean="0"/>
              <a:t>.”</a:t>
            </a:r>
          </a:p>
          <a:p>
            <a:r>
              <a:rPr lang="en-US" dirty="0" smtClean="0"/>
              <a:t>Insurance Premium Task Force (SR 150/SJR14 Raoul): “(T)he </a:t>
            </a:r>
            <a:r>
              <a:rPr lang="en-US" dirty="0"/>
              <a:t>Task Force shall study </a:t>
            </a:r>
            <a:r>
              <a:rPr lang="en-US" dirty="0" smtClean="0"/>
              <a:t>NCCI’s recommendations for workers</a:t>
            </a:r>
            <a:r>
              <a:rPr lang="en-US" dirty="0"/>
              <a:t>' compensation premium rates and the extent to </a:t>
            </a:r>
            <a:r>
              <a:rPr lang="en-US" dirty="0" smtClean="0"/>
              <a:t>which Illinois </a:t>
            </a:r>
            <a:r>
              <a:rPr lang="en-US" dirty="0"/>
              <a:t>employers' actual premiums reflect these </a:t>
            </a:r>
            <a:r>
              <a:rPr lang="en-US" dirty="0" smtClean="0"/>
              <a:t>recommended rates”</a:t>
            </a:r>
          </a:p>
          <a:p>
            <a:endParaRPr lang="en-US" dirty="0"/>
          </a:p>
        </p:txBody>
      </p:sp>
    </p:spTree>
    <p:extLst>
      <p:ext uri="{BB962C8B-B14F-4D97-AF65-F5344CB8AC3E}">
        <p14:creationId xmlns:p14="http://schemas.microsoft.com/office/powerpoint/2010/main" val="39287865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“Other” Measures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State </a:t>
            </a:r>
            <a:r>
              <a:rPr lang="en-US" dirty="0" smtClean="0"/>
              <a:t>Fund (HB2552 Fine): Amends </a:t>
            </a:r>
            <a:r>
              <a:rPr lang="en-US" dirty="0"/>
              <a:t>the Illinois Insurance Code. In the provision concerning the Illinois Workers' Compensation Commission Operations Fund surcharge, provides that after the effective date of the amendatory Act, the Director of Insurance shall make one or more loans to the Illinois Employers Mutual Insurance Company (the Company) in an amount not to exceed an aggregate amount of $10,000,000 from the Illinois Workers' Compensation Commission Operations Fund for the start-up funding and initial capitalization of the Company. Creates the Illinois Employers Mutual Insurance Company Article in the Code and establishes the Company as a nonprofit, independent public corporation. Provides that the Company (1) shall be operated as a domestic mutual insurance company, subject to all applicable provisions of the Code, (2) shall issue insurance for workers' compensation and occupational disease and shall not provide any other type of insurance, (3) shall not be considered a State agency or instrumentality of the State for any purpose, and (4) shall not receive any State appropriations or funds, except for an initial loan or loans. Sets forth provisions concerning a board of directors, ratemaking, the Illinois Insurance Guaranty Fund, a chief executive officer, liability, a workplace safety plan, investments, dividends, the sale of policies, auditing requirements, and an annual report. Effective immediately</a:t>
            </a:r>
            <a:r>
              <a:rPr lang="en-US" dirty="0" smtClean="0"/>
              <a:t>.</a:t>
            </a:r>
          </a:p>
          <a:p>
            <a:endParaRPr lang="en-US" dirty="0"/>
          </a:p>
        </p:txBody>
      </p:sp>
    </p:spTree>
    <p:extLst>
      <p:ext uri="{BB962C8B-B14F-4D97-AF65-F5344CB8AC3E}">
        <p14:creationId xmlns:p14="http://schemas.microsoft.com/office/powerpoint/2010/main" val="16713330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“Other” Measures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No Exclusive Remedy for Client Companies of Staffing Agencies (SB1812 Martinez): Amends </a:t>
            </a:r>
            <a:r>
              <a:rPr lang="en-US" dirty="0"/>
              <a:t>the Workers' Compensation Act. Provides that a borrowing employer that has entered into an agreement with a loaning employer may not avail itself of the exclusive remedy protection under the Act. Provides that any agreement between a loaning employer and a borrowing employer by which the loaning employer is entitled to receive certain reimbursements relating to fees and costs in hearings before the Illinois Workers' Compensation Commission is prohibited, is against public policy, and shall be wholly void</a:t>
            </a:r>
            <a:r>
              <a:rPr lang="en-US" dirty="0" smtClean="0"/>
              <a:t>.</a:t>
            </a:r>
          </a:p>
          <a:p>
            <a:r>
              <a:rPr lang="en-US" dirty="0" smtClean="0"/>
              <a:t>“Hours Worked” Premium Basis (SB1499 Manar): </a:t>
            </a:r>
            <a:r>
              <a:rPr lang="en-US" dirty="0"/>
              <a:t>Amends the Illinois Insurance Code. Provides that with respect to employers correctly classified within the construction industry, the amount charged to the insured for workers' compensation and employers' liability insurance shall be based upon hours worked by employees in specific job categories or classifications, not the wages or salaries paid to the employees. Makes technical and grammatical changes.</a:t>
            </a:r>
            <a:endParaRPr lang="en-US" dirty="0" smtClean="0"/>
          </a:p>
          <a:p>
            <a:endParaRPr lang="en-US" dirty="0"/>
          </a:p>
        </p:txBody>
      </p:sp>
    </p:spTree>
    <p:extLst>
      <p:ext uri="{BB962C8B-B14F-4D97-AF65-F5344CB8AC3E}">
        <p14:creationId xmlns:p14="http://schemas.microsoft.com/office/powerpoint/2010/main" val="19269965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“Other” Measures</a:t>
            </a:r>
            <a:endParaRPr lang="en-US" dirty="0"/>
          </a:p>
        </p:txBody>
      </p:sp>
      <p:sp>
        <p:nvSpPr>
          <p:cNvPr id="3" name="Content Placeholder 2"/>
          <p:cNvSpPr>
            <a:spLocks noGrp="1"/>
          </p:cNvSpPr>
          <p:nvPr>
            <p:ph idx="1"/>
          </p:nvPr>
        </p:nvSpPr>
        <p:spPr/>
        <p:txBody>
          <a:bodyPr>
            <a:normAutofit/>
          </a:bodyPr>
          <a:lstStyle/>
          <a:p>
            <a:r>
              <a:rPr lang="en-US" dirty="0"/>
              <a:t>Strengthen WC Cost Reporting for </a:t>
            </a:r>
            <a:r>
              <a:rPr lang="en-US" dirty="0" smtClean="0"/>
              <a:t>Self-Insureds</a:t>
            </a:r>
          </a:p>
          <a:p>
            <a:r>
              <a:rPr lang="en-US" dirty="0"/>
              <a:t>Safety &amp; RTW </a:t>
            </a:r>
            <a:r>
              <a:rPr lang="en-US" dirty="0" smtClean="0"/>
              <a:t>Incentives</a:t>
            </a:r>
          </a:p>
          <a:p>
            <a:r>
              <a:rPr lang="en-US" dirty="0"/>
              <a:t>Fund Deficit in IWBF</a:t>
            </a:r>
          </a:p>
          <a:p>
            <a:endParaRPr lang="en-US" dirty="0"/>
          </a:p>
          <a:p>
            <a:endParaRPr lang="en-US" dirty="0"/>
          </a:p>
          <a:p>
            <a:endParaRPr lang="en-US" dirty="0"/>
          </a:p>
        </p:txBody>
      </p:sp>
    </p:spTree>
    <p:extLst>
      <p:ext uri="{BB962C8B-B14F-4D97-AF65-F5344CB8AC3E}">
        <p14:creationId xmlns:p14="http://schemas.microsoft.com/office/powerpoint/2010/main" val="193183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3475" y="201223"/>
            <a:ext cx="10515600" cy="1325563"/>
          </a:xfrm>
        </p:spPr>
        <p:txBody>
          <a:bodyPr/>
          <a:lstStyle/>
          <a:p>
            <a:r>
              <a:rPr lang="en-US" dirty="0" smtClean="0"/>
              <a:t>HB2418 </a:t>
            </a:r>
            <a:r>
              <a:rPr lang="en-US" dirty="0"/>
              <a:t>Kay/SB0770 McCarter</a:t>
            </a:r>
            <a:br>
              <a:rPr lang="en-US" dirty="0"/>
            </a:br>
            <a:r>
              <a:rPr lang="en-US" dirty="0"/>
              <a:t>Traveling Employee &amp; Causation</a:t>
            </a:r>
          </a:p>
        </p:txBody>
      </p:sp>
      <p:sp>
        <p:nvSpPr>
          <p:cNvPr id="3" name="Content Placeholder 2"/>
          <p:cNvSpPr>
            <a:spLocks noGrp="1"/>
          </p:cNvSpPr>
          <p:nvPr>
            <p:ph idx="1"/>
          </p:nvPr>
        </p:nvSpPr>
        <p:spPr/>
        <p:txBody>
          <a:bodyPr>
            <a:normAutofit fontScale="77500" lnSpcReduction="20000"/>
          </a:bodyPr>
          <a:lstStyle/>
          <a:p>
            <a:r>
              <a:rPr lang="en-US" dirty="0" smtClean="0"/>
              <a:t>Section 1(d</a:t>
            </a:r>
            <a:r>
              <a:rPr lang="en-US" dirty="0"/>
              <a:t>) To obtain compensation under this Act, an </a:t>
            </a:r>
            <a:r>
              <a:rPr lang="en-US" dirty="0" smtClean="0"/>
              <a:t>employee bears </a:t>
            </a:r>
            <a:r>
              <a:rPr lang="en-US" dirty="0"/>
              <a:t>the burden of showing, by a preponderance of </a:t>
            </a:r>
            <a:r>
              <a:rPr lang="en-US" dirty="0" smtClean="0"/>
              <a:t>the evidence</a:t>
            </a:r>
            <a:r>
              <a:rPr lang="en-US" dirty="0"/>
              <a:t>, that he or she has sustained accidental </a:t>
            </a:r>
            <a:r>
              <a:rPr lang="en-US" dirty="0" smtClean="0"/>
              <a:t>injuries arising </a:t>
            </a:r>
            <a:r>
              <a:rPr lang="en-US" dirty="0"/>
              <a:t>out of and in the course </a:t>
            </a:r>
            <a:r>
              <a:rPr lang="en-US" dirty="0" smtClean="0"/>
              <a:t>of the </a:t>
            </a:r>
            <a:r>
              <a:rPr lang="en-US" dirty="0"/>
              <a:t>employment. </a:t>
            </a:r>
            <a:r>
              <a:rPr lang="en-US" u="sng" dirty="0"/>
              <a:t>An </a:t>
            </a:r>
            <a:r>
              <a:rPr lang="en-US" u="sng" dirty="0" smtClean="0"/>
              <a:t>employee who </a:t>
            </a:r>
            <a:r>
              <a:rPr lang="en-US" u="sng" dirty="0"/>
              <a:t>is required to travel in connection with his or </a:t>
            </a:r>
            <a:r>
              <a:rPr lang="en-US" u="sng" dirty="0" smtClean="0"/>
              <a:t>her employment </a:t>
            </a:r>
            <a:r>
              <a:rPr lang="en-US" u="sng" dirty="0"/>
              <a:t>and who suffers an injury while in travel </a:t>
            </a:r>
            <a:r>
              <a:rPr lang="en-US" u="sng" dirty="0" smtClean="0"/>
              <a:t>status shall </a:t>
            </a:r>
            <a:r>
              <a:rPr lang="en-US" u="sng" dirty="0"/>
              <a:t>be eligible for benefits only if the injury arises out </a:t>
            </a:r>
            <a:r>
              <a:rPr lang="en-US" u="sng" dirty="0" smtClean="0"/>
              <a:t>of and </a:t>
            </a:r>
            <a:r>
              <a:rPr lang="en-US" u="sng" dirty="0"/>
              <a:t>in the course of employment while he or she is </a:t>
            </a:r>
            <a:r>
              <a:rPr lang="en-US" u="sng" dirty="0" smtClean="0"/>
              <a:t>actively engaged </a:t>
            </a:r>
            <a:r>
              <a:rPr lang="en-US" u="sng" dirty="0"/>
              <a:t>in the duties of employment. This subsection (</a:t>
            </a:r>
            <a:r>
              <a:rPr lang="en-US" u="sng" dirty="0" smtClean="0"/>
              <a:t>d)applies </a:t>
            </a:r>
            <a:r>
              <a:rPr lang="en-US" u="sng" dirty="0"/>
              <a:t>to travel necessarily incident to the performance </a:t>
            </a:r>
            <a:r>
              <a:rPr lang="en-US" u="sng" dirty="0" smtClean="0"/>
              <a:t>of the </a:t>
            </a:r>
            <a:r>
              <a:rPr lang="en-US" u="sng" dirty="0"/>
              <a:t>employee's job responsibility if: (i) the </a:t>
            </a:r>
            <a:r>
              <a:rPr lang="en-US" u="sng" dirty="0" smtClean="0"/>
              <a:t>employer furnishes </a:t>
            </a:r>
            <a:r>
              <a:rPr lang="en-US" u="sng" dirty="0"/>
              <a:t>the transportation or the employee </a:t>
            </a:r>
            <a:r>
              <a:rPr lang="en-US" u="sng" dirty="0" smtClean="0"/>
              <a:t>receives reimbursement </a:t>
            </a:r>
            <a:r>
              <a:rPr lang="en-US" u="sng" dirty="0"/>
              <a:t>from the employer for costs of travel, gas, </a:t>
            </a:r>
            <a:r>
              <a:rPr lang="en-US" u="sng" dirty="0" smtClean="0"/>
              <a:t>oil, or </a:t>
            </a:r>
            <a:r>
              <a:rPr lang="en-US" u="sng" dirty="0"/>
              <a:t>lodging as a part of the employee's benefits or </a:t>
            </a:r>
            <a:r>
              <a:rPr lang="en-US" u="sng" dirty="0" smtClean="0"/>
              <a:t>employment agreement </a:t>
            </a:r>
            <a:r>
              <a:rPr lang="en-US" u="sng" dirty="0"/>
              <a:t>and the travel is necessitated by and on behalf </a:t>
            </a:r>
            <a:r>
              <a:rPr lang="en-US" u="sng" dirty="0" smtClean="0"/>
              <a:t>of the </a:t>
            </a:r>
            <a:r>
              <a:rPr lang="en-US" u="sng" dirty="0"/>
              <a:t>employer as an integral part or condition of </a:t>
            </a:r>
            <a:r>
              <a:rPr lang="en-US" u="sng" dirty="0" smtClean="0"/>
              <a:t>the employment</a:t>
            </a:r>
            <a:r>
              <a:rPr lang="en-US" u="sng" dirty="0"/>
              <a:t>; or (ii) the travel is required by the employer </a:t>
            </a:r>
            <a:r>
              <a:rPr lang="en-US" u="sng" dirty="0" smtClean="0"/>
              <a:t>as part </a:t>
            </a:r>
            <a:r>
              <a:rPr lang="en-US" u="sng" dirty="0"/>
              <a:t>of the employee's job duties. Arising out of and in </a:t>
            </a:r>
            <a:r>
              <a:rPr lang="en-US" u="sng" dirty="0" smtClean="0"/>
              <a:t>the course </a:t>
            </a:r>
            <a:r>
              <a:rPr lang="en-US" u="sng" dirty="0"/>
              <a:t>of the employment does not include travel to and </a:t>
            </a:r>
            <a:r>
              <a:rPr lang="en-US" u="sng" dirty="0" smtClean="0"/>
              <a:t>from work</a:t>
            </a:r>
            <a:r>
              <a:rPr lang="en-US" u="sng" dirty="0"/>
              <a:t>. Arising out of and in the course of employment does </a:t>
            </a:r>
            <a:r>
              <a:rPr lang="en-US" u="sng" dirty="0" smtClean="0"/>
              <a:t>not include </a:t>
            </a:r>
            <a:r>
              <a:rPr lang="en-US" u="sng" dirty="0"/>
              <a:t>when an employee is on a paid or unpaid break and </a:t>
            </a:r>
            <a:r>
              <a:rPr lang="en-US" u="sng" dirty="0" smtClean="0"/>
              <a:t>is not </a:t>
            </a:r>
            <a:r>
              <a:rPr lang="en-US" u="sng" dirty="0"/>
              <a:t>performing any specific tasks for the employer during </a:t>
            </a:r>
            <a:r>
              <a:rPr lang="en-US" u="sng" dirty="0" smtClean="0"/>
              <a:t>the break</a:t>
            </a:r>
            <a:r>
              <a:rPr lang="en-US" u="sng" dirty="0"/>
              <a:t>.</a:t>
            </a:r>
          </a:p>
        </p:txBody>
      </p:sp>
    </p:spTree>
    <p:extLst>
      <p:ext uri="{BB962C8B-B14F-4D97-AF65-F5344CB8AC3E}">
        <p14:creationId xmlns:p14="http://schemas.microsoft.com/office/powerpoint/2010/main" val="3553757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HB2418 </a:t>
            </a:r>
            <a:r>
              <a:rPr lang="en-US" dirty="0"/>
              <a:t>Kay/SB0770 McCarter</a:t>
            </a:r>
            <a:br>
              <a:rPr lang="en-US" dirty="0"/>
            </a:br>
            <a:r>
              <a:rPr lang="en-US" dirty="0"/>
              <a:t>Traveling Employee &amp; Causation</a:t>
            </a:r>
          </a:p>
        </p:txBody>
      </p:sp>
      <p:sp>
        <p:nvSpPr>
          <p:cNvPr id="3" name="Content Placeholder 2"/>
          <p:cNvSpPr>
            <a:spLocks noGrp="1"/>
          </p:cNvSpPr>
          <p:nvPr>
            <p:ph idx="1"/>
          </p:nvPr>
        </p:nvSpPr>
        <p:spPr/>
        <p:txBody>
          <a:bodyPr>
            <a:normAutofit/>
          </a:bodyPr>
          <a:lstStyle/>
          <a:p>
            <a:r>
              <a:rPr lang="en-US" dirty="0" smtClean="0"/>
              <a:t>New Section 1 </a:t>
            </a:r>
            <a:r>
              <a:rPr lang="en-US" u="sng" dirty="0" smtClean="0"/>
              <a:t>(e</a:t>
            </a:r>
            <a:r>
              <a:rPr lang="en-US" u="sng" dirty="0"/>
              <a:t>) The term "accident" as used in this Act means </a:t>
            </a:r>
            <a:r>
              <a:rPr lang="en-US" u="sng" dirty="0" smtClean="0"/>
              <a:t>an occurrence </a:t>
            </a:r>
            <a:r>
              <a:rPr lang="en-US" u="sng" dirty="0"/>
              <a:t>arising out of the employment, resulting from a </a:t>
            </a:r>
            <a:r>
              <a:rPr lang="en-US" u="sng" dirty="0" smtClean="0"/>
              <a:t>risk incidental </a:t>
            </a:r>
            <a:r>
              <a:rPr lang="en-US" u="sng" dirty="0"/>
              <a:t>to the employment, and in the course of </a:t>
            </a:r>
            <a:r>
              <a:rPr lang="en-US" u="sng" dirty="0" smtClean="0"/>
              <a:t>the employment </a:t>
            </a:r>
            <a:r>
              <a:rPr lang="en-US" u="sng" dirty="0"/>
              <a:t>at a time and place and under </a:t>
            </a:r>
            <a:r>
              <a:rPr lang="en-US" u="sng" dirty="0" smtClean="0"/>
              <a:t>circumstances reasonably </a:t>
            </a:r>
            <a:r>
              <a:rPr lang="en-US" u="sng" dirty="0"/>
              <a:t>required by the employment</a:t>
            </a:r>
            <a:r>
              <a:rPr lang="en-US" u="sng" dirty="0" smtClean="0"/>
              <a:t>.</a:t>
            </a:r>
          </a:p>
          <a:p>
            <a:endParaRPr lang="en-US" u="sng" dirty="0"/>
          </a:p>
        </p:txBody>
      </p:sp>
    </p:spTree>
    <p:extLst>
      <p:ext uri="{BB962C8B-B14F-4D97-AF65-F5344CB8AC3E}">
        <p14:creationId xmlns:p14="http://schemas.microsoft.com/office/powerpoint/2010/main" val="2456584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HB2418 </a:t>
            </a:r>
            <a:r>
              <a:rPr lang="en-US" dirty="0"/>
              <a:t>Kay/SB0770 McCarter</a:t>
            </a:r>
            <a:br>
              <a:rPr lang="en-US" dirty="0"/>
            </a:br>
            <a:r>
              <a:rPr lang="en-US" dirty="0"/>
              <a:t>Traveling Employee &amp; Causation</a:t>
            </a:r>
          </a:p>
        </p:txBody>
      </p:sp>
      <p:sp>
        <p:nvSpPr>
          <p:cNvPr id="3" name="Content Placeholder 2"/>
          <p:cNvSpPr>
            <a:spLocks noGrp="1"/>
          </p:cNvSpPr>
          <p:nvPr>
            <p:ph idx="1"/>
          </p:nvPr>
        </p:nvSpPr>
        <p:spPr/>
        <p:txBody>
          <a:bodyPr>
            <a:normAutofit fontScale="92500" lnSpcReduction="10000"/>
          </a:bodyPr>
          <a:lstStyle/>
          <a:p>
            <a:r>
              <a:rPr lang="en-US" dirty="0" smtClean="0"/>
              <a:t>New Section 1 </a:t>
            </a:r>
            <a:r>
              <a:rPr lang="en-US" u="sng" dirty="0" smtClean="0"/>
              <a:t>(f</a:t>
            </a:r>
            <a:r>
              <a:rPr lang="en-US" u="sng" dirty="0"/>
              <a:t>) The term "injury" as used in this Act means a </a:t>
            </a:r>
            <a:r>
              <a:rPr lang="en-US" u="sng" dirty="0" smtClean="0"/>
              <a:t>medical condition </a:t>
            </a:r>
            <a:r>
              <a:rPr lang="en-US" u="sng" dirty="0"/>
              <a:t>or impairment that arises out of and in the course </a:t>
            </a:r>
            <a:r>
              <a:rPr lang="en-US" u="sng" dirty="0" smtClean="0"/>
              <a:t>of employment</a:t>
            </a:r>
            <a:r>
              <a:rPr lang="en-US" u="sng" dirty="0"/>
              <a:t>. An injury, its occupational cause, and </a:t>
            </a:r>
            <a:r>
              <a:rPr lang="en-US" u="sng" dirty="0" smtClean="0"/>
              <a:t>any resulting </a:t>
            </a:r>
            <a:r>
              <a:rPr lang="en-US" u="sng" dirty="0"/>
              <a:t>manifestations or disability must be established to </a:t>
            </a:r>
            <a:r>
              <a:rPr lang="en-US" u="sng" dirty="0" smtClean="0"/>
              <a:t>a reasonable </a:t>
            </a:r>
            <a:r>
              <a:rPr lang="en-US" u="sng" dirty="0"/>
              <a:t>degree of medical certainty, based on </a:t>
            </a:r>
            <a:r>
              <a:rPr lang="en-US" u="sng" dirty="0" smtClean="0"/>
              <a:t>objective relevant </a:t>
            </a:r>
            <a:r>
              <a:rPr lang="en-US" u="sng" dirty="0"/>
              <a:t>medical findings, and the accidental </a:t>
            </a:r>
            <a:r>
              <a:rPr lang="en-US" u="sng" dirty="0" smtClean="0"/>
              <a:t>compensable injury </a:t>
            </a:r>
            <a:r>
              <a:rPr lang="en-US" u="sng" dirty="0"/>
              <a:t>must be the major contributing cause of any </a:t>
            </a:r>
            <a:r>
              <a:rPr lang="en-US" u="sng" dirty="0" smtClean="0"/>
              <a:t>resulting injuries</a:t>
            </a:r>
            <a:r>
              <a:rPr lang="en-US" u="sng" dirty="0"/>
              <a:t>. For the purposes of this Section, "major </a:t>
            </a:r>
            <a:r>
              <a:rPr lang="en-US" u="sng" dirty="0" smtClean="0"/>
              <a:t>contributing cause</a:t>
            </a:r>
            <a:r>
              <a:rPr lang="en-US" u="sng" dirty="0"/>
              <a:t>" means the cause which is more than 50% responsible </a:t>
            </a:r>
            <a:r>
              <a:rPr lang="en-US" u="sng" dirty="0" smtClean="0"/>
              <a:t>for the </a:t>
            </a:r>
            <a:r>
              <a:rPr lang="en-US" u="sng" dirty="0"/>
              <a:t>injury as compared to all other causes combined for </a:t>
            </a:r>
            <a:r>
              <a:rPr lang="en-US" u="sng" dirty="0" smtClean="0"/>
              <a:t>which treatment </a:t>
            </a:r>
            <a:r>
              <a:rPr lang="en-US" u="sng" dirty="0"/>
              <a:t>or benefits are sought. "Injury" includes </a:t>
            </a:r>
            <a:r>
              <a:rPr lang="en-US" u="sng" dirty="0" smtClean="0"/>
              <a:t>the aggravation </a:t>
            </a:r>
            <a:r>
              <a:rPr lang="en-US" u="sng" dirty="0"/>
              <a:t>of a pre-existing condition by an accident </a:t>
            </a:r>
            <a:r>
              <a:rPr lang="en-US" u="sng" dirty="0" smtClean="0"/>
              <a:t>arising out </a:t>
            </a:r>
            <a:r>
              <a:rPr lang="en-US" u="sng" dirty="0"/>
              <a:t>of and in the course of the employment, but only for </a:t>
            </a:r>
            <a:r>
              <a:rPr lang="en-US" u="sng" dirty="0" smtClean="0"/>
              <a:t>so long </a:t>
            </a:r>
            <a:r>
              <a:rPr lang="en-US" u="sng" dirty="0"/>
              <a:t>as the aggravation of the pre-existing condition </a:t>
            </a:r>
            <a:r>
              <a:rPr lang="en-US" u="sng" dirty="0" smtClean="0"/>
              <a:t>continues to </a:t>
            </a:r>
            <a:r>
              <a:rPr lang="en-US" u="sng" dirty="0"/>
              <a:t>be the major contributing cause of the disability.</a:t>
            </a:r>
          </a:p>
        </p:txBody>
      </p:sp>
    </p:spTree>
    <p:extLst>
      <p:ext uri="{BB962C8B-B14F-4D97-AF65-F5344CB8AC3E}">
        <p14:creationId xmlns:p14="http://schemas.microsoft.com/office/powerpoint/2010/main" val="2417489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HB2418 </a:t>
            </a:r>
            <a:r>
              <a:rPr lang="en-US" dirty="0"/>
              <a:t>Kay/SB0770 McCarter</a:t>
            </a:r>
            <a:br>
              <a:rPr lang="en-US" dirty="0"/>
            </a:br>
            <a:r>
              <a:rPr lang="en-US" dirty="0"/>
              <a:t>Traveling Employee &amp; Causation</a:t>
            </a:r>
          </a:p>
        </p:txBody>
      </p:sp>
      <p:sp>
        <p:nvSpPr>
          <p:cNvPr id="3" name="Content Placeholder 2"/>
          <p:cNvSpPr>
            <a:spLocks noGrp="1"/>
          </p:cNvSpPr>
          <p:nvPr>
            <p:ph idx="1"/>
          </p:nvPr>
        </p:nvSpPr>
        <p:spPr/>
        <p:txBody>
          <a:bodyPr>
            <a:normAutofit/>
          </a:bodyPr>
          <a:lstStyle/>
          <a:p>
            <a:r>
              <a:rPr lang="en-US" dirty="0" smtClean="0"/>
              <a:t>New Section 1(f) continued: </a:t>
            </a:r>
            <a:r>
              <a:rPr lang="en-US" u="sng" dirty="0" smtClean="0"/>
              <a:t>An </a:t>
            </a:r>
            <a:r>
              <a:rPr lang="en-US" u="sng" dirty="0"/>
              <a:t>injury is deemed to arise out of and in the course </a:t>
            </a:r>
            <a:r>
              <a:rPr lang="en-US" u="sng" dirty="0" smtClean="0"/>
              <a:t>of the </a:t>
            </a:r>
            <a:r>
              <a:rPr lang="en-US" u="sng" dirty="0"/>
              <a:t>employment only if</a:t>
            </a:r>
            <a:r>
              <a:rPr lang="en-US" u="sng" dirty="0" smtClean="0"/>
              <a:t>:</a:t>
            </a:r>
            <a:r>
              <a:rPr lang="en-US" u="sng" dirty="0"/>
              <a:t>(1) it is reasonably apparent, upon consideration </a:t>
            </a:r>
            <a:r>
              <a:rPr lang="en-US" u="sng" dirty="0" smtClean="0"/>
              <a:t>of all </a:t>
            </a:r>
            <a:r>
              <a:rPr lang="en-US" u="sng" dirty="0"/>
              <a:t>circumstances, that the accident is the </a:t>
            </a:r>
            <a:r>
              <a:rPr lang="en-US" u="sng" dirty="0" smtClean="0"/>
              <a:t>major contributing </a:t>
            </a:r>
            <a:r>
              <a:rPr lang="en-US" u="sng" dirty="0"/>
              <a:t>cause of the injury; </a:t>
            </a:r>
            <a:r>
              <a:rPr lang="en-US" u="sng" dirty="0" smtClean="0"/>
              <a:t>and(2</a:t>
            </a:r>
            <a:r>
              <a:rPr lang="en-US" u="sng" dirty="0"/>
              <a:t>) it does not come from a hazard or risk unrelated </a:t>
            </a:r>
            <a:r>
              <a:rPr lang="en-US" u="sng" dirty="0" smtClean="0"/>
              <a:t>to the </a:t>
            </a:r>
            <a:r>
              <a:rPr lang="en-US" u="sng" dirty="0"/>
              <a:t>employment to which employees would have been </a:t>
            </a:r>
            <a:r>
              <a:rPr lang="en-US" u="sng" dirty="0" smtClean="0"/>
              <a:t>equally exposed </a:t>
            </a:r>
            <a:r>
              <a:rPr lang="en-US" u="sng" dirty="0"/>
              <a:t>outside of the </a:t>
            </a:r>
            <a:r>
              <a:rPr lang="en-US" u="sng" err="1" smtClean="0"/>
              <a:t>employment</a:t>
            </a:r>
            <a:r>
              <a:rPr lang="en-US" u="sng" smtClean="0"/>
              <a:t>. An </a:t>
            </a:r>
            <a:r>
              <a:rPr lang="en-US" u="sng" dirty="0"/>
              <a:t>injury resulting directly or indirectly from </a:t>
            </a:r>
            <a:r>
              <a:rPr lang="en-US" u="sng" dirty="0" smtClean="0"/>
              <a:t>idiopathic causes </a:t>
            </a:r>
            <a:r>
              <a:rPr lang="en-US" u="sng" dirty="0"/>
              <a:t>is not compensable.</a:t>
            </a:r>
          </a:p>
        </p:txBody>
      </p:sp>
    </p:spTree>
    <p:extLst>
      <p:ext uri="{BB962C8B-B14F-4D97-AF65-F5344CB8AC3E}">
        <p14:creationId xmlns:p14="http://schemas.microsoft.com/office/powerpoint/2010/main" val="1966366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HB2419 Kay/SB0769 McCarter</a:t>
            </a:r>
            <a:br>
              <a:rPr lang="en-US" dirty="0" smtClean="0"/>
            </a:br>
            <a:r>
              <a:rPr lang="en-US" dirty="0" smtClean="0"/>
              <a:t>Average Weekly Wage </a:t>
            </a:r>
            <a:endParaRPr lang="en-US" dirty="0"/>
          </a:p>
        </p:txBody>
      </p:sp>
      <p:sp>
        <p:nvSpPr>
          <p:cNvPr id="3" name="Content Placeholder 2"/>
          <p:cNvSpPr>
            <a:spLocks noGrp="1"/>
          </p:cNvSpPr>
          <p:nvPr>
            <p:ph idx="1"/>
          </p:nvPr>
        </p:nvSpPr>
        <p:spPr/>
        <p:txBody>
          <a:bodyPr/>
          <a:lstStyle/>
          <a:p>
            <a:r>
              <a:rPr lang="en-US" dirty="0"/>
              <a:t>Amends the Workers' Compensation Act. Provides for the computation of compensation when there are multiple employers and when there is less </a:t>
            </a:r>
            <a:r>
              <a:rPr lang="en-US" dirty="0" smtClean="0"/>
              <a:t>than </a:t>
            </a:r>
            <a:r>
              <a:rPr lang="en-US" dirty="0"/>
              <a:t>full-time work. Effective immediately</a:t>
            </a:r>
            <a:r>
              <a:rPr lang="en-US" dirty="0" smtClean="0"/>
              <a:t>.</a:t>
            </a:r>
          </a:p>
          <a:p>
            <a:r>
              <a:rPr lang="en-US" dirty="0" smtClean="0"/>
              <a:t>2/17/2015 House Referred </a:t>
            </a:r>
            <a:r>
              <a:rPr lang="en-US" dirty="0"/>
              <a:t>to </a:t>
            </a:r>
            <a:r>
              <a:rPr lang="en-US" dirty="0">
                <a:hlinkClick r:id="rId2"/>
              </a:rPr>
              <a:t>Rules </a:t>
            </a:r>
            <a:r>
              <a:rPr lang="en-US" dirty="0" smtClean="0">
                <a:hlinkClick r:id="rId2"/>
              </a:rPr>
              <a:t>Committee</a:t>
            </a:r>
            <a:endParaRPr lang="en-US" dirty="0" smtClean="0"/>
          </a:p>
          <a:p>
            <a:r>
              <a:rPr lang="en-US" b="1" dirty="0" smtClean="0"/>
              <a:t>2/11/2015 Senate Assigned </a:t>
            </a:r>
            <a:r>
              <a:rPr lang="en-US" b="1" dirty="0"/>
              <a:t>to </a:t>
            </a:r>
            <a:r>
              <a:rPr lang="en-US" b="1" dirty="0">
                <a:hlinkClick r:id="rId3"/>
              </a:rPr>
              <a:t>Labor</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6921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HB2419 </a:t>
            </a:r>
            <a:r>
              <a:rPr lang="en-US" dirty="0"/>
              <a:t>Kay/SB0769 McCarter</a:t>
            </a:r>
            <a:br>
              <a:rPr lang="en-US" dirty="0"/>
            </a:br>
            <a:r>
              <a:rPr lang="en-US" dirty="0"/>
              <a:t>Average Weekly Wage </a:t>
            </a:r>
          </a:p>
        </p:txBody>
      </p:sp>
      <p:sp>
        <p:nvSpPr>
          <p:cNvPr id="3" name="Content Placeholder 2"/>
          <p:cNvSpPr>
            <a:spLocks noGrp="1"/>
          </p:cNvSpPr>
          <p:nvPr>
            <p:ph idx="1"/>
          </p:nvPr>
        </p:nvSpPr>
        <p:spPr/>
        <p:txBody>
          <a:bodyPr>
            <a:normAutofit lnSpcReduction="10000"/>
          </a:bodyPr>
          <a:lstStyle/>
          <a:p>
            <a:r>
              <a:rPr lang="en-US" dirty="0"/>
              <a:t>Sec. 10. The basis for computing the compensation </a:t>
            </a:r>
            <a:r>
              <a:rPr lang="en-US" dirty="0" smtClean="0"/>
              <a:t>provided for </a:t>
            </a:r>
            <a:r>
              <a:rPr lang="en-US" dirty="0"/>
              <a:t>in Sections 7 and 8 of the Act shall be as follows</a:t>
            </a:r>
            <a:r>
              <a:rPr lang="en-US" dirty="0" smtClean="0"/>
              <a:t>: (</a:t>
            </a:r>
            <a:r>
              <a:rPr lang="en-US" dirty="0"/>
              <a:t>1) The compensation shall be computed on the basis of </a:t>
            </a:r>
            <a:r>
              <a:rPr lang="en-US" dirty="0" smtClean="0"/>
              <a:t>the "Average </a:t>
            </a:r>
            <a:r>
              <a:rPr lang="en-US" dirty="0"/>
              <a:t>weekly wage" which shall mean the actual earnings </a:t>
            </a:r>
            <a:r>
              <a:rPr lang="en-US" dirty="0" smtClean="0"/>
              <a:t>of the </a:t>
            </a:r>
            <a:r>
              <a:rPr lang="en-US" dirty="0"/>
              <a:t>employee in the employment in which he was working at </a:t>
            </a:r>
            <a:r>
              <a:rPr lang="en-US" dirty="0" smtClean="0"/>
              <a:t>the time </a:t>
            </a:r>
            <a:r>
              <a:rPr lang="en-US" dirty="0"/>
              <a:t>of the injury during the period of 52 weeks ending </a:t>
            </a:r>
            <a:r>
              <a:rPr lang="en-US" dirty="0" smtClean="0"/>
              <a:t>with the </a:t>
            </a:r>
            <a:r>
              <a:rPr lang="en-US" dirty="0"/>
              <a:t>last day of the employee's last full pay period </a:t>
            </a:r>
            <a:r>
              <a:rPr lang="en-US" dirty="0" smtClean="0"/>
              <a:t>immediately preceding </a:t>
            </a:r>
            <a:r>
              <a:rPr lang="en-US" dirty="0"/>
              <a:t>the date of injury, illness or disablement </a:t>
            </a:r>
            <a:r>
              <a:rPr lang="en-US" dirty="0" smtClean="0"/>
              <a:t>excluding overtime</a:t>
            </a:r>
            <a:r>
              <a:rPr lang="en-US" dirty="0"/>
              <a:t>, and bonus divided by 52</a:t>
            </a:r>
            <a:r>
              <a:rPr lang="en-US" strike="sngStrike" dirty="0"/>
              <a:t>; but if the injured </a:t>
            </a:r>
            <a:r>
              <a:rPr lang="en-US" strike="sngStrike" dirty="0" smtClean="0"/>
              <a:t>employee lost </a:t>
            </a:r>
            <a:r>
              <a:rPr lang="en-US" strike="sngStrike" dirty="0"/>
              <a:t>5 or more calendar days during such period, whether or </a:t>
            </a:r>
            <a:r>
              <a:rPr lang="en-US" strike="sngStrike" dirty="0" smtClean="0"/>
              <a:t>not in </a:t>
            </a:r>
            <a:r>
              <a:rPr lang="en-US" strike="sngStrike" dirty="0"/>
              <a:t>the same week, then the earnings for the remainder of </a:t>
            </a:r>
            <a:r>
              <a:rPr lang="en-US" strike="sngStrike" dirty="0" smtClean="0"/>
              <a:t>such52 </a:t>
            </a:r>
            <a:r>
              <a:rPr lang="en-US" strike="sngStrike" dirty="0"/>
              <a:t>weeks shall be divided by the number of weeks and </a:t>
            </a:r>
            <a:r>
              <a:rPr lang="en-US" strike="sngStrike" dirty="0" smtClean="0"/>
              <a:t>parts thereof </a:t>
            </a:r>
            <a:r>
              <a:rPr lang="en-US" strike="sngStrike" dirty="0"/>
              <a:t>remaining after the time so lost has been deducted</a:t>
            </a:r>
            <a:r>
              <a:rPr lang="en-US" dirty="0"/>
              <a:t>.</a:t>
            </a:r>
          </a:p>
        </p:txBody>
      </p:sp>
    </p:spTree>
    <p:extLst>
      <p:ext uri="{BB962C8B-B14F-4D97-AF65-F5344CB8AC3E}">
        <p14:creationId xmlns:p14="http://schemas.microsoft.com/office/powerpoint/2010/main" val="3876922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HB2419 </a:t>
            </a:r>
            <a:r>
              <a:rPr lang="en-US" dirty="0"/>
              <a:t>Kay/SB0769 McCarter</a:t>
            </a:r>
            <a:br>
              <a:rPr lang="en-US" dirty="0"/>
            </a:br>
            <a:r>
              <a:rPr lang="en-US" dirty="0"/>
              <a:t>Average Weekly Wage </a:t>
            </a:r>
          </a:p>
        </p:txBody>
      </p:sp>
      <p:sp>
        <p:nvSpPr>
          <p:cNvPr id="3" name="Content Placeholder 2"/>
          <p:cNvSpPr>
            <a:spLocks noGrp="1"/>
          </p:cNvSpPr>
          <p:nvPr>
            <p:ph idx="1"/>
          </p:nvPr>
        </p:nvSpPr>
        <p:spPr/>
        <p:txBody>
          <a:bodyPr>
            <a:normAutofit/>
          </a:bodyPr>
          <a:lstStyle/>
          <a:p>
            <a:r>
              <a:rPr lang="en-US" dirty="0"/>
              <a:t>(2) Where the employment prior to the injury extended </a:t>
            </a:r>
            <a:r>
              <a:rPr lang="en-US" dirty="0" smtClean="0"/>
              <a:t>over a </a:t>
            </a:r>
            <a:r>
              <a:rPr lang="en-US" dirty="0"/>
              <a:t>period of less than 52 weeks, </a:t>
            </a:r>
            <a:r>
              <a:rPr lang="en-US" u="sng" dirty="0"/>
              <a:t>or the employment </a:t>
            </a:r>
            <a:r>
              <a:rPr lang="en-US" u="sng" dirty="0" smtClean="0"/>
              <a:t>is </a:t>
            </a:r>
            <a:r>
              <a:rPr lang="en-US" u="sng" dirty="0" err="1" smtClean="0"/>
              <a:t>noncontinuous</a:t>
            </a:r>
            <a:r>
              <a:rPr lang="en-US" u="sng" dirty="0" smtClean="0"/>
              <a:t> </a:t>
            </a:r>
            <a:r>
              <a:rPr lang="en-US" u="sng" dirty="0"/>
              <a:t>or less than full-time, or the employee lost </a:t>
            </a:r>
            <a:r>
              <a:rPr lang="en-US" u="sng" dirty="0" smtClean="0"/>
              <a:t>one or </a:t>
            </a:r>
            <a:r>
              <a:rPr lang="en-US" u="sng" dirty="0"/>
              <a:t>more calendar days during that period, the earnings </a:t>
            </a:r>
            <a:r>
              <a:rPr lang="en-US" u="sng" dirty="0" smtClean="0"/>
              <a:t>earned during </a:t>
            </a:r>
            <a:r>
              <a:rPr lang="en-US" u="sng" dirty="0"/>
              <a:t>that period shall be divided by the number of </a:t>
            </a:r>
            <a:r>
              <a:rPr lang="en-US" u="sng" dirty="0" smtClean="0"/>
              <a:t>weeks during </a:t>
            </a:r>
            <a:r>
              <a:rPr lang="en-US" u="sng" dirty="0"/>
              <a:t>which the employee worked, regardless of the number </a:t>
            </a:r>
            <a:r>
              <a:rPr lang="en-US" u="sng" dirty="0" smtClean="0"/>
              <a:t>of hours </a:t>
            </a:r>
            <a:r>
              <a:rPr lang="en-US" u="sng" dirty="0"/>
              <a:t>worked during that week </a:t>
            </a:r>
            <a:r>
              <a:rPr lang="en-US" strike="sngStrike" dirty="0"/>
              <a:t>the method of dividing </a:t>
            </a:r>
            <a:r>
              <a:rPr lang="en-US" strike="sngStrike" dirty="0" smtClean="0"/>
              <a:t>the earnings </a:t>
            </a:r>
            <a:r>
              <a:rPr lang="en-US" strike="sngStrike" dirty="0"/>
              <a:t>during that period by the number of weeks and </a:t>
            </a:r>
            <a:r>
              <a:rPr lang="en-US" strike="sngStrike" dirty="0" smtClean="0"/>
              <a:t>parts thereof </a:t>
            </a:r>
            <a:r>
              <a:rPr lang="en-US" strike="sngStrike" dirty="0"/>
              <a:t>during which the employee actually earned wages </a:t>
            </a:r>
            <a:r>
              <a:rPr lang="en-US" strike="sngStrike" dirty="0" smtClean="0"/>
              <a:t>shall be </a:t>
            </a:r>
            <a:r>
              <a:rPr lang="en-US" strike="sngStrike" dirty="0"/>
              <a:t>followed.</a:t>
            </a:r>
            <a:endParaRPr lang="en-US" u="sng" strike="sngStrike" dirty="0"/>
          </a:p>
        </p:txBody>
      </p:sp>
    </p:spTree>
    <p:extLst>
      <p:ext uri="{BB962C8B-B14F-4D97-AF65-F5344CB8AC3E}">
        <p14:creationId xmlns:p14="http://schemas.microsoft.com/office/powerpoint/2010/main" val="33461175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3550</Words>
  <Application>Microsoft Office PowerPoint</Application>
  <PresentationFormat>Widescreen</PresentationFormat>
  <Paragraphs>88</Paragraphs>
  <Slides>28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WCLA MCLE 2-25-15</vt:lpstr>
      <vt:lpstr>HB2418 Kay/SB0770 McCarter Traveling Employee &amp; Causation</vt:lpstr>
      <vt:lpstr>HB2418 Kay/SB0770 McCarter Traveling Employee &amp; Causation</vt:lpstr>
      <vt:lpstr>HB2418 Kay/SB0770 McCarter Traveling Employee &amp; Causation</vt:lpstr>
      <vt:lpstr>HB2418 Kay/SB0770 McCarter Traveling Employee &amp; Causation</vt:lpstr>
      <vt:lpstr>HB2418 Kay/SB0770 McCarter Traveling Employee &amp; Causation</vt:lpstr>
      <vt:lpstr>HB2419 Kay/SB0769 McCarter Average Weekly Wage </vt:lpstr>
      <vt:lpstr>HB2419 Kay/SB0769 McCarter Average Weekly Wage </vt:lpstr>
      <vt:lpstr>HB2419 Kay/SB0769 McCarter Average Weekly Wage </vt:lpstr>
      <vt:lpstr>HB2419 Kay/SB0769 McCarter Average Weekly Wage </vt:lpstr>
      <vt:lpstr>HB2419 Kay/SB0769 McCarter Average Weekly Wage </vt:lpstr>
      <vt:lpstr>HB2420 Kay/SB0771 McCarter  Interstate Scaffolding</vt:lpstr>
      <vt:lpstr>HB2420 Kay/SB0771 McCarter  Interstate Scaffolding</vt:lpstr>
      <vt:lpstr>HB2421 Kay/SB0772 McCarter Causation</vt:lpstr>
      <vt:lpstr>HB2421 Kay/SB0772 McCarter Causation</vt:lpstr>
      <vt:lpstr>HB2421 Kay/SB0772 McCarter Causation</vt:lpstr>
      <vt:lpstr>HB2422 Kay MAW Credit &amp; Will County Forest Preserve</vt:lpstr>
      <vt:lpstr>HB2422 Kay MAW Credit &amp; Will County Forest Preserve</vt:lpstr>
      <vt:lpstr>HB2422 Kay MAW Credit &amp; Will County Forest Preserve</vt:lpstr>
      <vt:lpstr>SB0846 Righter Omnibus Bill </vt:lpstr>
      <vt:lpstr>SB0846 Righter Omnibus Bill </vt:lpstr>
      <vt:lpstr>SB 1328 McCarter Appellate Court</vt:lpstr>
      <vt:lpstr>SB 1328 McCarter Appellate Court</vt:lpstr>
      <vt:lpstr>Other Measures</vt:lpstr>
      <vt:lpstr>Other “Other” Measures</vt:lpstr>
      <vt:lpstr>Other “Other” Measures</vt:lpstr>
      <vt:lpstr>Other “Other” Measures</vt:lpstr>
      <vt:lpstr>Other “Other” Measures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WCLA MCLE 1-27-15</dc:title>
  <dc:creator>David B. Menchetti</dc:creator>
  <cp:lastModifiedBy>David B. Menchetti</cp:lastModifiedBy>
  <cp:revision>39</cp:revision>
  <cp:lastPrinted>2015-02-24T13:58:19Z</cp:lastPrinted>
  <dcterms:created xsi:type="dcterms:W3CDTF">2015-02-19T20:20:01Z</dcterms:created>
  <dcterms:modified xsi:type="dcterms:W3CDTF">2015-02-24T14:15:32Z</dcterms:modified>
</cp:coreProperties>
</file>