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258" r:id="rId3"/>
    <p:sldId id="264" r:id="rId4"/>
    <p:sldId id="259" r:id="rId5"/>
    <p:sldId id="265" r:id="rId6"/>
    <p:sldId id="266" r:id="rId7"/>
    <p:sldId id="267" r:id="rId8"/>
    <p:sldId id="269" r:id="rId9"/>
    <p:sldId id="260" r:id="rId10"/>
    <p:sldId id="268" r:id="rId11"/>
    <p:sldId id="261" r:id="rId12"/>
    <p:sldId id="270" r:id="rId13"/>
    <p:sldId id="271" r:id="rId14"/>
    <p:sldId id="262" r:id="rId15"/>
    <p:sldId id="272" r:id="rId16"/>
    <p:sldId id="273" r:id="rId17"/>
    <p:sldId id="274" r:id="rId18"/>
    <p:sldId id="275" r:id="rId19"/>
    <p:sldId id="276" r:id="rId20"/>
    <p:sldId id="263"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ECFEBB2-0B2B-496A-8D79-9227D134A148}" type="slidenum">
              <a:rPr lang="en-US" smtClean="0"/>
              <a:t>‹#›</a:t>
            </a:fld>
            <a:endParaRPr lang="en-US"/>
          </a:p>
        </p:txBody>
      </p:sp>
    </p:spTree>
    <p:extLst>
      <p:ext uri="{BB962C8B-B14F-4D97-AF65-F5344CB8AC3E}">
        <p14:creationId xmlns:p14="http://schemas.microsoft.com/office/powerpoint/2010/main" val="396749211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7906A54-CEA8-476D-8DCA-4E67A5DF910B}" type="slidenum">
              <a:rPr lang="en-US" smtClean="0"/>
              <a:t>‹#›</a:t>
            </a:fld>
            <a:endParaRPr lang="en-US"/>
          </a:p>
        </p:txBody>
      </p:sp>
    </p:spTree>
    <p:extLst>
      <p:ext uri="{BB962C8B-B14F-4D97-AF65-F5344CB8AC3E}">
        <p14:creationId xmlns:p14="http://schemas.microsoft.com/office/powerpoint/2010/main" val="15048261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394059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2CEA40-85FE-4928-BAC9-933576812F05}"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97EB9-5958-4C69-9449-7F3E3188F42D}" type="slidenum">
              <a:rPr lang="en-US" smtClean="0"/>
              <a:t>‹#›</a:t>
            </a:fld>
            <a:endParaRPr lang="en-US"/>
          </a:p>
        </p:txBody>
      </p:sp>
    </p:spTree>
    <p:extLst>
      <p:ext uri="{BB962C8B-B14F-4D97-AF65-F5344CB8AC3E}">
        <p14:creationId xmlns:p14="http://schemas.microsoft.com/office/powerpoint/2010/main" val="3712718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EA40-85FE-4928-BAC9-933576812F05}"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97EB9-5958-4C69-9449-7F3E3188F42D}" type="slidenum">
              <a:rPr lang="en-US" smtClean="0"/>
              <a:t>‹#›</a:t>
            </a:fld>
            <a:endParaRPr lang="en-US"/>
          </a:p>
        </p:txBody>
      </p:sp>
    </p:spTree>
    <p:extLst>
      <p:ext uri="{BB962C8B-B14F-4D97-AF65-F5344CB8AC3E}">
        <p14:creationId xmlns:p14="http://schemas.microsoft.com/office/powerpoint/2010/main" val="130196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EA40-85FE-4928-BAC9-933576812F05}"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97EB9-5958-4C69-9449-7F3E3188F42D}" type="slidenum">
              <a:rPr lang="en-US" smtClean="0"/>
              <a:t>‹#›</a:t>
            </a:fld>
            <a:endParaRPr lang="en-US"/>
          </a:p>
        </p:txBody>
      </p:sp>
    </p:spTree>
    <p:extLst>
      <p:ext uri="{BB962C8B-B14F-4D97-AF65-F5344CB8AC3E}">
        <p14:creationId xmlns:p14="http://schemas.microsoft.com/office/powerpoint/2010/main" val="177964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EA40-85FE-4928-BAC9-933576812F05}"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97EB9-5958-4C69-9449-7F3E3188F42D}" type="slidenum">
              <a:rPr lang="en-US" smtClean="0"/>
              <a:t>‹#›</a:t>
            </a:fld>
            <a:endParaRPr lang="en-US"/>
          </a:p>
        </p:txBody>
      </p:sp>
    </p:spTree>
    <p:extLst>
      <p:ext uri="{BB962C8B-B14F-4D97-AF65-F5344CB8AC3E}">
        <p14:creationId xmlns:p14="http://schemas.microsoft.com/office/powerpoint/2010/main" val="96786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2CEA40-85FE-4928-BAC9-933576812F05}"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97EB9-5958-4C69-9449-7F3E3188F42D}" type="slidenum">
              <a:rPr lang="en-US" smtClean="0"/>
              <a:t>‹#›</a:t>
            </a:fld>
            <a:endParaRPr lang="en-US"/>
          </a:p>
        </p:txBody>
      </p:sp>
    </p:spTree>
    <p:extLst>
      <p:ext uri="{BB962C8B-B14F-4D97-AF65-F5344CB8AC3E}">
        <p14:creationId xmlns:p14="http://schemas.microsoft.com/office/powerpoint/2010/main" val="1818857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2CEA40-85FE-4928-BAC9-933576812F05}"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97EB9-5958-4C69-9449-7F3E3188F42D}" type="slidenum">
              <a:rPr lang="en-US" smtClean="0"/>
              <a:t>‹#›</a:t>
            </a:fld>
            <a:endParaRPr lang="en-US"/>
          </a:p>
        </p:txBody>
      </p:sp>
    </p:spTree>
    <p:extLst>
      <p:ext uri="{BB962C8B-B14F-4D97-AF65-F5344CB8AC3E}">
        <p14:creationId xmlns:p14="http://schemas.microsoft.com/office/powerpoint/2010/main" val="858126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2CEA40-85FE-4928-BAC9-933576812F05}" type="datetimeFigureOut">
              <a:rPr lang="en-US" smtClean="0"/>
              <a:t>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897EB9-5958-4C69-9449-7F3E3188F42D}" type="slidenum">
              <a:rPr lang="en-US" smtClean="0"/>
              <a:t>‹#›</a:t>
            </a:fld>
            <a:endParaRPr lang="en-US"/>
          </a:p>
        </p:txBody>
      </p:sp>
    </p:spTree>
    <p:extLst>
      <p:ext uri="{BB962C8B-B14F-4D97-AF65-F5344CB8AC3E}">
        <p14:creationId xmlns:p14="http://schemas.microsoft.com/office/powerpoint/2010/main" val="235053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2CEA40-85FE-4928-BAC9-933576812F05}" type="datetimeFigureOut">
              <a:rPr lang="en-US" smtClean="0"/>
              <a:t>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897EB9-5958-4C69-9449-7F3E3188F42D}" type="slidenum">
              <a:rPr lang="en-US" smtClean="0"/>
              <a:t>‹#›</a:t>
            </a:fld>
            <a:endParaRPr lang="en-US"/>
          </a:p>
        </p:txBody>
      </p:sp>
    </p:spTree>
    <p:extLst>
      <p:ext uri="{BB962C8B-B14F-4D97-AF65-F5344CB8AC3E}">
        <p14:creationId xmlns:p14="http://schemas.microsoft.com/office/powerpoint/2010/main" val="332347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CEA40-85FE-4928-BAC9-933576812F05}" type="datetimeFigureOut">
              <a:rPr lang="en-US" smtClean="0"/>
              <a:t>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897EB9-5958-4C69-9449-7F3E3188F42D}" type="slidenum">
              <a:rPr lang="en-US" smtClean="0"/>
              <a:t>‹#›</a:t>
            </a:fld>
            <a:endParaRPr lang="en-US"/>
          </a:p>
        </p:txBody>
      </p:sp>
    </p:spTree>
    <p:extLst>
      <p:ext uri="{BB962C8B-B14F-4D97-AF65-F5344CB8AC3E}">
        <p14:creationId xmlns:p14="http://schemas.microsoft.com/office/powerpoint/2010/main" val="2109023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2CEA40-85FE-4928-BAC9-933576812F05}"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97EB9-5958-4C69-9449-7F3E3188F42D}" type="slidenum">
              <a:rPr lang="en-US" smtClean="0"/>
              <a:t>‹#›</a:t>
            </a:fld>
            <a:endParaRPr lang="en-US"/>
          </a:p>
        </p:txBody>
      </p:sp>
    </p:spTree>
    <p:extLst>
      <p:ext uri="{BB962C8B-B14F-4D97-AF65-F5344CB8AC3E}">
        <p14:creationId xmlns:p14="http://schemas.microsoft.com/office/powerpoint/2010/main" val="2704297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2CEA40-85FE-4928-BAC9-933576812F05}"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97EB9-5958-4C69-9449-7F3E3188F42D}" type="slidenum">
              <a:rPr lang="en-US" smtClean="0"/>
              <a:t>‹#›</a:t>
            </a:fld>
            <a:endParaRPr lang="en-US"/>
          </a:p>
        </p:txBody>
      </p:sp>
    </p:spTree>
    <p:extLst>
      <p:ext uri="{BB962C8B-B14F-4D97-AF65-F5344CB8AC3E}">
        <p14:creationId xmlns:p14="http://schemas.microsoft.com/office/powerpoint/2010/main" val="4034828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2CEA40-85FE-4928-BAC9-933576812F05}" type="datetimeFigureOut">
              <a:rPr lang="en-US" smtClean="0"/>
              <a:t>1/25/2015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97EB9-5958-4C69-9449-7F3E3188F42D}" type="slidenum">
              <a:rPr lang="en-US" smtClean="0"/>
              <a:t>‹#›</a:t>
            </a:fld>
            <a:endParaRPr lang="en-US"/>
          </a:p>
        </p:txBody>
      </p:sp>
    </p:spTree>
    <p:extLst>
      <p:ext uri="{BB962C8B-B14F-4D97-AF65-F5344CB8AC3E}">
        <p14:creationId xmlns:p14="http://schemas.microsoft.com/office/powerpoint/2010/main" val="44297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exis.com/research/buttonTFLink?_m=de749e77cfce365cae7d225637db381e&amp;_xfercite=%3ccite%20cc%3d%22USA%22%3e%3c!%5bCDATA%5b2011%20Ill.%20Wrk.%20Comp.%20LEXIS%20665%5d%5d%3e%3c/cite%3e&amp;_butType=3&amp;_butStat=2&amp;_butNum=2&amp;_butInline=1&amp;_butinfo=%3ccite%20cc%3d%22USA%22%3e%3c!%5bCDATA%5b345%20Ill.%20App.%203d%201084,at%201088%5d%5d%3e%3c/cite%3e&amp;_fmtstr=FULL&amp;docnum=2&amp;_startdoc=1&amp;wchp=dGLbVzk-zSkAb&amp;_md5=69651735737405754313a7ec995319c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1-27-15</a:t>
            </a:r>
            <a:endParaRPr lang="en-US" dirty="0"/>
          </a:p>
        </p:txBody>
      </p:sp>
      <p:sp>
        <p:nvSpPr>
          <p:cNvPr id="5" name="Content Placeholder 4"/>
          <p:cNvSpPr>
            <a:spLocks noGrp="1"/>
          </p:cNvSpPr>
          <p:nvPr>
            <p:ph idx="1"/>
          </p:nvPr>
        </p:nvSpPr>
        <p:spPr/>
        <p:txBody>
          <a:bodyPr/>
          <a:lstStyle/>
          <a:p>
            <a:r>
              <a:rPr lang="en-US" dirty="0" smtClean="0"/>
              <a:t>Case Law Update</a:t>
            </a:r>
          </a:p>
          <a:p>
            <a:r>
              <a:rPr lang="en-US" dirty="0" smtClean="0"/>
              <a:t>Tuesday January 27, 2015</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extLst>
      <p:ext uri="{BB962C8B-B14F-4D97-AF65-F5344CB8AC3E}">
        <p14:creationId xmlns:p14="http://schemas.microsoft.com/office/powerpoint/2010/main" val="1978097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Omron Electronics v. IWCC</a:t>
            </a:r>
            <a:br>
              <a:rPr lang="en-US" dirty="0"/>
            </a:br>
            <a:r>
              <a:rPr lang="en-US" dirty="0"/>
              <a:t>2014 IL App (1</a:t>
            </a:r>
            <a:r>
              <a:rPr lang="en-US" baseline="30000" dirty="0"/>
              <a:t>st</a:t>
            </a:r>
            <a:r>
              <a:rPr lang="en-US" dirty="0"/>
              <a:t>) 130766WC</a:t>
            </a:r>
          </a:p>
        </p:txBody>
      </p:sp>
      <p:sp>
        <p:nvSpPr>
          <p:cNvPr id="3" name="Content Placeholder 2"/>
          <p:cNvSpPr>
            <a:spLocks noGrp="1"/>
          </p:cNvSpPr>
          <p:nvPr>
            <p:ph idx="1"/>
          </p:nvPr>
        </p:nvSpPr>
        <p:spPr/>
        <p:txBody>
          <a:bodyPr>
            <a:normAutofit fontScale="85000" lnSpcReduction="20000"/>
          </a:bodyPr>
          <a:lstStyle/>
          <a:p>
            <a:r>
              <a:rPr lang="en-US" dirty="0" smtClean="0"/>
              <a:t>The employer’s </a:t>
            </a:r>
            <a:r>
              <a:rPr lang="en-US" dirty="0"/>
              <a:t>argument is not a legal argument, but one based on the sufficiency of the </a:t>
            </a:r>
            <a:r>
              <a:rPr lang="en-US" dirty="0" smtClean="0"/>
              <a:t>evidence. The </a:t>
            </a:r>
            <a:r>
              <a:rPr lang="en-US" dirty="0"/>
              <a:t>Commission’s factual findings are reviewed under the manifest weight of the </a:t>
            </a:r>
            <a:r>
              <a:rPr lang="en-US" dirty="0" smtClean="0"/>
              <a:t>evidence standard.</a:t>
            </a:r>
          </a:p>
          <a:p>
            <a:r>
              <a:rPr lang="en-US" dirty="0"/>
              <a:t>Nothing in the statutory language requires proof of a direct causal connection.” </a:t>
            </a:r>
            <a:r>
              <a:rPr lang="en-US" i="1" dirty="0" err="1" smtClean="0"/>
              <a:t>Sperling</a:t>
            </a:r>
            <a:r>
              <a:rPr lang="en-US" i="1" dirty="0" smtClean="0"/>
              <a:t>, </a:t>
            </a:r>
            <a:r>
              <a:rPr lang="en-US" dirty="0" smtClean="0"/>
              <a:t>129 </a:t>
            </a:r>
            <a:r>
              <a:rPr lang="en-US" dirty="0"/>
              <a:t>Ill. 2d </a:t>
            </a:r>
            <a:r>
              <a:rPr lang="en-US" dirty="0" smtClean="0"/>
              <a:t>416 (</a:t>
            </a:r>
            <a:r>
              <a:rPr lang="en-US" dirty="0"/>
              <a:t>1989). A causal </a:t>
            </a:r>
            <a:r>
              <a:rPr lang="en-US" dirty="0" smtClean="0"/>
              <a:t>connection may </a:t>
            </a:r>
            <a:r>
              <a:rPr lang="en-US" dirty="0"/>
              <a:t>be based on a medical expert’s opinion that an accident “could have” or “might </a:t>
            </a:r>
            <a:r>
              <a:rPr lang="en-US" dirty="0" smtClean="0"/>
              <a:t>have” caused </a:t>
            </a:r>
            <a:r>
              <a:rPr lang="en-US" dirty="0"/>
              <a:t>an injury. </a:t>
            </a:r>
            <a:r>
              <a:rPr lang="en-US" i="1" dirty="0"/>
              <a:t>Consolidation Coal Co. </a:t>
            </a:r>
            <a:r>
              <a:rPr lang="en-US" dirty="0" smtClean="0"/>
              <a:t>265 </a:t>
            </a:r>
            <a:r>
              <a:rPr lang="en-US" dirty="0"/>
              <a:t>Ill. App. 3d </a:t>
            </a:r>
            <a:r>
              <a:rPr lang="en-US" dirty="0" smtClean="0"/>
              <a:t>830 (1994</a:t>
            </a:r>
            <a:r>
              <a:rPr lang="en-US" dirty="0"/>
              <a:t>). “In addition, a chain of events suggesting a causal connection </a:t>
            </a:r>
            <a:r>
              <a:rPr lang="en-US" dirty="0" smtClean="0"/>
              <a:t>may suffice </a:t>
            </a:r>
            <a:r>
              <a:rPr lang="en-US" dirty="0"/>
              <a:t>to prove causation even if the etiology of the disease is unknown.” </a:t>
            </a:r>
            <a:endParaRPr lang="en-US" dirty="0" smtClean="0"/>
          </a:p>
          <a:p>
            <a:r>
              <a:rPr lang="en-US" dirty="0"/>
              <a:t>The Commission found that the opinions of Dr. Stratton and Dr. Drew were </a:t>
            </a:r>
            <a:r>
              <a:rPr lang="en-US" dirty="0" smtClean="0"/>
              <a:t>more persuasive </a:t>
            </a:r>
            <a:r>
              <a:rPr lang="en-US" dirty="0"/>
              <a:t>than those of Dr. Coe and Dr. </a:t>
            </a:r>
            <a:r>
              <a:rPr lang="en-US" dirty="0" err="1"/>
              <a:t>Zar</a:t>
            </a:r>
            <a:r>
              <a:rPr lang="en-US" dirty="0"/>
              <a:t>. The Commission is charged with </a:t>
            </a:r>
            <a:r>
              <a:rPr lang="en-US" dirty="0" smtClean="0"/>
              <a:t>resolving conflicts </a:t>
            </a:r>
            <a:r>
              <a:rPr lang="en-US" dirty="0"/>
              <a:t>in medical opinion evidence</a:t>
            </a:r>
            <a:r>
              <a:rPr lang="en-US" dirty="0" smtClean="0"/>
              <a:t>.</a:t>
            </a:r>
            <a:r>
              <a:rPr lang="en-US" dirty="0"/>
              <a:t> We cannot say based </a:t>
            </a:r>
            <a:r>
              <a:rPr lang="en-US" dirty="0" err="1" smtClean="0"/>
              <a:t>uponthe</a:t>
            </a:r>
            <a:r>
              <a:rPr lang="en-US" dirty="0" smtClean="0"/>
              <a:t> </a:t>
            </a:r>
            <a:r>
              <a:rPr lang="en-US" dirty="0"/>
              <a:t>record before us that the Commission’s decision is contrary to the manifest weight </a:t>
            </a:r>
            <a:r>
              <a:rPr lang="en-US"/>
              <a:t>of </a:t>
            </a:r>
            <a:r>
              <a:rPr lang="en-US" smtClean="0"/>
              <a:t>the evidence.</a:t>
            </a:r>
            <a:endParaRPr lang="en-US" dirty="0"/>
          </a:p>
        </p:txBody>
      </p:sp>
    </p:spTree>
    <p:extLst>
      <p:ext uri="{BB962C8B-B14F-4D97-AF65-F5344CB8AC3E}">
        <p14:creationId xmlns:p14="http://schemas.microsoft.com/office/powerpoint/2010/main" val="2115617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Levy Co. v. IWCC</a:t>
            </a:r>
            <a:br>
              <a:rPr lang="en-US" dirty="0" smtClean="0"/>
            </a:br>
            <a:r>
              <a:rPr lang="en-US" dirty="0" smtClean="0"/>
              <a:t>2014 IL App (1</a:t>
            </a:r>
            <a:r>
              <a:rPr lang="en-US" baseline="30000" dirty="0" smtClean="0"/>
              <a:t>st</a:t>
            </a:r>
            <a:r>
              <a:rPr lang="en-US" dirty="0" smtClean="0"/>
              <a:t>) 131338WC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Jorge </a:t>
            </a:r>
            <a:r>
              <a:rPr lang="en-US" dirty="0" err="1" smtClean="0"/>
              <a:t>Merlos</a:t>
            </a:r>
            <a:r>
              <a:rPr lang="en-US" dirty="0" smtClean="0"/>
              <a:t> v. The Levy Co., 08WC038667, 19(b) tried 10-14-09</a:t>
            </a:r>
          </a:p>
          <a:p>
            <a:r>
              <a:rPr lang="en-US" dirty="0" smtClean="0"/>
              <a:t>9-8-10: Commission Decision affirms &amp; adopts Arbitrator; based </a:t>
            </a:r>
            <a:r>
              <a:rPr lang="en-US" dirty="0"/>
              <a:t>on the mechanics of Petitioner's accident, his course of treatment, the chain of events, the opinions of Doctors Bergin and </a:t>
            </a:r>
            <a:r>
              <a:rPr lang="en-US" dirty="0" err="1"/>
              <a:t>Ghanayem</a:t>
            </a:r>
            <a:r>
              <a:rPr lang="en-US" dirty="0"/>
              <a:t> and the law, the Arbitrator concludes that Petitioner's present condition of ill-being is causally related to accident of June 16, </a:t>
            </a:r>
            <a:r>
              <a:rPr lang="en-US" dirty="0" smtClean="0"/>
              <a:t>2008</a:t>
            </a:r>
          </a:p>
          <a:p>
            <a:r>
              <a:rPr lang="en-US" dirty="0"/>
              <a:t>Based on the opinions of Doctors Bergin and </a:t>
            </a:r>
            <a:r>
              <a:rPr lang="en-US" dirty="0" err="1"/>
              <a:t>Ghanayem</a:t>
            </a:r>
            <a:r>
              <a:rPr lang="en-US" dirty="0"/>
              <a:t>, the radiologist's interpretation of the lumbar MRI and the testimony of the Petitioner, the Arbitrator concludes that Petitioner is entitled to the prospective medical care that Dr. Bergin has recommended</a:t>
            </a:r>
            <a:r>
              <a:rPr lang="en-US" dirty="0" smtClean="0"/>
              <a:t>.</a:t>
            </a:r>
          </a:p>
          <a:p>
            <a:r>
              <a:rPr lang="en-US" dirty="0"/>
              <a:t>“Connected cases”: 06WC00534 v. Walsh, settled &amp; approved 8-1-12; 06WC007848 v. The Levy Co., settled &amp; approved </a:t>
            </a:r>
            <a:r>
              <a:rPr lang="en-US" dirty="0" smtClean="0"/>
              <a:t>8-1-12</a:t>
            </a:r>
            <a:r>
              <a:rPr lang="en-US" dirty="0"/>
              <a:t> </a:t>
            </a:r>
          </a:p>
          <a:p>
            <a:endParaRPr lang="en-US" dirty="0"/>
          </a:p>
          <a:p>
            <a:endParaRPr lang="en-US" dirty="0"/>
          </a:p>
        </p:txBody>
      </p:sp>
    </p:spTree>
    <p:extLst>
      <p:ext uri="{BB962C8B-B14F-4D97-AF65-F5344CB8AC3E}">
        <p14:creationId xmlns:p14="http://schemas.microsoft.com/office/powerpoint/2010/main" val="2483872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Levy Co. v. IWCC</a:t>
            </a:r>
            <a:br>
              <a:rPr lang="en-US" dirty="0" smtClean="0"/>
            </a:br>
            <a:r>
              <a:rPr lang="en-US" dirty="0" smtClean="0"/>
              <a:t>2014 IL App (1</a:t>
            </a:r>
            <a:r>
              <a:rPr lang="en-US" baseline="30000" dirty="0" smtClean="0"/>
              <a:t>st</a:t>
            </a:r>
            <a:r>
              <a:rPr lang="en-US" dirty="0" smtClean="0"/>
              <a:t>) 131338WC </a:t>
            </a:r>
            <a:endParaRPr lang="en-US" dirty="0"/>
          </a:p>
        </p:txBody>
      </p:sp>
      <p:sp>
        <p:nvSpPr>
          <p:cNvPr id="3" name="Content Placeholder 2"/>
          <p:cNvSpPr>
            <a:spLocks noGrp="1"/>
          </p:cNvSpPr>
          <p:nvPr>
            <p:ph idx="1"/>
          </p:nvPr>
        </p:nvSpPr>
        <p:spPr/>
        <p:txBody>
          <a:bodyPr>
            <a:normAutofit fontScale="77500" lnSpcReduction="20000"/>
          </a:bodyPr>
          <a:lstStyle/>
          <a:p>
            <a:r>
              <a:rPr lang="en-US" dirty="0"/>
              <a:t>After filing </a:t>
            </a:r>
            <a:r>
              <a:rPr lang="en-US" dirty="0" smtClean="0"/>
              <a:t>the two </a:t>
            </a:r>
            <a:r>
              <a:rPr lang="en-US" dirty="0"/>
              <a:t>claims arising from his shoulder injuries, the claimant returned to work on May </a:t>
            </a:r>
            <a:r>
              <a:rPr lang="en-US" dirty="0" smtClean="0"/>
              <a:t>31,2007</a:t>
            </a:r>
            <a:r>
              <a:rPr lang="en-US" dirty="0"/>
              <a:t>, subject to permanent restrictions. He apparently was engaged in full and </a:t>
            </a:r>
            <a:r>
              <a:rPr lang="en-US" dirty="0" smtClean="0"/>
              <a:t>unrestricted duty </a:t>
            </a:r>
            <a:r>
              <a:rPr lang="en-US" dirty="0"/>
              <a:t>on June 16, 2008, when he suffered the back and neck injury that was the subject </a:t>
            </a:r>
            <a:r>
              <a:rPr lang="en-US" dirty="0" smtClean="0"/>
              <a:t>of claim </a:t>
            </a:r>
            <a:r>
              <a:rPr lang="en-US" dirty="0"/>
              <a:t>number 08 WC 38667</a:t>
            </a:r>
            <a:r>
              <a:rPr lang="en-US" dirty="0" smtClean="0"/>
              <a:t>.</a:t>
            </a:r>
          </a:p>
          <a:p>
            <a:r>
              <a:rPr lang="en-US" dirty="0"/>
              <a:t>As a basis for his rejection of the settlement contracts, the arbitrator stated that he </a:t>
            </a:r>
            <a:r>
              <a:rPr lang="en-US" dirty="0" smtClean="0"/>
              <a:t>viewed the </a:t>
            </a:r>
            <a:r>
              <a:rPr lang="en-US" dirty="0"/>
              <a:t>“presentation of [those contracts] as a way of circumventing” his ruling </a:t>
            </a:r>
            <a:r>
              <a:rPr lang="en-US" dirty="0" smtClean="0"/>
              <a:t>denying severance</a:t>
            </a:r>
            <a:r>
              <a:rPr lang="en-US" dirty="0"/>
              <a:t>. The arbitrator further noted that Levy objected to the approval of the </a:t>
            </a:r>
            <a:r>
              <a:rPr lang="en-US" dirty="0" smtClean="0"/>
              <a:t>settlement contracts</a:t>
            </a:r>
            <a:r>
              <a:rPr lang="en-US" dirty="0"/>
              <a:t>. In a notice to the Commission on July 19, 2012, Arbitrator Cronin reiterated </a:t>
            </a:r>
            <a:r>
              <a:rPr lang="en-US" dirty="0" smtClean="0"/>
              <a:t>this finding.</a:t>
            </a:r>
            <a:r>
              <a:rPr lang="en-US" dirty="0"/>
              <a:t> </a:t>
            </a:r>
            <a:r>
              <a:rPr lang="en-US" dirty="0" smtClean="0"/>
              <a:t>The </a:t>
            </a:r>
            <a:r>
              <a:rPr lang="en-US" dirty="0"/>
              <a:t>Commission entered an order approving each of the </a:t>
            </a:r>
            <a:r>
              <a:rPr lang="en-US" dirty="0" smtClean="0"/>
              <a:t>settlement contracts</a:t>
            </a:r>
            <a:r>
              <a:rPr lang="en-US" dirty="0"/>
              <a:t>, making no reference to the severance issue</a:t>
            </a:r>
            <a:r>
              <a:rPr lang="en-US" dirty="0" smtClean="0"/>
              <a:t>.</a:t>
            </a:r>
          </a:p>
          <a:p>
            <a:r>
              <a:rPr lang="en-US" dirty="0" smtClean="0"/>
              <a:t>Circuit Court entered an </a:t>
            </a:r>
            <a:r>
              <a:rPr lang="en-US" dirty="0"/>
              <a:t>order (1) confirming the Commission’s jurisdiction to approve the settlement agreements</a:t>
            </a:r>
            <a:r>
              <a:rPr lang="en-US" dirty="0" smtClean="0"/>
              <a:t>;(</a:t>
            </a:r>
            <a:r>
              <a:rPr lang="en-US" dirty="0"/>
              <a:t>2) denying Levy’s motion to set aside the agreements; (3) noting that case No. 08 </a:t>
            </a:r>
            <a:r>
              <a:rPr lang="en-US" dirty="0" smtClean="0"/>
              <a:t>WC38667 </a:t>
            </a:r>
            <a:r>
              <a:rPr lang="en-US" dirty="0"/>
              <a:t>is not settled and remains active; and (4) remanding that case to the Commission </a:t>
            </a:r>
            <a:r>
              <a:rPr lang="en-US" dirty="0" smtClean="0"/>
              <a:t>for further </a:t>
            </a:r>
            <a:r>
              <a:rPr lang="en-US" dirty="0"/>
              <a:t>proceedings. Levy now appeals.</a:t>
            </a:r>
            <a:endParaRPr lang="en-US" dirty="0"/>
          </a:p>
        </p:txBody>
      </p:sp>
    </p:spTree>
    <p:extLst>
      <p:ext uri="{BB962C8B-B14F-4D97-AF65-F5344CB8AC3E}">
        <p14:creationId xmlns:p14="http://schemas.microsoft.com/office/powerpoint/2010/main" val="3435080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Levy Co. v. IWCC</a:t>
            </a:r>
            <a:br>
              <a:rPr lang="en-US" dirty="0" smtClean="0"/>
            </a:br>
            <a:r>
              <a:rPr lang="en-US" dirty="0" smtClean="0"/>
              <a:t>2014 IL App (1</a:t>
            </a:r>
            <a:r>
              <a:rPr lang="en-US" baseline="30000" dirty="0" smtClean="0"/>
              <a:t>st</a:t>
            </a:r>
            <a:r>
              <a:rPr lang="en-US" dirty="0" smtClean="0"/>
              <a:t>) 131338WC </a:t>
            </a:r>
            <a:endParaRPr lang="en-US" dirty="0"/>
          </a:p>
        </p:txBody>
      </p:sp>
      <p:sp>
        <p:nvSpPr>
          <p:cNvPr id="3" name="Content Placeholder 2"/>
          <p:cNvSpPr>
            <a:spLocks noGrp="1"/>
          </p:cNvSpPr>
          <p:nvPr>
            <p:ph idx="1"/>
          </p:nvPr>
        </p:nvSpPr>
        <p:spPr/>
        <p:txBody>
          <a:bodyPr>
            <a:normAutofit fontScale="77500" lnSpcReduction="20000"/>
          </a:bodyPr>
          <a:lstStyle/>
          <a:p>
            <a:r>
              <a:rPr lang="en-US" dirty="0"/>
              <a:t>Levy first argues that the Commission was without jurisdiction to approve the </a:t>
            </a:r>
            <a:r>
              <a:rPr lang="en-US" dirty="0" smtClean="0"/>
              <a:t>settlement contracts </a:t>
            </a:r>
            <a:r>
              <a:rPr lang="en-US" dirty="0"/>
              <a:t>for two of the three consolidated cases. According to Levy, the arbitrator’s denial </a:t>
            </a:r>
            <a:r>
              <a:rPr lang="en-US" dirty="0" smtClean="0"/>
              <a:t>of the </a:t>
            </a:r>
            <a:r>
              <a:rPr lang="en-US" dirty="0"/>
              <a:t>motion to sever caused all three cases to remain pending; accordingly, the submission </a:t>
            </a:r>
            <a:r>
              <a:rPr lang="en-US" dirty="0" smtClean="0"/>
              <a:t>to the </a:t>
            </a:r>
            <a:r>
              <a:rPr lang="en-US" dirty="0"/>
              <a:t>Commission of settlement contracts in two of those cases, without a reversal of the </a:t>
            </a:r>
            <a:r>
              <a:rPr lang="en-US" dirty="0" smtClean="0"/>
              <a:t>order denying </a:t>
            </a:r>
            <a:r>
              <a:rPr lang="en-US" dirty="0"/>
              <a:t>severance, constitutes an impermissible interlocutory “appeal.” This argument </a:t>
            </a:r>
            <a:r>
              <a:rPr lang="en-US" dirty="0" smtClean="0"/>
              <a:t>is unsupported </a:t>
            </a:r>
            <a:r>
              <a:rPr lang="en-US" dirty="0"/>
              <a:t>and without merit</a:t>
            </a:r>
            <a:r>
              <a:rPr lang="en-US" dirty="0" smtClean="0"/>
              <a:t>.</a:t>
            </a:r>
          </a:p>
          <a:p>
            <a:r>
              <a:rPr lang="en-US" dirty="0"/>
              <a:t>Next, Levy argues that the Commission erred in accepting the settlement </a:t>
            </a:r>
            <a:r>
              <a:rPr lang="en-US" dirty="0" smtClean="0"/>
              <a:t>agreements without </a:t>
            </a:r>
            <a:r>
              <a:rPr lang="en-US" dirty="0"/>
              <a:t>hearing testimony or reviewing evidence by the parties as to all three </a:t>
            </a:r>
            <a:r>
              <a:rPr lang="en-US" dirty="0" smtClean="0"/>
              <a:t>consolidated cases</a:t>
            </a:r>
            <a:r>
              <a:rPr lang="en-US" dirty="0"/>
              <a:t>. Specifically, Levy contends that it will now be foreclosed on remand from </a:t>
            </a:r>
            <a:r>
              <a:rPr lang="en-US" dirty="0" smtClean="0"/>
              <a:t>presenting evidence </a:t>
            </a:r>
            <a:r>
              <a:rPr lang="en-US" dirty="0"/>
              <a:t>or testimony in support of its theory of case number 08 WC 38667, that </a:t>
            </a:r>
            <a:r>
              <a:rPr lang="en-US" dirty="0" smtClean="0"/>
              <a:t>the claimant’s </a:t>
            </a:r>
            <a:r>
              <a:rPr lang="en-US" dirty="0"/>
              <a:t>condition of ill-being was the cumulative result of all three injuries, as opposed </a:t>
            </a:r>
            <a:r>
              <a:rPr lang="en-US" dirty="0" smtClean="0"/>
              <a:t>to a </a:t>
            </a:r>
            <a:r>
              <a:rPr lang="en-US" dirty="0"/>
              <a:t>separate and unrelated injury as maintained by the claimant. Levy also suggests that it </a:t>
            </a:r>
            <a:r>
              <a:rPr lang="en-US" dirty="0" smtClean="0"/>
              <a:t>was not </a:t>
            </a:r>
            <a:r>
              <a:rPr lang="en-US" dirty="0"/>
              <a:t>given a full opportunity to present its case to the </a:t>
            </a:r>
            <a:r>
              <a:rPr lang="en-US" dirty="0" smtClean="0"/>
              <a:t>Commission. </a:t>
            </a:r>
            <a:r>
              <a:rPr lang="en-US" dirty="0"/>
              <a:t>Again, Levy provides no legal support whatsoever for its perception that it will </a:t>
            </a:r>
            <a:r>
              <a:rPr lang="en-US" dirty="0" smtClean="0"/>
              <a:t>be prejudiced </a:t>
            </a:r>
            <a:r>
              <a:rPr lang="en-US" dirty="0"/>
              <a:t>in its efforts to defend case number 08 WC 38667 before the arbitrator.</a:t>
            </a:r>
            <a:endParaRPr lang="en-US" dirty="0"/>
          </a:p>
        </p:txBody>
      </p:sp>
    </p:spTree>
    <p:extLst>
      <p:ext uri="{BB962C8B-B14F-4D97-AF65-F5344CB8AC3E}">
        <p14:creationId xmlns:p14="http://schemas.microsoft.com/office/powerpoint/2010/main" val="2341609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 Red Remodeling v. IWCC </a:t>
            </a:r>
            <a:br>
              <a:rPr lang="en-US" dirty="0" smtClean="0"/>
            </a:br>
            <a:r>
              <a:rPr lang="en-US" dirty="0" smtClean="0"/>
              <a:t>2014 IL App (1</a:t>
            </a:r>
            <a:r>
              <a:rPr lang="en-US" baseline="30000" dirty="0" smtClean="0"/>
              <a:t>st</a:t>
            </a:r>
            <a:r>
              <a:rPr lang="en-US" dirty="0" smtClean="0"/>
              <a:t>) 130974WC</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Zenon</a:t>
            </a:r>
            <a:r>
              <a:rPr lang="en-US" dirty="0" smtClean="0"/>
              <a:t> </a:t>
            </a:r>
            <a:r>
              <a:rPr lang="en-US" dirty="0" err="1" smtClean="0"/>
              <a:t>Lemanski</a:t>
            </a:r>
            <a:r>
              <a:rPr lang="en-US" dirty="0" smtClean="0"/>
              <a:t> v. Bob Red Remodeling, 07WC035515, 12IWCC0229</a:t>
            </a:r>
          </a:p>
          <a:p>
            <a:r>
              <a:rPr lang="en-US" dirty="0"/>
              <a:t>IT IS THEREFORE ORDERED BY THE COMMISSION that Respondent pay to Petitioner the sum of $ 466.67 per week for a period of 168-3/7 weeks, that being the period of temporary total incapacity for work under § 8(b) of the Act.</a:t>
            </a:r>
          </a:p>
          <a:p>
            <a:r>
              <a:rPr lang="en-US" dirty="0"/>
              <a:t>IT IS FURTHER ORDERED BY THE COMMISSION that Respondent pay to Petitioner the sum of $ 130,174.00 for medical expenses under § 8(a) of the Act.</a:t>
            </a:r>
          </a:p>
          <a:p>
            <a:r>
              <a:rPr lang="en-US" dirty="0"/>
              <a:t>IT IS FURTHER ORDERED BY THE COMMISSION that Respondent pay to Petitioner future reasonable and necessary medical expenses related to the traumatic brain injury and specifically pay for a home health care assistant three times a week for 8 hours a day under § 8(a) of the Act.</a:t>
            </a:r>
          </a:p>
          <a:p>
            <a:r>
              <a:rPr lang="en-US" dirty="0"/>
              <a:t>IT IS FURTHER ORDERED BY THE COMMISSION that commencing October 20, 2010 Respondent pay to Petitioner </a:t>
            </a:r>
            <a:r>
              <a:rPr lang="en-US" dirty="0" smtClean="0"/>
              <a:t>the </a:t>
            </a:r>
            <a:r>
              <a:rPr lang="en-US" dirty="0"/>
              <a:t>sum of $ 466.67 per week for life under § 8(f) of the Act for the reason that the injuries sustained caused the total permanent disability of the Petitioner</a:t>
            </a:r>
            <a:r>
              <a:rPr lang="en-US" dirty="0" smtClean="0"/>
              <a:t>.</a:t>
            </a:r>
            <a:endParaRPr lang="en-US" dirty="0" smtClean="0"/>
          </a:p>
          <a:p>
            <a:r>
              <a:rPr lang="en-US" dirty="0"/>
              <a:t>IT IS FURTHER ORDERED BY THE COMMISSION that Respondent's Motion for Costs and Fees under Supreme Court Rule 206(e), Respondent's Motion to Suspend Benefits under Section 19(d) and Respondent's Motion for Sanctions under Supreme Court Rule 137 are hereby denied.</a:t>
            </a:r>
          </a:p>
          <a:p>
            <a:endParaRPr lang="en-US" dirty="0"/>
          </a:p>
        </p:txBody>
      </p:sp>
    </p:spTree>
    <p:extLst>
      <p:ext uri="{BB962C8B-B14F-4D97-AF65-F5344CB8AC3E}">
        <p14:creationId xmlns:p14="http://schemas.microsoft.com/office/powerpoint/2010/main" val="1866995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 Red Remodeling v. IWCC </a:t>
            </a:r>
            <a:br>
              <a:rPr lang="en-US" dirty="0" smtClean="0"/>
            </a:br>
            <a:r>
              <a:rPr lang="en-US" dirty="0" smtClean="0"/>
              <a:t>2014 IL App (1</a:t>
            </a:r>
            <a:r>
              <a:rPr lang="en-US" baseline="30000" dirty="0" smtClean="0"/>
              <a:t>st</a:t>
            </a:r>
            <a:r>
              <a:rPr lang="en-US" dirty="0" smtClean="0"/>
              <a:t>) 130974WC</a:t>
            </a:r>
            <a:endParaRPr lang="en-US" dirty="0"/>
          </a:p>
        </p:txBody>
      </p:sp>
      <p:sp>
        <p:nvSpPr>
          <p:cNvPr id="3" name="Content Placeholder 2"/>
          <p:cNvSpPr>
            <a:spLocks noGrp="1"/>
          </p:cNvSpPr>
          <p:nvPr>
            <p:ph idx="1"/>
          </p:nvPr>
        </p:nvSpPr>
        <p:spPr/>
        <p:txBody>
          <a:bodyPr>
            <a:normAutofit fontScale="92500" lnSpcReduction="10000"/>
          </a:bodyPr>
          <a:lstStyle/>
          <a:p>
            <a:r>
              <a:rPr lang="en-US" dirty="0"/>
              <a:t>It is undisputed that claimant, </a:t>
            </a:r>
            <a:r>
              <a:rPr lang="en-US" dirty="0" err="1"/>
              <a:t>Zenon</a:t>
            </a:r>
            <a:r>
              <a:rPr lang="en-US" dirty="0"/>
              <a:t> </a:t>
            </a:r>
            <a:r>
              <a:rPr lang="en-US" dirty="0" err="1"/>
              <a:t>Lemanski</a:t>
            </a:r>
            <a:r>
              <a:rPr lang="en-US" dirty="0"/>
              <a:t>, suffered a work-related accident on </a:t>
            </a:r>
            <a:r>
              <a:rPr lang="en-US" dirty="0" smtClean="0"/>
              <a:t>July 27</a:t>
            </a:r>
            <a:r>
              <a:rPr lang="en-US" dirty="0"/>
              <a:t>, 2007, when he fell 11 feet from a rooftop while performing duties for respondent. underwent a left craniotomy, performed by Dr. Leonard </a:t>
            </a:r>
            <a:r>
              <a:rPr lang="en-US" dirty="0" err="1"/>
              <a:t>Kranzler</a:t>
            </a:r>
            <a:r>
              <a:rPr lang="en-US" dirty="0" smtClean="0"/>
              <a:t>.</a:t>
            </a:r>
          </a:p>
          <a:p>
            <a:r>
              <a:rPr lang="en-US" dirty="0"/>
              <a:t>Claimant was examined by Dr. Victor </a:t>
            </a:r>
            <a:r>
              <a:rPr lang="en-US" dirty="0" err="1"/>
              <a:t>Forys</a:t>
            </a:r>
            <a:r>
              <a:rPr lang="en-US" dirty="0"/>
              <a:t>, at the request of his </a:t>
            </a:r>
            <a:r>
              <a:rPr lang="en-US" dirty="0" smtClean="0"/>
              <a:t>attorney…  board </a:t>
            </a:r>
            <a:r>
              <a:rPr lang="en-US" dirty="0"/>
              <a:t>certified in internal </a:t>
            </a:r>
            <a:r>
              <a:rPr lang="en-US" dirty="0" smtClean="0"/>
              <a:t>medicine; </a:t>
            </a:r>
            <a:r>
              <a:rPr lang="en-US" dirty="0"/>
              <a:t>diagnosed traumatic brain </a:t>
            </a:r>
            <a:r>
              <a:rPr lang="en-US" dirty="0" smtClean="0"/>
              <a:t>injury</a:t>
            </a:r>
            <a:endParaRPr lang="en-US" dirty="0"/>
          </a:p>
          <a:p>
            <a:r>
              <a:rPr lang="en-US" dirty="0"/>
              <a:t>At respondent’s behest, claimant was examined by Dr. </a:t>
            </a:r>
            <a:r>
              <a:rPr lang="en-US" dirty="0" err="1" smtClean="0"/>
              <a:t>Felise</a:t>
            </a:r>
            <a:r>
              <a:rPr lang="en-US" dirty="0" smtClean="0"/>
              <a:t> </a:t>
            </a:r>
            <a:r>
              <a:rPr lang="en-US" dirty="0" err="1" smtClean="0"/>
              <a:t>Zollman</a:t>
            </a:r>
            <a:r>
              <a:rPr lang="en-US" dirty="0" smtClean="0"/>
              <a:t> recommended </a:t>
            </a:r>
            <a:r>
              <a:rPr lang="en-US" dirty="0"/>
              <a:t>a neuropsychological </a:t>
            </a:r>
            <a:r>
              <a:rPr lang="en-US" dirty="0" smtClean="0"/>
              <a:t>assessment</a:t>
            </a:r>
          </a:p>
          <a:p>
            <a:r>
              <a:rPr lang="nl-NL" dirty="0"/>
              <a:t>Dr. Anna </a:t>
            </a:r>
            <a:r>
              <a:rPr lang="nl-NL" dirty="0" smtClean="0"/>
              <a:t>Wegierek, a </a:t>
            </a:r>
            <a:r>
              <a:rPr lang="en-US" dirty="0" smtClean="0"/>
              <a:t>psychologist</a:t>
            </a:r>
            <a:r>
              <a:rPr lang="en-US" dirty="0"/>
              <a:t>, opined that claimant’s “neuropsychological instability” prevented him </a:t>
            </a:r>
            <a:r>
              <a:rPr lang="en-US" dirty="0" smtClean="0"/>
              <a:t>from continuing </a:t>
            </a:r>
            <a:r>
              <a:rPr lang="en-US" dirty="0"/>
              <a:t>“his daily living activities without supervision”</a:t>
            </a:r>
            <a:endParaRPr lang="en-US" dirty="0"/>
          </a:p>
        </p:txBody>
      </p:sp>
    </p:spTree>
    <p:extLst>
      <p:ext uri="{BB962C8B-B14F-4D97-AF65-F5344CB8AC3E}">
        <p14:creationId xmlns:p14="http://schemas.microsoft.com/office/powerpoint/2010/main" val="3473673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 Red Remodeling v. IWCC </a:t>
            </a:r>
            <a:br>
              <a:rPr lang="en-US" dirty="0" smtClean="0"/>
            </a:br>
            <a:r>
              <a:rPr lang="en-US" dirty="0" smtClean="0"/>
              <a:t>2014 IL App (1</a:t>
            </a:r>
            <a:r>
              <a:rPr lang="en-US" baseline="30000" dirty="0" smtClean="0"/>
              <a:t>st</a:t>
            </a:r>
            <a:r>
              <a:rPr lang="en-US" dirty="0" smtClean="0"/>
              <a:t>) 130974WC</a:t>
            </a:r>
            <a:endParaRPr lang="en-US" dirty="0"/>
          </a:p>
        </p:txBody>
      </p:sp>
      <p:sp>
        <p:nvSpPr>
          <p:cNvPr id="3" name="Content Placeholder 2"/>
          <p:cNvSpPr>
            <a:spLocks noGrp="1"/>
          </p:cNvSpPr>
          <p:nvPr>
            <p:ph idx="1"/>
          </p:nvPr>
        </p:nvSpPr>
        <p:spPr/>
        <p:txBody>
          <a:bodyPr>
            <a:normAutofit/>
          </a:bodyPr>
          <a:lstStyle/>
          <a:p>
            <a:r>
              <a:rPr lang="en-US" dirty="0" smtClean="0"/>
              <a:t>Respondent </a:t>
            </a:r>
            <a:r>
              <a:rPr lang="en-US" dirty="0"/>
              <a:t>moved, </a:t>
            </a:r>
            <a:r>
              <a:rPr lang="en-US" i="1" dirty="0"/>
              <a:t>inter alia</a:t>
            </a:r>
            <a:r>
              <a:rPr lang="en-US" dirty="0"/>
              <a:t>, to terminate payment of </a:t>
            </a:r>
            <a:r>
              <a:rPr lang="en-US" dirty="0" smtClean="0"/>
              <a:t>benefits under </a:t>
            </a:r>
            <a:r>
              <a:rPr lang="en-US" dirty="0"/>
              <a:t>the Act, arguing claimant’s failure to obtain appropriate care </a:t>
            </a:r>
            <a:r>
              <a:rPr lang="en-US" dirty="0" smtClean="0"/>
              <a:t>in accordance </a:t>
            </a:r>
            <a:r>
              <a:rPr lang="en-US" dirty="0"/>
              <a:t>with </a:t>
            </a:r>
            <a:r>
              <a:rPr lang="en-US" dirty="0" err="1" smtClean="0"/>
              <a:t>Zollman’s</a:t>
            </a:r>
            <a:r>
              <a:rPr lang="en-US" dirty="0" smtClean="0"/>
              <a:t> recommendations </a:t>
            </a:r>
            <a:r>
              <a:rPr lang="en-US" dirty="0"/>
              <a:t>constituted an injurious practice. See 820 ILCS 305/19(d</a:t>
            </a:r>
            <a:r>
              <a:rPr lang="en-US" dirty="0" smtClean="0"/>
              <a:t>)</a:t>
            </a:r>
          </a:p>
          <a:p>
            <a:r>
              <a:rPr lang="en-US" dirty="0"/>
              <a:t>The arbitrator denied respondent’s motion to terminate benefits, and he found </a:t>
            </a:r>
            <a:r>
              <a:rPr lang="en-US" dirty="0" smtClean="0"/>
              <a:t>that claimant </a:t>
            </a:r>
            <a:r>
              <a:rPr lang="en-US" dirty="0"/>
              <a:t>was permanently and totally disabled</a:t>
            </a:r>
            <a:r>
              <a:rPr lang="en-US" dirty="0" smtClean="0"/>
              <a:t>.</a:t>
            </a:r>
          </a:p>
          <a:p>
            <a:r>
              <a:rPr lang="en-US" dirty="0" smtClean="0"/>
              <a:t>Court </a:t>
            </a:r>
            <a:r>
              <a:rPr lang="en-US" dirty="0"/>
              <a:t>went on to find that the Commission </a:t>
            </a:r>
            <a:r>
              <a:rPr lang="en-US" dirty="0" smtClean="0"/>
              <a:t>did not </a:t>
            </a:r>
            <a:r>
              <a:rPr lang="en-US" dirty="0"/>
              <a:t>abuse its discretion in denying respondent’s motion to terminate benefits in accordance </a:t>
            </a:r>
            <a:r>
              <a:rPr lang="en-US" dirty="0" smtClean="0"/>
              <a:t>with section </a:t>
            </a:r>
            <a:r>
              <a:rPr lang="en-US" dirty="0"/>
              <a:t>19(d) of the Act (820 ILCS 305/19(d) (West 2010)). Respondent now appeals.</a:t>
            </a:r>
            <a:endParaRPr lang="en-US" dirty="0"/>
          </a:p>
        </p:txBody>
      </p:sp>
    </p:spTree>
    <p:extLst>
      <p:ext uri="{BB962C8B-B14F-4D97-AF65-F5344CB8AC3E}">
        <p14:creationId xmlns:p14="http://schemas.microsoft.com/office/powerpoint/2010/main" val="971323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 Red Remodeling v. IWCC </a:t>
            </a:r>
            <a:br>
              <a:rPr lang="en-US" dirty="0" smtClean="0"/>
            </a:br>
            <a:r>
              <a:rPr lang="en-US" dirty="0" smtClean="0"/>
              <a:t>2014 IL App (1</a:t>
            </a:r>
            <a:r>
              <a:rPr lang="en-US" baseline="30000" dirty="0" smtClean="0"/>
              <a:t>st</a:t>
            </a:r>
            <a:r>
              <a:rPr lang="en-US" dirty="0" smtClean="0"/>
              <a:t>) 130974WC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Respondent </a:t>
            </a:r>
            <a:r>
              <a:rPr lang="en-US" dirty="0"/>
              <a:t>raises four main issues. First, it challenges the </a:t>
            </a:r>
            <a:r>
              <a:rPr lang="en-US" dirty="0" smtClean="0"/>
              <a:t>Commission’s decision </a:t>
            </a:r>
            <a:r>
              <a:rPr lang="en-US" dirty="0"/>
              <a:t>that claimant is permanently and totally disabled. Second, it contends that </a:t>
            </a:r>
            <a:r>
              <a:rPr lang="en-US" dirty="0" smtClean="0"/>
              <a:t>the Commission </a:t>
            </a:r>
            <a:r>
              <a:rPr lang="en-US" dirty="0"/>
              <a:t>should have granted its motion to suspend benefits due to claimant’s </a:t>
            </a:r>
            <a:r>
              <a:rPr lang="en-US" dirty="0" smtClean="0"/>
              <a:t>purported refusal </a:t>
            </a:r>
            <a:r>
              <a:rPr lang="en-US" dirty="0"/>
              <a:t>to follow </a:t>
            </a:r>
            <a:r>
              <a:rPr lang="en-US" dirty="0" err="1"/>
              <a:t>Zollman’s</a:t>
            </a:r>
            <a:r>
              <a:rPr lang="en-US" dirty="0"/>
              <a:t> recommendations regarding medical treatment. Third, it argues </a:t>
            </a:r>
            <a:r>
              <a:rPr lang="en-US" dirty="0" smtClean="0"/>
              <a:t>that </a:t>
            </a:r>
            <a:r>
              <a:rPr lang="en-US" dirty="0" err="1" smtClean="0"/>
              <a:t>Forys</a:t>
            </a:r>
            <a:r>
              <a:rPr lang="en-US" dirty="0" smtClean="0"/>
              <a:t> </a:t>
            </a:r>
            <a:r>
              <a:rPr lang="en-US" dirty="0"/>
              <a:t>was not a “valid choice within [claimant’s] chain of referral of doctors pursuant to </a:t>
            </a:r>
            <a:r>
              <a:rPr lang="en-US" dirty="0" smtClean="0"/>
              <a:t>section8(a</a:t>
            </a:r>
            <a:r>
              <a:rPr lang="en-US" dirty="0"/>
              <a:t>)” of the Act (820 ILCS 305/8(a) (West 2010)). Fourth, it contends that the trial court erred </a:t>
            </a:r>
            <a:r>
              <a:rPr lang="en-US" dirty="0" smtClean="0"/>
              <a:t>in dismissing </a:t>
            </a:r>
            <a:r>
              <a:rPr lang="en-US" dirty="0"/>
              <a:t>its case for its alleged failure to file an appropriate </a:t>
            </a:r>
            <a:r>
              <a:rPr lang="en-US" dirty="0" smtClean="0"/>
              <a:t>bond.</a:t>
            </a:r>
          </a:p>
          <a:p>
            <a:r>
              <a:rPr lang="en-US" dirty="0" smtClean="0"/>
              <a:t> Claimant’s </a:t>
            </a:r>
            <a:r>
              <a:rPr lang="en-US" dirty="0"/>
              <a:t>final point raises a question regarding our </a:t>
            </a:r>
            <a:r>
              <a:rPr lang="en-US" dirty="0" smtClean="0"/>
              <a:t>jurisdiction: submitted </a:t>
            </a:r>
            <a:r>
              <a:rPr lang="en-US" dirty="0"/>
              <a:t>an </a:t>
            </a:r>
            <a:r>
              <a:rPr lang="en-US" dirty="0" smtClean="0"/>
              <a:t>affidavit stating </a:t>
            </a:r>
            <a:r>
              <a:rPr lang="en-US" dirty="0"/>
              <a:t>that he is the president of </a:t>
            </a:r>
            <a:r>
              <a:rPr lang="en-US" dirty="0" smtClean="0"/>
              <a:t>Respondent and </a:t>
            </a:r>
            <a:r>
              <a:rPr lang="en-US" dirty="0"/>
              <a:t>that he has authority to bind </a:t>
            </a:r>
            <a:r>
              <a:rPr lang="en-US" dirty="0" smtClean="0"/>
              <a:t>the corporation </a:t>
            </a:r>
            <a:r>
              <a:rPr lang="en-US" dirty="0"/>
              <a:t>to any financial obligation. As </a:t>
            </a:r>
            <a:r>
              <a:rPr lang="en-US" dirty="0" smtClean="0"/>
              <a:t>such </a:t>
            </a:r>
            <a:r>
              <a:rPr lang="en-US" dirty="0"/>
              <a:t>respondent complied with the requirements </a:t>
            </a:r>
            <a:r>
              <a:rPr lang="en-US" dirty="0" smtClean="0"/>
              <a:t>of the </a:t>
            </a:r>
            <a:r>
              <a:rPr lang="en-US" dirty="0"/>
              <a:t>Act for perfecting an appeal.</a:t>
            </a:r>
            <a:endParaRPr lang="en-US" dirty="0" smtClean="0"/>
          </a:p>
          <a:p>
            <a:endParaRPr lang="en-US" dirty="0"/>
          </a:p>
        </p:txBody>
      </p:sp>
    </p:spTree>
    <p:extLst>
      <p:ext uri="{BB962C8B-B14F-4D97-AF65-F5344CB8AC3E}">
        <p14:creationId xmlns:p14="http://schemas.microsoft.com/office/powerpoint/2010/main" val="2022581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 Red Remodeling v. IWCC </a:t>
            </a:r>
            <a:br>
              <a:rPr lang="en-US" dirty="0" smtClean="0"/>
            </a:br>
            <a:r>
              <a:rPr lang="en-US" dirty="0" smtClean="0"/>
              <a:t>2014 IL App (1</a:t>
            </a:r>
            <a:r>
              <a:rPr lang="en-US" baseline="30000" dirty="0" smtClean="0"/>
              <a:t>st</a:t>
            </a:r>
            <a:r>
              <a:rPr lang="en-US" dirty="0" smtClean="0"/>
              <a:t>) 130974WC</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Respondent first argues that the Commission erred in finding claimant permanently </a:t>
            </a:r>
            <a:r>
              <a:rPr lang="en-US" dirty="0" smtClean="0"/>
              <a:t>and totally </a:t>
            </a:r>
            <a:r>
              <a:rPr lang="en-US" dirty="0"/>
              <a:t>disabled. We review this finding using the manifest-weight standard. </a:t>
            </a:r>
            <a:r>
              <a:rPr lang="en-US" dirty="0" smtClean="0"/>
              <a:t>Thus</a:t>
            </a:r>
            <a:r>
              <a:rPr lang="en-US" dirty="0"/>
              <a:t>, we will </a:t>
            </a:r>
            <a:r>
              <a:rPr lang="en-US" dirty="0" smtClean="0"/>
              <a:t>not reverse </a:t>
            </a:r>
            <a:r>
              <a:rPr lang="en-US" dirty="0"/>
              <a:t>unless an opposite conclusion is clearly apparent. </a:t>
            </a:r>
            <a:r>
              <a:rPr lang="en-US" dirty="0" smtClean="0"/>
              <a:t>This </a:t>
            </a:r>
            <a:r>
              <a:rPr lang="en-US" dirty="0"/>
              <a:t>is not the case here</a:t>
            </a:r>
            <a:r>
              <a:rPr lang="en-US" dirty="0" smtClean="0"/>
              <a:t>.</a:t>
            </a:r>
          </a:p>
          <a:p>
            <a:r>
              <a:rPr lang="en-US" dirty="0" smtClean="0"/>
              <a:t>Benefits </a:t>
            </a:r>
            <a:r>
              <a:rPr lang="en-US" dirty="0"/>
              <a:t>may be suspended or terminated if the employee refuses to submit to medical, </a:t>
            </a:r>
            <a:r>
              <a:rPr lang="en-US" dirty="0" smtClean="0"/>
              <a:t>surgical, or </a:t>
            </a:r>
            <a:r>
              <a:rPr lang="en-US" dirty="0"/>
              <a:t>hospital treatment essential to his recovery, or if the employee fails to cooperate in good </a:t>
            </a:r>
            <a:r>
              <a:rPr lang="en-US" dirty="0" smtClean="0"/>
              <a:t>faith with </a:t>
            </a:r>
            <a:r>
              <a:rPr lang="en-US" dirty="0"/>
              <a:t>rehabilitation efforts</a:t>
            </a:r>
            <a:r>
              <a:rPr lang="en-US" dirty="0" smtClean="0"/>
              <a:t>.</a:t>
            </a:r>
            <a:r>
              <a:rPr lang="en-US" dirty="0"/>
              <a:t> Thus, the </a:t>
            </a:r>
            <a:r>
              <a:rPr lang="en-US" dirty="0" smtClean="0"/>
              <a:t>question before </a:t>
            </a:r>
            <a:r>
              <a:rPr lang="en-US" dirty="0"/>
              <a:t>us is whether the course of treatment chosen by claimant was unreasonable</a:t>
            </a:r>
            <a:r>
              <a:rPr lang="en-US" dirty="0" smtClean="0"/>
              <a:t>.</a:t>
            </a:r>
            <a:r>
              <a:rPr lang="en-US" dirty="0"/>
              <a:t> This issue presents </a:t>
            </a:r>
            <a:r>
              <a:rPr lang="en-US" dirty="0" smtClean="0"/>
              <a:t>a question </a:t>
            </a:r>
            <a:r>
              <a:rPr lang="en-US" dirty="0"/>
              <a:t>of fact, which we review using the manifest-weight standard</a:t>
            </a:r>
            <a:r>
              <a:rPr lang="en-US" dirty="0" smtClean="0"/>
              <a:t>.</a:t>
            </a:r>
            <a:r>
              <a:rPr lang="en-US" dirty="0"/>
              <a:t> We cannot say that this finding is contrary to the </a:t>
            </a:r>
            <a:r>
              <a:rPr lang="en-US" dirty="0" smtClean="0"/>
              <a:t>manifest weight </a:t>
            </a:r>
            <a:r>
              <a:rPr lang="en-US" dirty="0"/>
              <a:t>of the </a:t>
            </a:r>
            <a:r>
              <a:rPr lang="en-US" dirty="0" smtClean="0"/>
              <a:t>evidence. </a:t>
            </a:r>
            <a:r>
              <a:rPr lang="en-US" dirty="0"/>
              <a:t>Indeed, we note that, in essence, respondent is complaining that claimant chose to </a:t>
            </a:r>
            <a:r>
              <a:rPr lang="en-US" dirty="0" err="1" smtClean="0"/>
              <a:t>followthe</a:t>
            </a:r>
            <a:r>
              <a:rPr lang="en-US" dirty="0" smtClean="0"/>
              <a:t> </a:t>
            </a:r>
            <a:r>
              <a:rPr lang="en-US" dirty="0"/>
              <a:t>advice of his treating physician rather than that of </a:t>
            </a:r>
            <a:r>
              <a:rPr lang="en-US" dirty="0" err="1"/>
              <a:t>Zollman</a:t>
            </a:r>
            <a:r>
              <a:rPr lang="en-US" dirty="0"/>
              <a:t>.</a:t>
            </a:r>
            <a:endParaRPr lang="en-US" dirty="0" smtClean="0"/>
          </a:p>
          <a:p>
            <a:endParaRPr lang="en-US" dirty="0"/>
          </a:p>
        </p:txBody>
      </p:sp>
    </p:spTree>
    <p:extLst>
      <p:ext uri="{BB962C8B-B14F-4D97-AF65-F5344CB8AC3E}">
        <p14:creationId xmlns:p14="http://schemas.microsoft.com/office/powerpoint/2010/main" val="134268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 Red Remodeling v. IWCC </a:t>
            </a:r>
            <a:br>
              <a:rPr lang="en-US" dirty="0" smtClean="0"/>
            </a:br>
            <a:r>
              <a:rPr lang="en-US" dirty="0" smtClean="0"/>
              <a:t>2014 IL App (1</a:t>
            </a:r>
            <a:r>
              <a:rPr lang="en-US" baseline="30000" dirty="0" smtClean="0"/>
              <a:t>st</a:t>
            </a:r>
            <a:r>
              <a:rPr lang="en-US" dirty="0" smtClean="0"/>
              <a:t>) 130974WC</a:t>
            </a:r>
            <a:endParaRPr lang="en-US" dirty="0"/>
          </a:p>
        </p:txBody>
      </p:sp>
      <p:sp>
        <p:nvSpPr>
          <p:cNvPr id="3" name="Content Placeholder 2"/>
          <p:cNvSpPr>
            <a:spLocks noGrp="1"/>
          </p:cNvSpPr>
          <p:nvPr>
            <p:ph idx="1"/>
          </p:nvPr>
        </p:nvSpPr>
        <p:spPr/>
        <p:txBody>
          <a:bodyPr>
            <a:normAutofit fontScale="85000" lnSpcReduction="10000"/>
          </a:bodyPr>
          <a:lstStyle/>
          <a:p>
            <a:r>
              <a:rPr lang="en-US" dirty="0"/>
              <a:t>Finally, respondent contends that </a:t>
            </a:r>
            <a:r>
              <a:rPr lang="en-US" dirty="0" err="1"/>
              <a:t>Forys</a:t>
            </a:r>
            <a:r>
              <a:rPr lang="en-US" dirty="0"/>
              <a:t> was not within the allowable chain of referral, </a:t>
            </a:r>
            <a:r>
              <a:rPr lang="en-US" dirty="0" smtClean="0"/>
              <a:t>as claimant </a:t>
            </a:r>
            <a:r>
              <a:rPr lang="en-US" dirty="0"/>
              <a:t>had purportedly previously elected to treat with </a:t>
            </a:r>
            <a:r>
              <a:rPr lang="en-US" dirty="0" err="1"/>
              <a:t>Kranzler</a:t>
            </a:r>
            <a:r>
              <a:rPr lang="en-US" dirty="0"/>
              <a:t> and </a:t>
            </a:r>
            <a:r>
              <a:rPr lang="en-US" dirty="0" err="1"/>
              <a:t>Gourineni</a:t>
            </a:r>
            <a:r>
              <a:rPr lang="en-US" dirty="0"/>
              <a:t>, which </a:t>
            </a:r>
            <a:r>
              <a:rPr lang="en-US" dirty="0" smtClean="0"/>
              <a:t>would make </a:t>
            </a:r>
            <a:r>
              <a:rPr lang="en-US" dirty="0" err="1"/>
              <a:t>Forys</a:t>
            </a:r>
            <a:r>
              <a:rPr lang="en-US" dirty="0"/>
              <a:t> claimant’s third chosen doctor</a:t>
            </a:r>
            <a:r>
              <a:rPr lang="en-US" dirty="0" smtClean="0"/>
              <a:t>.</a:t>
            </a:r>
            <a:r>
              <a:rPr lang="en-US" dirty="0"/>
              <a:t> This issue presents a </a:t>
            </a:r>
            <a:r>
              <a:rPr lang="en-US" dirty="0" smtClean="0"/>
              <a:t>question of </a:t>
            </a:r>
            <a:r>
              <a:rPr lang="en-US" dirty="0"/>
              <a:t>fact subject to review using the manifest-weight standard</a:t>
            </a:r>
            <a:r>
              <a:rPr lang="en-US" dirty="0" smtClean="0"/>
              <a:t>.</a:t>
            </a:r>
          </a:p>
          <a:p>
            <a:r>
              <a:rPr lang="en-US" dirty="0"/>
              <a:t>If either </a:t>
            </a:r>
            <a:r>
              <a:rPr lang="en-US" dirty="0" err="1"/>
              <a:t>Kranzler</a:t>
            </a:r>
            <a:r>
              <a:rPr lang="en-US" dirty="0"/>
              <a:t> or </a:t>
            </a:r>
            <a:r>
              <a:rPr lang="en-US" dirty="0" err="1" smtClean="0"/>
              <a:t>Gourineni</a:t>
            </a:r>
            <a:r>
              <a:rPr lang="en-US" dirty="0" smtClean="0"/>
              <a:t> was </a:t>
            </a:r>
            <a:r>
              <a:rPr lang="en-US" dirty="0"/>
              <a:t>not a choice with the meaning of Section 8(a), </a:t>
            </a:r>
            <a:r>
              <a:rPr lang="en-US" dirty="0" err="1"/>
              <a:t>Forys</a:t>
            </a:r>
            <a:r>
              <a:rPr lang="en-US" dirty="0"/>
              <a:t> would be claimant’s second choice </a:t>
            </a:r>
            <a:r>
              <a:rPr lang="en-US" dirty="0" smtClean="0"/>
              <a:t>and respondent </a:t>
            </a:r>
            <a:r>
              <a:rPr lang="en-US" dirty="0"/>
              <a:t>would not be shielded from liability for his services</a:t>
            </a:r>
            <a:r>
              <a:rPr lang="en-US" dirty="0" smtClean="0"/>
              <a:t>.</a:t>
            </a:r>
          </a:p>
          <a:p>
            <a:r>
              <a:rPr lang="en-US" dirty="0" smtClean="0"/>
              <a:t>We </a:t>
            </a:r>
            <a:r>
              <a:rPr lang="en-US" dirty="0"/>
              <a:t>cannot say that the Commission’s conclusion </a:t>
            </a:r>
            <a:r>
              <a:rPr lang="en-US" dirty="0" smtClean="0"/>
              <a:t>that </a:t>
            </a:r>
            <a:r>
              <a:rPr lang="en-US" dirty="0" err="1" smtClean="0"/>
              <a:t>Kranzler</a:t>
            </a:r>
            <a:r>
              <a:rPr lang="en-US" dirty="0" smtClean="0"/>
              <a:t> </a:t>
            </a:r>
            <a:r>
              <a:rPr lang="en-US" dirty="0"/>
              <a:t>was providing emergency services is against the manifest weight of the evidence. </a:t>
            </a:r>
            <a:r>
              <a:rPr lang="en-US" dirty="0" smtClean="0"/>
              <a:t>As noted</a:t>
            </a:r>
            <a:r>
              <a:rPr lang="en-US" dirty="0"/>
              <a:t>, claimant was transported by ambulance to the emergency </a:t>
            </a:r>
            <a:r>
              <a:rPr lang="en-US" dirty="0" smtClean="0"/>
              <a:t>room</a:t>
            </a:r>
          </a:p>
          <a:p>
            <a:r>
              <a:rPr lang="en-US" dirty="0"/>
              <a:t>Moreover, given that this is a medical issue, we owe increased </a:t>
            </a:r>
            <a:r>
              <a:rPr lang="en-US" dirty="0" err="1" smtClean="0"/>
              <a:t>deference</a:t>
            </a:r>
            <a:r>
              <a:rPr lang="en-US" dirty="0" err="1"/>
              <a:t>the</a:t>
            </a:r>
            <a:r>
              <a:rPr lang="en-US" dirty="0"/>
              <a:t> Commission due to its expertise in such matters.</a:t>
            </a:r>
            <a:endParaRPr lang="en-US" dirty="0"/>
          </a:p>
        </p:txBody>
      </p:sp>
    </p:spTree>
    <p:extLst>
      <p:ext uri="{BB962C8B-B14F-4D97-AF65-F5344CB8AC3E}">
        <p14:creationId xmlns:p14="http://schemas.microsoft.com/office/powerpoint/2010/main" val="536382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PPG Industries v. IWCC</a:t>
            </a:r>
            <a:br>
              <a:rPr lang="en-US" dirty="0" smtClean="0"/>
            </a:br>
            <a:r>
              <a:rPr lang="en-US" dirty="0" smtClean="0"/>
              <a:t>2014 IL App (4</a:t>
            </a:r>
            <a:r>
              <a:rPr lang="en-US" baseline="30000" dirty="0" smtClean="0"/>
              <a:t>th</a:t>
            </a:r>
            <a:r>
              <a:rPr lang="en-US" dirty="0" smtClean="0"/>
              <a:t>) 130698WC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Carrie Bond v. PPG Industries, 10WC016545, 12IWCC1147</a:t>
            </a:r>
          </a:p>
          <a:p>
            <a:r>
              <a:rPr lang="en-US" dirty="0" smtClean="0"/>
              <a:t>Petitioner's </a:t>
            </a:r>
            <a:r>
              <a:rPr lang="en-US" dirty="0"/>
              <a:t>claim is not barred by the Statute of Limitations. Respondent raised the Statute of Limitations as a defense during the hearing. When counsel for Petitioner questioned Petitioner about her work duties for Respondent from 1979 to the present, Respondent objected citing the Statute of Limitations and arguing that any work activities Petitioner engaged in more than three years before the alleged date of accident were beyond the State of Limitations and should not be considered </a:t>
            </a:r>
            <a:r>
              <a:rPr lang="en-US" dirty="0" smtClean="0"/>
              <a:t>in </a:t>
            </a:r>
            <a:r>
              <a:rPr lang="en-US" dirty="0"/>
              <a:t>addressing liability. In support thereof, Respondent's counsel cited the Act's three-year statute of limitations.</a:t>
            </a:r>
          </a:p>
          <a:p>
            <a:r>
              <a:rPr lang="en-US" dirty="0" smtClean="0"/>
              <a:t>In </a:t>
            </a:r>
            <a:r>
              <a:rPr lang="en-US" dirty="0"/>
              <a:t>cases of repetitive trauma, the date of an accidental injury is the date on which the injury manifests itself, meaning the date on which both the fact of the injury and the casual relationship of injury to the claimant's employment would have become plainly apparent to a reasonable person. </a:t>
            </a:r>
            <a:r>
              <a:rPr lang="en-US" dirty="0" smtClean="0"/>
              <a:t>(citation). Contrary </a:t>
            </a:r>
            <a:r>
              <a:rPr lang="en-US" dirty="0"/>
              <a:t>to the Respondent's position that the Statute of Limitations bars testimony or information regarding Petitioner's job duties for a period not to exceed three years from the manifestation date, case law clearly indicates that the past work history of an employee should be considered. </a:t>
            </a:r>
          </a:p>
          <a:p>
            <a:endParaRPr lang="en-US" dirty="0"/>
          </a:p>
        </p:txBody>
      </p:sp>
    </p:spTree>
    <p:extLst>
      <p:ext uri="{BB962C8B-B14F-4D97-AF65-F5344CB8AC3E}">
        <p14:creationId xmlns:p14="http://schemas.microsoft.com/office/powerpoint/2010/main" val="2105476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RG Construction v. IWCC</a:t>
            </a:r>
            <a:br>
              <a:rPr lang="en-US" dirty="0" smtClean="0"/>
            </a:br>
            <a:r>
              <a:rPr lang="en-US" dirty="0" smtClean="0"/>
              <a:t>2014 IL App (1</a:t>
            </a:r>
            <a:r>
              <a:rPr lang="en-US" baseline="30000" dirty="0" smtClean="0"/>
              <a:t>st</a:t>
            </a:r>
            <a:r>
              <a:rPr lang="en-US" dirty="0" smtClean="0"/>
              <a:t>) 132137WC</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Arbitrator :“I </a:t>
            </a:r>
            <a:r>
              <a:rPr lang="en-US" dirty="0"/>
              <a:t>offered the opportunity to take this deposition, but I felt </a:t>
            </a:r>
            <a:r>
              <a:rPr lang="en-US" dirty="0" smtClean="0"/>
              <a:t>it only </a:t>
            </a:r>
            <a:r>
              <a:rPr lang="en-US" dirty="0"/>
              <a:t>fair that the [employer] pay for it since I think under the </a:t>
            </a:r>
            <a:r>
              <a:rPr lang="en-US" dirty="0" smtClean="0"/>
              <a:t>Act the </a:t>
            </a:r>
            <a:r>
              <a:rPr lang="en-US" dirty="0"/>
              <a:t>only thing that [claimant] needs to do is have a certified </a:t>
            </a:r>
            <a:r>
              <a:rPr lang="en-US" dirty="0" smtClean="0"/>
              <a:t>record or </a:t>
            </a:r>
            <a:r>
              <a:rPr lang="en-US" dirty="0"/>
              <a:t>have these records via subpoena which I </a:t>
            </a:r>
            <a:r>
              <a:rPr lang="en-US" dirty="0" smtClean="0"/>
              <a:t>understand[he has]adhered </a:t>
            </a:r>
            <a:r>
              <a:rPr lang="en-US" dirty="0"/>
              <a:t>to those </a:t>
            </a:r>
            <a:r>
              <a:rPr lang="en-US" dirty="0" smtClean="0"/>
              <a:t>requirements”</a:t>
            </a:r>
          </a:p>
          <a:p>
            <a:r>
              <a:rPr lang="en-US" dirty="0" smtClean="0"/>
              <a:t>Commission: </a:t>
            </a:r>
            <a:r>
              <a:rPr lang="en-US" dirty="0"/>
              <a:t>"While we are in agreement with the decision of the </a:t>
            </a:r>
            <a:r>
              <a:rPr lang="en-US" dirty="0" smtClean="0"/>
              <a:t>Arbitrator on </a:t>
            </a:r>
            <a:r>
              <a:rPr lang="en-US" dirty="0"/>
              <a:t>this issue, we further address [the employer's] </a:t>
            </a:r>
            <a:r>
              <a:rPr lang="en-US" dirty="0" smtClean="0"/>
              <a:t>constitutional argument</a:t>
            </a:r>
            <a:r>
              <a:rPr lang="en-US" dirty="0"/>
              <a:t>. We find no violation [of the employer's] </a:t>
            </a:r>
            <a:r>
              <a:rPr lang="en-US" dirty="0" smtClean="0"/>
              <a:t>Fourteenth Amendment </a:t>
            </a:r>
            <a:r>
              <a:rPr lang="en-US" dirty="0"/>
              <a:t>right to due process. The Arbitrator offered </a:t>
            </a:r>
            <a:r>
              <a:rPr lang="en-US" dirty="0" smtClean="0"/>
              <a:t>to continue </a:t>
            </a:r>
            <a:r>
              <a:rPr lang="en-US" dirty="0"/>
              <a:t>the hearing if [the employer] elected to obtain the </a:t>
            </a:r>
            <a:r>
              <a:rPr lang="en-US" dirty="0" smtClean="0"/>
              <a:t>depositions of </a:t>
            </a:r>
            <a:r>
              <a:rPr lang="en-US" dirty="0"/>
              <a:t>the Drs. Nam and Silver, but [the employer] declined. </a:t>
            </a:r>
            <a:r>
              <a:rPr lang="en-US" dirty="0" smtClean="0"/>
              <a:t>The treatment </a:t>
            </a:r>
            <a:r>
              <a:rPr lang="en-US" dirty="0"/>
              <a:t>records were therefore properly admitted pursuant </a:t>
            </a:r>
            <a:r>
              <a:rPr lang="en-US" dirty="0" smtClean="0"/>
              <a:t>to Section </a:t>
            </a:r>
            <a:r>
              <a:rPr lang="en-US" dirty="0"/>
              <a:t>16 of the Act</a:t>
            </a:r>
            <a:endParaRPr lang="en-US" dirty="0" smtClean="0"/>
          </a:p>
          <a:p>
            <a:r>
              <a:rPr lang="en-US" dirty="0" smtClean="0"/>
              <a:t>On </a:t>
            </a:r>
            <a:r>
              <a:rPr lang="en-US" dirty="0"/>
              <a:t>judicial review, the circuit court of Cook County confirmed the </a:t>
            </a:r>
            <a:r>
              <a:rPr lang="en-US" dirty="0" smtClean="0"/>
              <a:t>Commission's decision</a:t>
            </a:r>
            <a:r>
              <a:rPr lang="en-US" dirty="0"/>
              <a:t>. The employer appeals, arguing </a:t>
            </a:r>
            <a:r>
              <a:rPr lang="en-US" dirty="0" smtClean="0"/>
              <a:t>it </a:t>
            </a:r>
            <a:r>
              <a:rPr lang="en-US" dirty="0"/>
              <a:t>was denied its due process right to </a:t>
            </a:r>
            <a:r>
              <a:rPr lang="en-US" dirty="0" smtClean="0"/>
              <a:t>cross-examine witnesses </a:t>
            </a:r>
            <a:r>
              <a:rPr lang="en-US" dirty="0"/>
              <a:t>and present rebuttal evidence by the admission into evidence of claimant's </a:t>
            </a:r>
            <a:r>
              <a:rPr lang="en-US" dirty="0" smtClean="0"/>
              <a:t>medical records</a:t>
            </a:r>
            <a:r>
              <a:rPr lang="en-US" dirty="0"/>
              <a:t>, which contained the opinions of two of claimant's treating </a:t>
            </a:r>
            <a:r>
              <a:rPr lang="en-US" dirty="0" smtClean="0"/>
              <a:t>physicians</a:t>
            </a:r>
          </a:p>
          <a:p>
            <a:r>
              <a:rPr lang="en-US" dirty="0" smtClean="0"/>
              <a:t>Appellate Court: “The </a:t>
            </a:r>
            <a:r>
              <a:rPr lang="en-US" dirty="0"/>
              <a:t>employer does assert that </a:t>
            </a:r>
            <a:r>
              <a:rPr lang="en-US" dirty="0" smtClean="0"/>
              <a:t>‘[</a:t>
            </a:r>
            <a:r>
              <a:rPr lang="en-US" dirty="0"/>
              <a:t>i]t is undeniable that the doctors' </a:t>
            </a:r>
            <a:r>
              <a:rPr lang="en-US" dirty="0" smtClean="0"/>
              <a:t>records contain </a:t>
            </a:r>
            <a:r>
              <a:rPr lang="en-US" dirty="0"/>
              <a:t>opinions beyond medical and surgical matters admissible pursuant to Section 16</a:t>
            </a:r>
            <a:r>
              <a:rPr lang="en-US" dirty="0" smtClean="0"/>
              <a:t>.’ However, it </a:t>
            </a:r>
            <a:r>
              <a:rPr lang="en-US" dirty="0"/>
              <a:t>cites no authority for this statement other than section 16 itself. </a:t>
            </a:r>
            <a:r>
              <a:rPr lang="en-US" dirty="0">
                <a:solidFill>
                  <a:srgbClr val="FF0000"/>
                </a:solidFill>
              </a:rPr>
              <a:t>After reviewing the </a:t>
            </a:r>
            <a:r>
              <a:rPr lang="en-US" dirty="0" smtClean="0">
                <a:solidFill>
                  <a:srgbClr val="FF0000"/>
                </a:solidFill>
              </a:rPr>
              <a:t>statutory language</a:t>
            </a:r>
            <a:r>
              <a:rPr lang="en-US" dirty="0">
                <a:solidFill>
                  <a:srgbClr val="FF0000"/>
                </a:solidFill>
              </a:rPr>
              <a:t>, we find no indication that the legislature intended to exclude a treating </a:t>
            </a:r>
            <a:r>
              <a:rPr lang="en-US" dirty="0" smtClean="0">
                <a:solidFill>
                  <a:srgbClr val="FF0000"/>
                </a:solidFill>
              </a:rPr>
              <a:t>doctor's opinion</a:t>
            </a:r>
            <a:r>
              <a:rPr lang="en-US" dirty="0">
                <a:solidFill>
                  <a:srgbClr val="FF0000"/>
                </a:solidFill>
              </a:rPr>
              <a:t>, which was offered during the course of the doctor's treatment of the </a:t>
            </a:r>
            <a:r>
              <a:rPr lang="en-US" dirty="0" smtClean="0">
                <a:solidFill>
                  <a:srgbClr val="FF0000"/>
                </a:solidFill>
              </a:rPr>
              <a:t>employee and memorialized </a:t>
            </a:r>
            <a:r>
              <a:rPr lang="en-US" dirty="0">
                <a:solidFill>
                  <a:srgbClr val="FF0000"/>
                </a:solidFill>
              </a:rPr>
              <a:t>in the doctor's treating records, from the phrase </a:t>
            </a:r>
            <a:r>
              <a:rPr lang="en-US" dirty="0" smtClean="0">
                <a:solidFill>
                  <a:srgbClr val="FF0000"/>
                </a:solidFill>
              </a:rPr>
              <a:t>‘medical </a:t>
            </a:r>
            <a:r>
              <a:rPr lang="en-US" dirty="0">
                <a:solidFill>
                  <a:srgbClr val="FF0000"/>
                </a:solidFill>
              </a:rPr>
              <a:t>and surgical matters</a:t>
            </a:r>
            <a:r>
              <a:rPr lang="en-US" dirty="0" smtClean="0">
                <a:solidFill>
                  <a:srgbClr val="FF0000"/>
                </a:solidFill>
              </a:rPr>
              <a:t>.</a:t>
            </a:r>
            <a:r>
              <a:rPr lang="en-US" dirty="0" smtClean="0"/>
              <a:t>’”</a:t>
            </a:r>
            <a:endParaRPr lang="en-US" dirty="0"/>
          </a:p>
        </p:txBody>
      </p:sp>
    </p:spTree>
    <p:extLst>
      <p:ext uri="{BB962C8B-B14F-4D97-AF65-F5344CB8AC3E}">
        <p14:creationId xmlns:p14="http://schemas.microsoft.com/office/powerpoint/2010/main" val="3304973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PPG Industries v. IWCC</a:t>
            </a:r>
            <a:br>
              <a:rPr lang="en-US" dirty="0"/>
            </a:br>
            <a:r>
              <a:rPr lang="en-US" dirty="0"/>
              <a:t>2014 IL App (4</a:t>
            </a:r>
            <a:r>
              <a:rPr lang="en-US" baseline="30000" dirty="0"/>
              <a:t>th</a:t>
            </a:r>
            <a:r>
              <a:rPr lang="en-US" dirty="0"/>
              <a:t>) 130698WC</a:t>
            </a:r>
          </a:p>
        </p:txBody>
      </p:sp>
      <p:sp>
        <p:nvSpPr>
          <p:cNvPr id="3" name="Content Placeholder 2"/>
          <p:cNvSpPr>
            <a:spLocks noGrp="1"/>
          </p:cNvSpPr>
          <p:nvPr>
            <p:ph idx="1"/>
          </p:nvPr>
        </p:nvSpPr>
        <p:spPr/>
        <p:txBody>
          <a:bodyPr>
            <a:normAutofit fontScale="85000" lnSpcReduction="20000"/>
          </a:bodyPr>
          <a:lstStyle/>
          <a:p>
            <a:r>
              <a:rPr lang="en-US" dirty="0"/>
              <a:t>The issue presented by this appeal concerns a matter of statutory interpretation. </a:t>
            </a:r>
            <a:r>
              <a:rPr lang="en-US" dirty="0" smtClean="0"/>
              <a:t>In particular</a:t>
            </a:r>
            <a:r>
              <a:rPr lang="en-US" dirty="0"/>
              <a:t>, whether section 6(d) of the Act (820 ILCS 305/6(d) (West 2008)) limits </a:t>
            </a:r>
            <a:r>
              <a:rPr lang="en-US" dirty="0" smtClean="0"/>
              <a:t>the evidence </a:t>
            </a:r>
            <a:r>
              <a:rPr lang="en-US" dirty="0"/>
              <a:t>a claimant may present regarding his or her work activities to only those </a:t>
            </a:r>
            <a:r>
              <a:rPr lang="en-US" dirty="0" smtClean="0"/>
              <a:t>activities occurring </a:t>
            </a:r>
            <a:r>
              <a:rPr lang="en-US" dirty="0"/>
              <a:t>within the three years prior to the filing of the claimant’s application for </a:t>
            </a:r>
            <a:r>
              <a:rPr lang="en-US" dirty="0" smtClean="0"/>
              <a:t>adjustment of </a:t>
            </a:r>
            <a:r>
              <a:rPr lang="en-US" dirty="0"/>
              <a:t>claim or manifestation date of his or her repetitive-trauma injury</a:t>
            </a:r>
            <a:r>
              <a:rPr lang="en-US" dirty="0" smtClean="0"/>
              <a:t>.</a:t>
            </a:r>
          </a:p>
          <a:p>
            <a:r>
              <a:rPr lang="en-US" dirty="0" smtClean="0"/>
              <a:t>(L)</a:t>
            </a:r>
            <a:r>
              <a:rPr lang="en-US" dirty="0" err="1" smtClean="0"/>
              <a:t>ooking</a:t>
            </a:r>
            <a:r>
              <a:rPr lang="en-US" dirty="0" smtClean="0"/>
              <a:t> </a:t>
            </a:r>
            <a:r>
              <a:rPr lang="en-US" dirty="0"/>
              <a:t>to the plain and ordinary language of section 6(d), we find </a:t>
            </a:r>
            <a:r>
              <a:rPr lang="en-US" dirty="0" smtClean="0"/>
              <a:t>no evidentiary </a:t>
            </a:r>
            <a:r>
              <a:rPr lang="en-US" dirty="0"/>
              <a:t>limitation. Section 6(d) provides limits with respect to the </a:t>
            </a:r>
            <a:r>
              <a:rPr lang="en-US" i="1" dirty="0"/>
              <a:t>filing </a:t>
            </a:r>
            <a:r>
              <a:rPr lang="en-US" dirty="0"/>
              <a:t>of a claim </a:t>
            </a:r>
            <a:r>
              <a:rPr lang="en-US" dirty="0" smtClean="0"/>
              <a:t>for benefits</a:t>
            </a:r>
            <a:r>
              <a:rPr lang="en-US" dirty="0"/>
              <a:t>, not what evidence may be presented to support any particular claim</a:t>
            </a:r>
            <a:r>
              <a:rPr lang="en-US" dirty="0" smtClean="0"/>
              <a:t>.</a:t>
            </a:r>
          </a:p>
          <a:p>
            <a:r>
              <a:rPr lang="en-US" dirty="0"/>
              <a:t>The real issue presented by the employer’s challenge to claimant’s testimony is </a:t>
            </a:r>
            <a:r>
              <a:rPr lang="en-US" dirty="0" smtClean="0"/>
              <a:t>whether evidence </a:t>
            </a:r>
            <a:r>
              <a:rPr lang="en-US" dirty="0"/>
              <a:t>of her entire work history for the employer was relevant to her claim and </a:t>
            </a:r>
            <a:r>
              <a:rPr lang="en-US" dirty="0" smtClean="0"/>
              <a:t>admissible into </a:t>
            </a:r>
            <a:r>
              <a:rPr lang="en-US" dirty="0"/>
              <a:t>evidence. This is an evidentiary issue that was for the Commission to resolve and </a:t>
            </a:r>
            <a:r>
              <a:rPr lang="en-US"/>
              <a:t>was </a:t>
            </a:r>
            <a:r>
              <a:rPr lang="en-US" smtClean="0"/>
              <a:t>not governed </a:t>
            </a:r>
            <a:r>
              <a:rPr lang="en-US" dirty="0"/>
              <a:t>by the Act’s statute of limitations.</a:t>
            </a:r>
          </a:p>
        </p:txBody>
      </p:sp>
    </p:spTree>
    <p:extLst>
      <p:ext uri="{BB962C8B-B14F-4D97-AF65-F5344CB8AC3E}">
        <p14:creationId xmlns:p14="http://schemas.microsoft.com/office/powerpoint/2010/main" val="2827115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Farris v. IWCC</a:t>
            </a:r>
            <a:br>
              <a:rPr lang="en-US" dirty="0" smtClean="0"/>
            </a:br>
            <a:r>
              <a:rPr lang="en-US" dirty="0" smtClean="0"/>
              <a:t>2014 IL App (4</a:t>
            </a:r>
            <a:r>
              <a:rPr lang="en-US" baseline="30000" dirty="0" smtClean="0"/>
              <a:t>th</a:t>
            </a:r>
            <a:r>
              <a:rPr lang="en-US" dirty="0" smtClean="0"/>
              <a:t>) 130767WC</a:t>
            </a:r>
            <a:endParaRPr lang="en-US" dirty="0"/>
          </a:p>
        </p:txBody>
      </p:sp>
      <p:sp>
        <p:nvSpPr>
          <p:cNvPr id="3" name="Content Placeholder 2"/>
          <p:cNvSpPr>
            <a:spLocks noGrp="1"/>
          </p:cNvSpPr>
          <p:nvPr>
            <p:ph idx="1"/>
          </p:nvPr>
        </p:nvSpPr>
        <p:spPr/>
        <p:txBody>
          <a:bodyPr>
            <a:normAutofit fontScale="92500"/>
          </a:bodyPr>
          <a:lstStyle/>
          <a:p>
            <a:r>
              <a:rPr lang="en-US" dirty="0" smtClean="0"/>
              <a:t>Danny Farris v. Phoenix Corp., 05WC026805, 07IWCC0409, 11IWCC0610</a:t>
            </a:r>
          </a:p>
          <a:p>
            <a:r>
              <a:rPr lang="en-US" dirty="0"/>
              <a:t>On review, Petitioner maintains that his testimony is credible, unrebutted and consistent with the medical records. Petitioner asserts that any inconsistencies between his testimony and the medical records are minor and inherent in the history taking process. We find that Petitioner met his burden of proving he sustained accidental injuries arising out of and in the course of his employment with Respondent on April 26, </a:t>
            </a:r>
            <a:r>
              <a:rPr lang="en-US" dirty="0" smtClean="0"/>
              <a:t>2005</a:t>
            </a:r>
          </a:p>
          <a:p>
            <a:r>
              <a:rPr lang="en-US" dirty="0"/>
              <a:t>We find that Respondent's original stipulation regarding the duration of Petitioner's temporary total disability is binding. See </a:t>
            </a:r>
            <a:r>
              <a:rPr lang="en-US" dirty="0">
                <a:hlinkClick r:id="rId2"/>
              </a:rPr>
              <a:t>Walker v. Industrial </a:t>
            </a:r>
            <a:r>
              <a:rPr lang="en-US" dirty="0" err="1">
                <a:hlinkClick r:id="rId2"/>
              </a:rPr>
              <a:t>Comm'n</a:t>
            </a:r>
            <a:r>
              <a:rPr lang="en-US" dirty="0">
                <a:hlinkClick r:id="rId2"/>
              </a:rPr>
              <a:t>, 345 Ill. App. 3d 1084, 1088 (2004</a:t>
            </a:r>
            <a:r>
              <a:rPr lang="en-US" dirty="0" smtClean="0">
                <a:hlinkClick r:id="rId2"/>
              </a:rPr>
              <a:t>)</a:t>
            </a:r>
            <a:r>
              <a:rPr lang="en-US" dirty="0"/>
              <a:t/>
            </a:r>
            <a:br>
              <a:rPr lang="en-US" dirty="0"/>
            </a:br>
            <a:endParaRPr lang="en-US" dirty="0" smtClean="0"/>
          </a:p>
          <a:p>
            <a:endParaRPr lang="en-US" dirty="0" smtClean="0"/>
          </a:p>
          <a:p>
            <a:endParaRPr lang="en-US" dirty="0"/>
          </a:p>
        </p:txBody>
      </p:sp>
    </p:spTree>
    <p:extLst>
      <p:ext uri="{BB962C8B-B14F-4D97-AF65-F5344CB8AC3E}">
        <p14:creationId xmlns:p14="http://schemas.microsoft.com/office/powerpoint/2010/main" val="1299397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Farris v. IWCC</a:t>
            </a:r>
            <a:br>
              <a:rPr lang="en-US" dirty="0"/>
            </a:br>
            <a:r>
              <a:rPr lang="en-US" dirty="0"/>
              <a:t>2014 IL App (4</a:t>
            </a:r>
            <a:r>
              <a:rPr lang="en-US" baseline="30000" dirty="0"/>
              <a:t>th</a:t>
            </a:r>
            <a:r>
              <a:rPr lang="en-US" dirty="0"/>
              <a:t>) 130767WC</a:t>
            </a:r>
          </a:p>
        </p:txBody>
      </p:sp>
      <p:sp>
        <p:nvSpPr>
          <p:cNvPr id="3" name="Content Placeholder 2"/>
          <p:cNvSpPr>
            <a:spLocks noGrp="1"/>
          </p:cNvSpPr>
          <p:nvPr>
            <p:ph idx="1"/>
          </p:nvPr>
        </p:nvSpPr>
        <p:spPr/>
        <p:txBody>
          <a:bodyPr>
            <a:normAutofit fontScale="85000" lnSpcReduction="20000"/>
          </a:bodyPr>
          <a:lstStyle/>
          <a:p>
            <a:r>
              <a:rPr lang="en-US" dirty="0" smtClean="0"/>
              <a:t>The Footnote: 1.We </a:t>
            </a:r>
            <a:r>
              <a:rPr lang="en-US" dirty="0"/>
              <a:t>note that the employer could have challenged the circuit court’s initial reversal of </a:t>
            </a:r>
            <a:r>
              <a:rPr lang="en-US" dirty="0" smtClean="0"/>
              <a:t>the Commission </a:t>
            </a:r>
            <a:r>
              <a:rPr lang="en-US" dirty="0"/>
              <a:t>in this appeal, but failed to do so. </a:t>
            </a:r>
            <a:r>
              <a:rPr lang="en-US" i="1" dirty="0"/>
              <a:t>Pace Bus Co. v. Industrial </a:t>
            </a:r>
            <a:r>
              <a:rPr lang="en-US" i="1" dirty="0" err="1"/>
              <a:t>Comm’n</a:t>
            </a:r>
            <a:r>
              <a:rPr lang="en-US" dirty="0"/>
              <a:t>, 337 Ill. App. </a:t>
            </a:r>
            <a:r>
              <a:rPr lang="en-US" dirty="0" smtClean="0"/>
              <a:t>3d1066</a:t>
            </a:r>
            <a:r>
              <a:rPr lang="en-US" dirty="0"/>
              <a:t>, 1069, 787 N.E.2d 234, 236-37 (2003). Therefore, the employer has waived any claim that </a:t>
            </a:r>
            <a:r>
              <a:rPr lang="en-US" dirty="0" smtClean="0"/>
              <a:t>the circuit </a:t>
            </a:r>
            <a:r>
              <a:rPr lang="en-US" dirty="0"/>
              <a:t>court’s initial reversal order was erroneously entered.</a:t>
            </a:r>
            <a:endParaRPr lang="en-US" dirty="0" smtClean="0"/>
          </a:p>
          <a:p>
            <a:r>
              <a:rPr lang="en-US" dirty="0" smtClean="0"/>
              <a:t>The </a:t>
            </a:r>
            <a:r>
              <a:rPr lang="en-US" dirty="0"/>
              <a:t>following background information is gleaned from the record on appeal </a:t>
            </a:r>
            <a:r>
              <a:rPr lang="en-US" dirty="0" smtClean="0"/>
              <a:t>without consideration </a:t>
            </a:r>
            <a:r>
              <a:rPr lang="en-US" dirty="0"/>
              <a:t>of the transcripts contained within the claimant’s appendix</a:t>
            </a:r>
            <a:r>
              <a:rPr lang="en-US" dirty="0" smtClean="0"/>
              <a:t>.</a:t>
            </a:r>
          </a:p>
          <a:p>
            <a:r>
              <a:rPr lang="en-US" dirty="0"/>
              <a:t>On July 14, 2010, the arbitrator conducted a hearing on remand. The transcript for </a:t>
            </a:r>
            <a:r>
              <a:rPr lang="en-US" dirty="0" smtClean="0"/>
              <a:t>that hearing </a:t>
            </a:r>
            <a:r>
              <a:rPr lang="en-US" dirty="0"/>
              <a:t>is included in the record on appeal. At that hearing, the arbitrator admitted the </a:t>
            </a:r>
            <a:r>
              <a:rPr lang="en-US" dirty="0" smtClean="0"/>
              <a:t>CT </a:t>
            </a:r>
            <a:r>
              <a:rPr lang="en-US" dirty="0" err="1" smtClean="0"/>
              <a:t>myelogram</a:t>
            </a:r>
            <a:r>
              <a:rPr lang="en-US" dirty="0" smtClean="0"/>
              <a:t> </a:t>
            </a:r>
            <a:r>
              <a:rPr lang="en-US" dirty="0"/>
              <a:t>report into evidence and admitted the transcript of George’s inconsistent </a:t>
            </a:r>
            <a:r>
              <a:rPr lang="en-US" dirty="0" smtClean="0"/>
              <a:t>statement to </a:t>
            </a:r>
            <a:r>
              <a:rPr lang="en-US" dirty="0" err="1"/>
              <a:t>Herwig</a:t>
            </a:r>
            <a:r>
              <a:rPr lang="en-US" dirty="0"/>
              <a:t> for the limited purpose of impeaching his in-court testimony. The arbitrator did </a:t>
            </a:r>
            <a:r>
              <a:rPr lang="en-US" dirty="0" smtClean="0"/>
              <a:t>not hear </a:t>
            </a:r>
            <a:r>
              <a:rPr lang="en-US" dirty="0"/>
              <a:t>testimony from any witnesses on July 14, 2010.</a:t>
            </a:r>
          </a:p>
        </p:txBody>
      </p:sp>
    </p:spTree>
    <p:extLst>
      <p:ext uri="{BB962C8B-B14F-4D97-AF65-F5344CB8AC3E}">
        <p14:creationId xmlns:p14="http://schemas.microsoft.com/office/powerpoint/2010/main" val="3481882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Farris v. IWCC</a:t>
            </a:r>
            <a:br>
              <a:rPr lang="en-US" dirty="0"/>
            </a:br>
            <a:r>
              <a:rPr lang="en-US" dirty="0"/>
              <a:t>2014 IL App (4</a:t>
            </a:r>
            <a:r>
              <a:rPr lang="en-US" baseline="30000" dirty="0"/>
              <a:t>th</a:t>
            </a:r>
            <a:r>
              <a:rPr lang="en-US" dirty="0"/>
              <a:t>) 130767WC</a:t>
            </a:r>
          </a:p>
        </p:txBody>
      </p:sp>
      <p:sp>
        <p:nvSpPr>
          <p:cNvPr id="3" name="Content Placeholder 2"/>
          <p:cNvSpPr>
            <a:spLocks noGrp="1"/>
          </p:cNvSpPr>
          <p:nvPr>
            <p:ph idx="1"/>
          </p:nvPr>
        </p:nvSpPr>
        <p:spPr/>
        <p:txBody>
          <a:bodyPr>
            <a:normAutofit fontScale="85000" lnSpcReduction="20000"/>
          </a:bodyPr>
          <a:lstStyle/>
          <a:p>
            <a:r>
              <a:rPr lang="en-US" dirty="0"/>
              <a:t>In the present case, the employer’s request for summons did not include the Commission </a:t>
            </a:r>
            <a:r>
              <a:rPr lang="en-US" dirty="0" err="1" smtClean="0"/>
              <a:t>inthe</a:t>
            </a:r>
            <a:r>
              <a:rPr lang="en-US" dirty="0" smtClean="0"/>
              <a:t> </a:t>
            </a:r>
            <a:r>
              <a:rPr lang="en-US" dirty="0"/>
              <a:t>caption of the pleading. However, it is undisputed that the employer timely filed the </a:t>
            </a:r>
            <a:r>
              <a:rPr lang="en-US" dirty="0" err="1" smtClean="0"/>
              <a:t>requestfor</a:t>
            </a:r>
            <a:r>
              <a:rPr lang="en-US" dirty="0" smtClean="0"/>
              <a:t> </a:t>
            </a:r>
            <a:r>
              <a:rPr lang="en-US" dirty="0"/>
              <a:t>summons with the circuit court, named the Commission as a party in interest in the body </a:t>
            </a:r>
            <a:r>
              <a:rPr lang="en-US" dirty="0" err="1" smtClean="0"/>
              <a:t>ofthe</a:t>
            </a:r>
            <a:r>
              <a:rPr lang="en-US" dirty="0" smtClean="0"/>
              <a:t> </a:t>
            </a:r>
            <a:r>
              <a:rPr lang="en-US" dirty="0"/>
              <a:t>pleading, and listed its address and its attorney of record in the body of the </a:t>
            </a:r>
            <a:r>
              <a:rPr lang="en-US" dirty="0" err="1" smtClean="0"/>
              <a:t>pleading</a:t>
            </a:r>
            <a:r>
              <a:rPr lang="en-US" dirty="0" err="1"/>
              <a:t>In</a:t>
            </a:r>
            <a:r>
              <a:rPr lang="en-US" dirty="0"/>
              <a:t> the present case, the employer’s request for summons did not include the Commission </a:t>
            </a:r>
            <a:r>
              <a:rPr lang="en-US" dirty="0" err="1" smtClean="0"/>
              <a:t>inthe</a:t>
            </a:r>
            <a:r>
              <a:rPr lang="en-US" dirty="0" smtClean="0"/>
              <a:t> </a:t>
            </a:r>
            <a:r>
              <a:rPr lang="en-US" dirty="0"/>
              <a:t>caption of the pleading. However, it is undisputed that the employer timely filed the </a:t>
            </a:r>
            <a:r>
              <a:rPr lang="en-US" dirty="0" err="1" smtClean="0"/>
              <a:t>requestfor</a:t>
            </a:r>
            <a:r>
              <a:rPr lang="en-US" dirty="0" smtClean="0"/>
              <a:t> </a:t>
            </a:r>
            <a:r>
              <a:rPr lang="en-US" dirty="0"/>
              <a:t>summons with the circuit court, named the Commission as a party in interest in the body </a:t>
            </a:r>
            <a:r>
              <a:rPr lang="en-US" dirty="0" err="1" smtClean="0"/>
              <a:t>ofthe</a:t>
            </a:r>
            <a:r>
              <a:rPr lang="en-US" dirty="0" smtClean="0"/>
              <a:t> </a:t>
            </a:r>
            <a:r>
              <a:rPr lang="en-US" dirty="0"/>
              <a:t>pleading, and listed its address and its attorney of record in the body of the </a:t>
            </a:r>
            <a:r>
              <a:rPr lang="en-US" dirty="0" smtClean="0"/>
              <a:t>pleading</a:t>
            </a:r>
          </a:p>
          <a:p>
            <a:r>
              <a:rPr lang="en-US" dirty="0"/>
              <a:t>Rock Island County was not the county where the claimant could be found because </a:t>
            </a:r>
            <a:r>
              <a:rPr lang="en-US" dirty="0" err="1" smtClean="0"/>
              <a:t>heresided</a:t>
            </a:r>
            <a:r>
              <a:rPr lang="en-US" dirty="0" smtClean="0"/>
              <a:t> </a:t>
            </a:r>
            <a:r>
              <a:rPr lang="en-US" dirty="0"/>
              <a:t>in Sangamon County. Therefore, we agree with the claimant that the employer </a:t>
            </a:r>
            <a:r>
              <a:rPr lang="en-US" dirty="0" err="1" smtClean="0"/>
              <a:t>shouldhave</a:t>
            </a:r>
            <a:r>
              <a:rPr lang="en-US" dirty="0" smtClean="0"/>
              <a:t> </a:t>
            </a:r>
            <a:r>
              <a:rPr lang="en-US" dirty="0"/>
              <a:t>filed the request for summons in the circuit court in Sangamon County. However, </a:t>
            </a:r>
            <a:r>
              <a:rPr lang="en-US" dirty="0" err="1" smtClean="0"/>
              <a:t>webelieve</a:t>
            </a:r>
            <a:r>
              <a:rPr lang="en-US" dirty="0" smtClean="0"/>
              <a:t> </a:t>
            </a:r>
            <a:r>
              <a:rPr lang="en-US" dirty="0"/>
              <a:t>that the circuit court properly transferred the case to Sangamon County.</a:t>
            </a:r>
          </a:p>
        </p:txBody>
      </p:sp>
    </p:spTree>
    <p:extLst>
      <p:ext uri="{BB962C8B-B14F-4D97-AF65-F5344CB8AC3E}">
        <p14:creationId xmlns:p14="http://schemas.microsoft.com/office/powerpoint/2010/main" val="3069547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Farris v. </a:t>
            </a:r>
            <a:r>
              <a:rPr lang="en-US"/>
              <a:t>IWCC</a:t>
            </a:r>
            <a:br>
              <a:rPr lang="en-US"/>
            </a:br>
            <a:r>
              <a:rPr lang="en-US"/>
              <a:t>2014 IL App (4</a:t>
            </a:r>
            <a:r>
              <a:rPr lang="en-US" baseline="30000"/>
              <a:t>th</a:t>
            </a:r>
            <a:r>
              <a:rPr lang="en-US"/>
              <a:t>) 130767WC</a:t>
            </a:r>
          </a:p>
        </p:txBody>
      </p:sp>
      <p:sp>
        <p:nvSpPr>
          <p:cNvPr id="3" name="Content Placeholder 2"/>
          <p:cNvSpPr>
            <a:spLocks noGrp="1"/>
          </p:cNvSpPr>
          <p:nvPr>
            <p:ph idx="1"/>
          </p:nvPr>
        </p:nvSpPr>
        <p:spPr/>
        <p:txBody>
          <a:bodyPr>
            <a:normAutofit fontScale="92500" lnSpcReduction="20000"/>
          </a:bodyPr>
          <a:lstStyle/>
          <a:p>
            <a:r>
              <a:rPr lang="en-US" dirty="0"/>
              <a:t>Initially, we note that the employer argues that the arbitrator was in the best position </a:t>
            </a:r>
            <a:r>
              <a:rPr lang="en-US" dirty="0" smtClean="0"/>
              <a:t>to determine </a:t>
            </a:r>
            <a:r>
              <a:rPr lang="en-US" dirty="0"/>
              <a:t>the claimant’s credibility. This is not the law. The Commission is the finder of </a:t>
            </a:r>
            <a:r>
              <a:rPr lang="en-US" dirty="0" smtClean="0"/>
              <a:t>fact, and </a:t>
            </a:r>
            <a:r>
              <a:rPr lang="en-US" dirty="0"/>
              <a:t>it is the Commission that we owe deference on factual issues</a:t>
            </a:r>
            <a:r>
              <a:rPr lang="en-US" dirty="0" smtClean="0"/>
              <a:t>.</a:t>
            </a:r>
          </a:p>
          <a:p>
            <a:r>
              <a:rPr lang="en-US" dirty="0"/>
              <a:t>when a party appeals to the appellate court following the entry of a judgment </a:t>
            </a:r>
            <a:r>
              <a:rPr lang="en-US" dirty="0" smtClean="0"/>
              <a:t>of the </a:t>
            </a:r>
            <a:r>
              <a:rPr lang="en-US" dirty="0"/>
              <a:t>circuit court in a workers’ compensation proceeding, it is the decision of the </a:t>
            </a:r>
            <a:r>
              <a:rPr lang="en-US" dirty="0" smtClean="0"/>
              <a:t>Commission, not </a:t>
            </a:r>
            <a:r>
              <a:rPr lang="en-US" dirty="0"/>
              <a:t>the judgment of the circuit court, which is under consideration</a:t>
            </a:r>
            <a:r>
              <a:rPr lang="en-US" dirty="0" smtClean="0"/>
              <a:t>.</a:t>
            </a:r>
          </a:p>
          <a:p>
            <a:r>
              <a:rPr lang="en-US" dirty="0"/>
              <a:t>In the present case, the record does </a:t>
            </a:r>
            <a:r>
              <a:rPr lang="en-US" dirty="0" smtClean="0"/>
              <a:t>not include </a:t>
            </a:r>
            <a:r>
              <a:rPr lang="en-US" dirty="0"/>
              <a:t>the testimony of the claimant. We must presume, therefore, that the </a:t>
            </a:r>
            <a:r>
              <a:rPr lang="en-US" dirty="0" smtClean="0"/>
              <a:t>Commission properly </a:t>
            </a:r>
            <a:r>
              <a:rPr lang="en-US" dirty="0"/>
              <a:t>assessed the claimant’s credibility and considered his testimony along with </a:t>
            </a:r>
            <a:r>
              <a:rPr lang="en-US" dirty="0" smtClean="0"/>
              <a:t>other competent </a:t>
            </a:r>
            <a:r>
              <a:rPr lang="en-US" dirty="0"/>
              <a:t>evidence in finding that a compensable accident occurred.</a:t>
            </a:r>
          </a:p>
        </p:txBody>
      </p:sp>
    </p:spTree>
    <p:extLst>
      <p:ext uri="{BB962C8B-B14F-4D97-AF65-F5344CB8AC3E}">
        <p14:creationId xmlns:p14="http://schemas.microsoft.com/office/powerpoint/2010/main" val="3799696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Omron Electronics v. IWCC</a:t>
            </a:r>
            <a:br>
              <a:rPr lang="en-US" dirty="0"/>
            </a:br>
            <a:r>
              <a:rPr lang="en-US" dirty="0"/>
              <a:t>2014 IL App (1</a:t>
            </a:r>
            <a:r>
              <a:rPr lang="en-US" baseline="30000" dirty="0"/>
              <a:t>st</a:t>
            </a:r>
            <a:r>
              <a:rPr lang="en-US" dirty="0"/>
              <a:t>) 130766WC</a:t>
            </a:r>
          </a:p>
        </p:txBody>
      </p:sp>
      <p:sp>
        <p:nvSpPr>
          <p:cNvPr id="3" name="Content Placeholder 2"/>
          <p:cNvSpPr>
            <a:spLocks noGrp="1"/>
          </p:cNvSpPr>
          <p:nvPr>
            <p:ph idx="1"/>
          </p:nvPr>
        </p:nvSpPr>
        <p:spPr/>
        <p:txBody>
          <a:bodyPr>
            <a:normAutofit/>
          </a:bodyPr>
          <a:lstStyle/>
          <a:p>
            <a:r>
              <a:rPr lang="en-US" dirty="0" smtClean="0"/>
              <a:t>In </a:t>
            </a:r>
            <a:r>
              <a:rPr lang="en-US" dirty="0"/>
              <a:t>summary, the evidence leads to the rational conclusion that Craig acquired Neisseria </a:t>
            </a:r>
            <a:r>
              <a:rPr lang="en-US" dirty="0" smtClean="0"/>
              <a:t>meningitides </a:t>
            </a:r>
            <a:r>
              <a:rPr lang="en-US" dirty="0"/>
              <a:t>in Brazil, a country where the incidence rate of the Neisseria meningitides is 2 to 6 times higher than the rate in the United States. Craig's pre-existing upper respiratory infection made him more likely to acquire Neisseria meningitides and shortened the incubation period from two to ten days, to approximately two days. We reverse the Arbitrator's Decision and find that Belinda is entitled to an award of death benefits under Section 7(a), burial expenses under Section 7(f), and reasonable and necessary medical expenses in the amount of $ 10,359.69 under Section 8(a).</a:t>
            </a:r>
          </a:p>
          <a:p>
            <a:endParaRPr lang="en-US" dirty="0"/>
          </a:p>
        </p:txBody>
      </p:sp>
    </p:spTree>
    <p:extLst>
      <p:ext uri="{BB962C8B-B14F-4D97-AF65-F5344CB8AC3E}">
        <p14:creationId xmlns:p14="http://schemas.microsoft.com/office/powerpoint/2010/main" val="753437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Omron Electronics v. IWCC</a:t>
            </a:r>
            <a:br>
              <a:rPr lang="en-US" dirty="0" smtClean="0"/>
            </a:br>
            <a:r>
              <a:rPr lang="en-US" dirty="0" smtClean="0"/>
              <a:t>2014 IL App (1</a:t>
            </a:r>
            <a:r>
              <a:rPr lang="en-US" baseline="30000" dirty="0" smtClean="0"/>
              <a:t>st</a:t>
            </a:r>
            <a:r>
              <a:rPr lang="en-US" dirty="0" smtClean="0"/>
              <a:t>) 130766WC</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This matter involves a claim under the Illinois Workers’ Compensation Act (the Act) (</a:t>
            </a:r>
            <a:r>
              <a:rPr lang="en-US" dirty="0" smtClean="0"/>
              <a:t>820ILCS </a:t>
            </a:r>
            <a:r>
              <a:rPr lang="en-US" dirty="0"/>
              <a:t>305/1 </a:t>
            </a:r>
            <a:r>
              <a:rPr lang="en-US" i="1" dirty="0"/>
              <a:t>et seq. </a:t>
            </a:r>
            <a:r>
              <a:rPr lang="en-US" dirty="0"/>
              <a:t>(West 2006)) and the Workers’ Occupational Diseases Act (</a:t>
            </a:r>
            <a:r>
              <a:rPr lang="en-US" dirty="0" smtClean="0"/>
              <a:t>Occupational Diseases </a:t>
            </a:r>
            <a:r>
              <a:rPr lang="en-US" dirty="0"/>
              <a:t>Act) (820 ILCS 310/1 </a:t>
            </a:r>
            <a:r>
              <a:rPr lang="en-US" i="1" dirty="0"/>
              <a:t>et seq. </a:t>
            </a:r>
            <a:r>
              <a:rPr lang="en-US" dirty="0"/>
              <a:t>(West 2006)) filed by E. Belinda Bauer, wife </a:t>
            </a:r>
            <a:r>
              <a:rPr lang="en-US" dirty="0" smtClean="0"/>
              <a:t>and special </a:t>
            </a:r>
            <a:r>
              <a:rPr lang="en-US" dirty="0"/>
              <a:t>administrator for Craig Bauer (employee), for benefits in connection with the death </a:t>
            </a:r>
            <a:r>
              <a:rPr lang="en-US" dirty="0" smtClean="0"/>
              <a:t>of the </a:t>
            </a:r>
            <a:r>
              <a:rPr lang="en-US" dirty="0"/>
              <a:t>employee due to alleged exposure to Neisseria meningitides while on a business trip </a:t>
            </a:r>
            <a:r>
              <a:rPr lang="en-US" dirty="0" smtClean="0"/>
              <a:t>to Brazil </a:t>
            </a:r>
            <a:r>
              <a:rPr lang="en-US" dirty="0"/>
              <a:t>for the employer, Omron Electronics</a:t>
            </a:r>
            <a:r>
              <a:rPr lang="en-US" dirty="0" smtClean="0"/>
              <a:t>.</a:t>
            </a:r>
          </a:p>
          <a:p>
            <a:r>
              <a:rPr lang="en-US" dirty="0"/>
              <a:t>The arbitrator held that the employee did not sustain an accident/exposure that arose out </a:t>
            </a:r>
            <a:r>
              <a:rPr lang="en-US" dirty="0" smtClean="0"/>
              <a:t>of and </a:t>
            </a:r>
            <a:r>
              <a:rPr lang="en-US" dirty="0"/>
              <a:t>in the course of his employment. He found that the special administrator failed to prove, </a:t>
            </a:r>
            <a:r>
              <a:rPr lang="en-US" dirty="0" smtClean="0"/>
              <a:t>by a </a:t>
            </a:r>
            <a:r>
              <a:rPr lang="en-US" dirty="0"/>
              <a:t>preponderance of the evidence, that the employee was infected with Neisseria </a:t>
            </a:r>
            <a:r>
              <a:rPr lang="en-US" dirty="0" smtClean="0"/>
              <a:t>meningitides while </a:t>
            </a:r>
            <a:r>
              <a:rPr lang="en-US" dirty="0"/>
              <a:t>in Brazil. He found that the evidence in total supported a finding that the </a:t>
            </a:r>
            <a:r>
              <a:rPr lang="en-US" dirty="0" smtClean="0"/>
              <a:t>employee contracted </a:t>
            </a:r>
            <a:r>
              <a:rPr lang="en-US" dirty="0"/>
              <a:t>meningitis while in the United States before he left for Brazil</a:t>
            </a:r>
            <a:r>
              <a:rPr lang="en-US" dirty="0" smtClean="0"/>
              <a:t>.</a:t>
            </a:r>
          </a:p>
          <a:p>
            <a:r>
              <a:rPr lang="en-US" dirty="0"/>
              <a:t>The special administrator sought review of this decision before the Commission. </a:t>
            </a:r>
            <a:r>
              <a:rPr lang="en-US" dirty="0" smtClean="0"/>
              <a:t>The Commission </a:t>
            </a:r>
            <a:r>
              <a:rPr lang="en-US" dirty="0"/>
              <a:t>unanimously reversed the arbitrator’s decision. It found that the </a:t>
            </a:r>
            <a:r>
              <a:rPr lang="en-US" dirty="0" smtClean="0"/>
              <a:t>special administrator </a:t>
            </a:r>
            <a:r>
              <a:rPr lang="en-US" dirty="0"/>
              <a:t>proved by a preponderance of the evidence that the employee acquired </a:t>
            </a:r>
            <a:r>
              <a:rPr lang="en-US" dirty="0" smtClean="0"/>
              <a:t>Neisseria meningitides </a:t>
            </a:r>
            <a:r>
              <a:rPr lang="en-US" dirty="0"/>
              <a:t>during the course of his travels to Brazil. It found that the opinions of Dr. </a:t>
            </a:r>
            <a:r>
              <a:rPr lang="en-US" dirty="0" smtClean="0"/>
              <a:t>Stratton and </a:t>
            </a:r>
            <a:r>
              <a:rPr lang="en-US" dirty="0"/>
              <a:t>Dr. Drew were more persuasive than the opinions of Dr. Coe and Dr. </a:t>
            </a:r>
            <a:r>
              <a:rPr lang="en-US" dirty="0" err="1"/>
              <a:t>Zar</a:t>
            </a:r>
            <a:r>
              <a:rPr lang="en-US" dirty="0"/>
              <a:t>.</a:t>
            </a:r>
          </a:p>
        </p:txBody>
      </p:sp>
    </p:spTree>
    <p:extLst>
      <p:ext uri="{BB962C8B-B14F-4D97-AF65-F5344CB8AC3E}">
        <p14:creationId xmlns:p14="http://schemas.microsoft.com/office/powerpoint/2010/main" val="494567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3471</Words>
  <Application>Microsoft Office PowerPoint</Application>
  <PresentationFormat>Widescreen</PresentationFormat>
  <Paragraphs>84</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WCLA MCLE 1-27-15</vt:lpstr>
      <vt:lpstr>PPG Industries v. IWCC 2014 IL App (4th) 130698WC</vt:lpstr>
      <vt:lpstr>PPG Industries v. IWCC 2014 IL App (4th) 130698WC</vt:lpstr>
      <vt:lpstr>Farris v. IWCC 2014 IL App (4th) 130767WC</vt:lpstr>
      <vt:lpstr>Farris v. IWCC 2014 IL App (4th) 130767WC</vt:lpstr>
      <vt:lpstr>Farris v. IWCC 2014 IL App (4th) 130767WC</vt:lpstr>
      <vt:lpstr>Farris v. IWCC 2014 IL App (4th) 130767WC</vt:lpstr>
      <vt:lpstr>Omron Electronics v. IWCC 2014 IL App (1st) 130766WC</vt:lpstr>
      <vt:lpstr>Omron Electronics v. IWCC 2014 IL App (1st) 130766WC</vt:lpstr>
      <vt:lpstr>Omron Electronics v. IWCC 2014 IL App (1st) 130766WC</vt:lpstr>
      <vt:lpstr>The Levy Co. v. IWCC 2014 IL App (1st) 131338WC </vt:lpstr>
      <vt:lpstr>The Levy Co. v. IWCC 2014 IL App (1st) 131338WC </vt:lpstr>
      <vt:lpstr>The Levy Co. v. IWCC 2014 IL App (1st) 131338WC </vt:lpstr>
      <vt:lpstr>Rob Red Remodeling v. IWCC  2014 IL App (1st) 130974WC</vt:lpstr>
      <vt:lpstr>Rob Red Remodeling v. IWCC  2014 IL App (1st) 130974WC</vt:lpstr>
      <vt:lpstr>Rob Red Remodeling v. IWCC  2014 IL App (1st) 130974WC</vt:lpstr>
      <vt:lpstr>Rob Red Remodeling v. IWCC  2014 IL App (1st) 130974WC</vt:lpstr>
      <vt:lpstr>Rob Red Remodeling v. IWCC  2014 IL App (1st) 130974WC</vt:lpstr>
      <vt:lpstr>Rob Red Remodeling v. IWCC  2014 IL App (1st) 130974WC</vt:lpstr>
      <vt:lpstr>RG Construction v. IWCC 2014 IL App (1st) 132137WC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1-21-14</dc:title>
  <dc:creator>David B. Menchetti</dc:creator>
  <cp:lastModifiedBy>David B. Menchetti</cp:lastModifiedBy>
  <cp:revision>35</cp:revision>
  <cp:lastPrinted>2015-01-25T15:54:39Z</cp:lastPrinted>
  <dcterms:created xsi:type="dcterms:W3CDTF">2015-01-22T12:59:55Z</dcterms:created>
  <dcterms:modified xsi:type="dcterms:W3CDTF">2015-01-25T15:55:17Z</dcterms:modified>
</cp:coreProperties>
</file>