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9" r:id="rId4"/>
    <p:sldId id="262" r:id="rId5"/>
    <p:sldId id="263" r:id="rId6"/>
    <p:sldId id="261" r:id="rId7"/>
    <p:sldId id="264" r:id="rId8"/>
    <p:sldId id="266" r:id="rId9"/>
    <p:sldId id="267" r:id="rId10"/>
    <p:sldId id="268" r:id="rId11"/>
    <p:sldId id="269" r:id="rId12"/>
    <p:sldId id="270" r:id="rId13"/>
    <p:sldId id="271" r:id="rId14"/>
    <p:sldId id="27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2319195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26243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119010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223187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152363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263822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320733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379812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145333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5925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A4E8C-E886-4860-BF8D-383397655D9F}" type="datetimeFigureOut">
              <a:rPr lang="en-US" smtClean="0"/>
              <a:t>9/9/2014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57EFAE-FED3-4F37-A6F8-14C402A03813}" type="slidenum">
              <a:rPr lang="en-US" smtClean="0"/>
              <a:t>‹#›</a:t>
            </a:fld>
            <a:endParaRPr lang="en-US" dirty="0"/>
          </a:p>
        </p:txBody>
      </p:sp>
    </p:spTree>
    <p:extLst>
      <p:ext uri="{BB962C8B-B14F-4D97-AF65-F5344CB8AC3E}">
        <p14:creationId xmlns:p14="http://schemas.microsoft.com/office/powerpoint/2010/main" val="239208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E8C-E886-4860-BF8D-383397655D9F}" type="datetimeFigureOut">
              <a:rPr lang="en-US" smtClean="0"/>
              <a:t>9/9/2014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7EFAE-FED3-4F37-A6F8-14C402A03813}" type="slidenum">
              <a:rPr lang="en-US" smtClean="0"/>
              <a:t>‹#›</a:t>
            </a:fld>
            <a:endParaRPr lang="en-US" dirty="0"/>
          </a:p>
        </p:txBody>
      </p:sp>
    </p:spTree>
    <p:extLst>
      <p:ext uri="{BB962C8B-B14F-4D97-AF65-F5344CB8AC3E}">
        <p14:creationId xmlns:p14="http://schemas.microsoft.com/office/powerpoint/2010/main" val="3812791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WCLA </a:t>
            </a:r>
            <a:r>
              <a:rPr lang="en-US" dirty="0" smtClean="0"/>
              <a:t>MCLE 9-11-14</a:t>
            </a:r>
            <a:endParaRPr lang="en-US" dirty="0"/>
          </a:p>
        </p:txBody>
      </p:sp>
      <p:sp>
        <p:nvSpPr>
          <p:cNvPr id="3" name="Content Placeholder 2"/>
          <p:cNvSpPr>
            <a:spLocks noGrp="1"/>
          </p:cNvSpPr>
          <p:nvPr>
            <p:ph idx="1"/>
          </p:nvPr>
        </p:nvSpPr>
        <p:spPr/>
        <p:txBody>
          <a:bodyPr>
            <a:normAutofit/>
          </a:bodyPr>
          <a:lstStyle/>
          <a:p>
            <a:r>
              <a:rPr lang="en-US" dirty="0" smtClean="0"/>
              <a:t>Current Issues Involving Medical Bills </a:t>
            </a:r>
          </a:p>
          <a:p>
            <a:r>
              <a:rPr lang="en-US" dirty="0" smtClean="0"/>
              <a:t>Thursday September 11, 2014</a:t>
            </a:r>
          </a:p>
          <a:p>
            <a:r>
              <a:rPr lang="en-US" dirty="0" smtClean="0"/>
              <a:t>12:00pm to 1:00pm</a:t>
            </a:r>
          </a:p>
          <a:p>
            <a:r>
              <a:rPr lang="en-US" dirty="0" smtClean="0"/>
              <a:t>James R. Thompson Center, Chicago, IL</a:t>
            </a:r>
          </a:p>
          <a:p>
            <a:r>
              <a:rPr lang="en-US" dirty="0" smtClean="0"/>
              <a:t>1 Hour General MCLE Credit</a:t>
            </a:r>
            <a:endParaRPr lang="en-US" dirty="0"/>
          </a:p>
        </p:txBody>
      </p:sp>
    </p:spTree>
    <p:extLst>
      <p:ext uri="{BB962C8B-B14F-4D97-AF65-F5344CB8AC3E}">
        <p14:creationId xmlns:p14="http://schemas.microsoft.com/office/powerpoint/2010/main" val="1326994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a:cs typeface="Arial"/>
              </a:rPr>
              <a:t>Horacio Perez v. Metro Staff, Inc.</a:t>
            </a:r>
            <a:br>
              <a:rPr lang="en-US" sz="3200" dirty="0" smtClean="0">
                <a:latin typeface="Arial"/>
                <a:cs typeface="Arial"/>
              </a:rPr>
            </a:br>
            <a:r>
              <a:rPr lang="en-US" sz="1100" dirty="0" smtClean="0">
                <a:latin typeface="Arial"/>
                <a:cs typeface="Arial"/>
              </a:rPr>
              <a:t>11 WC 013255 (Feb. 19, 2013)</a:t>
            </a:r>
            <a:br>
              <a:rPr lang="en-US" sz="1100" dirty="0" smtClean="0">
                <a:latin typeface="Arial"/>
                <a:cs typeface="Arial"/>
              </a:rPr>
            </a:br>
            <a:r>
              <a:rPr lang="en-US" sz="1100" dirty="0" smtClean="0">
                <a:latin typeface="Arial"/>
                <a:cs typeface="Arial"/>
              </a:rPr>
              <a:t>Appendix E</a:t>
            </a:r>
            <a:endParaRPr lang="en-US" sz="3200"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sz="1200" b="1" u="sng" dirty="0" smtClean="0">
                <a:latin typeface="Arial"/>
                <a:cs typeface="Arial"/>
              </a:rPr>
              <a:t>Factual Background</a:t>
            </a:r>
          </a:p>
          <a:p>
            <a:pPr>
              <a:buFont typeface="Arial"/>
              <a:buChar char="•"/>
            </a:pPr>
            <a:r>
              <a:rPr lang="en-US" sz="1200" dirty="0" smtClean="0">
                <a:latin typeface="Arial"/>
                <a:cs typeface="Arial"/>
              </a:rPr>
              <a:t>D/A: November 15, 2010 (pre-amendment)</a:t>
            </a:r>
          </a:p>
          <a:p>
            <a:pPr>
              <a:buFont typeface="Arial"/>
              <a:buChar char="•"/>
            </a:pPr>
            <a:r>
              <a:rPr lang="en-US" sz="1200" dirty="0" smtClean="0">
                <a:latin typeface="Arial"/>
                <a:cs typeface="Arial"/>
              </a:rPr>
              <a:t>26 y/o temporary laborer assigned to work at packing factory</a:t>
            </a:r>
          </a:p>
          <a:p>
            <a:pPr>
              <a:buFont typeface="Arial"/>
              <a:buChar char="•"/>
            </a:pPr>
            <a:r>
              <a:rPr lang="en-US" sz="1200" dirty="0" smtClean="0">
                <a:latin typeface="Arial"/>
                <a:cs typeface="Arial"/>
              </a:rPr>
              <a:t>Petitioner alleged a back injury following lifting a 45 pound box and that he felt a pulling sensation and immediate pain.</a:t>
            </a:r>
          </a:p>
          <a:p>
            <a:pPr>
              <a:buFont typeface="Arial"/>
              <a:buChar char="•"/>
            </a:pPr>
            <a:r>
              <a:rPr lang="en-US" sz="1200" dirty="0" smtClean="0">
                <a:latin typeface="Arial"/>
                <a:cs typeface="Arial"/>
              </a:rPr>
              <a:t>Petitioner is seen by company clinic, given light duty and physical therapies. An MRI is ordered showing DDD, protrusions and mild left lateral recess and neuroforaminal stenosis at L4-5 and borderline left neural frontal stenosis at L5-S1. Company clinic refers Petitioner to Dr. Babak Lami, who opines Petitioner is not a surgical candidate and who prescribed an HEP. Petitioner is released from company clinic.</a:t>
            </a:r>
          </a:p>
          <a:p>
            <a:pPr>
              <a:buFont typeface="Arial"/>
              <a:buChar char="•"/>
            </a:pPr>
            <a:r>
              <a:rPr lang="en-US" sz="1200" dirty="0" smtClean="0">
                <a:latin typeface="Arial"/>
                <a:cs typeface="Arial"/>
              </a:rPr>
              <a:t>Petitioner begins treatment with Marque Medicos March 2011. An EMG is done showing evidence of denervation and reinnervation of the left S1 nerve root. Petitioner undergoes one left L5 and S1 transforaminal ESI which provides temporary relief. Petitioner is seen by Dr. Erickson who recommends surgery. Surgery is performed 6/29/11 and Petitioner is released to full duty on 12/13/11.</a:t>
            </a:r>
          </a:p>
          <a:p>
            <a:pPr marL="0" indent="0">
              <a:buNone/>
            </a:pPr>
            <a:r>
              <a:rPr lang="en-US" sz="1200" b="1" u="sng" dirty="0" smtClean="0">
                <a:latin typeface="Arial"/>
                <a:cs typeface="Arial"/>
              </a:rPr>
              <a:t>Award</a:t>
            </a:r>
          </a:p>
          <a:p>
            <a:r>
              <a:rPr lang="en-US" sz="1200" dirty="0" smtClean="0">
                <a:latin typeface="Arial"/>
                <a:cs typeface="Arial"/>
              </a:rPr>
              <a:t>Causal relationship between accident and the onset of symptoms and subsequent condition of ill being, relying on the opinions of Dr. Erickson over those of Dr. Ryon Hennessy and Dr. Olash, Respondent’s UR doctor.</a:t>
            </a:r>
          </a:p>
          <a:p>
            <a:r>
              <a:rPr lang="en-US" sz="1200" dirty="0" smtClean="0">
                <a:latin typeface="Arial"/>
                <a:cs typeface="Arial"/>
              </a:rPr>
              <a:t>Medical: Respondent found liable for all unpaid medical bills related to the injury, specifically including treatment from Elite PT, Dr. Erickson, Lake County Neurosurgery, Prescription Partners, Specialized Radiology, Quest Diagnostics, Marque Medicos, Marque Medicos Pain &amp; Surgical Specialists and Ambulatory Surgical Care Facility.</a:t>
            </a:r>
          </a:p>
          <a:p>
            <a:r>
              <a:rPr lang="en-US" sz="1200" dirty="0" smtClean="0">
                <a:latin typeface="Arial"/>
                <a:cs typeface="Arial"/>
              </a:rPr>
              <a:t>TTD: 5/17/11-12/13/11</a:t>
            </a:r>
          </a:p>
          <a:p>
            <a:r>
              <a:rPr lang="en-US" sz="1200" dirty="0" smtClean="0">
                <a:latin typeface="Arial"/>
                <a:cs typeface="Arial"/>
              </a:rPr>
              <a:t>Nature and Extent: 22.5% MAW, no impairment rating offered by either side as noted (pre-amendment injury).</a:t>
            </a:r>
          </a:p>
          <a:p>
            <a:pPr>
              <a:buFont typeface="Arial"/>
              <a:buChar char="•"/>
            </a:pPr>
            <a:endParaRPr lang="en-US" sz="1200" dirty="0">
              <a:latin typeface="Arial"/>
              <a:cs typeface="Arial"/>
            </a:endParaRPr>
          </a:p>
        </p:txBody>
      </p:sp>
    </p:spTree>
    <p:extLst>
      <p:ext uri="{BB962C8B-B14F-4D97-AF65-F5344CB8AC3E}">
        <p14:creationId xmlns:p14="http://schemas.microsoft.com/office/powerpoint/2010/main" val="143285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a:cs typeface="Arial"/>
              </a:rPr>
              <a:t>Horacio Perez v. Metro Staff, Inc.</a:t>
            </a:r>
            <a:br>
              <a:rPr lang="en-US" sz="3200" dirty="0">
                <a:latin typeface="Arial"/>
                <a:cs typeface="Arial"/>
              </a:rPr>
            </a:br>
            <a:r>
              <a:rPr lang="en-US" sz="1100" dirty="0" smtClean="0">
                <a:latin typeface="Arial"/>
                <a:cs typeface="Arial"/>
              </a:rPr>
              <a:t>14 IWCC 0533 (Jul. 7, 2014)</a:t>
            </a:r>
            <a:br>
              <a:rPr lang="en-US" sz="1100" dirty="0" smtClean="0">
                <a:latin typeface="Arial"/>
                <a:cs typeface="Arial"/>
              </a:rPr>
            </a:br>
            <a:r>
              <a:rPr lang="en-US" sz="1100" dirty="0" smtClean="0">
                <a:latin typeface="Arial"/>
                <a:cs typeface="Arial"/>
              </a:rPr>
              <a:t>Appendix 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1200" b="1" u="sng" dirty="0" smtClean="0">
                <a:latin typeface="Arial" panose="020B0604020202020204" pitchFamily="34" charset="0"/>
                <a:cs typeface="Arial" panose="020B0604020202020204" pitchFamily="34" charset="0"/>
              </a:rPr>
              <a:t>Review</a:t>
            </a:r>
          </a:p>
          <a:p>
            <a:r>
              <a:rPr lang="en-US" sz="1200" dirty="0" smtClean="0">
                <a:latin typeface="Arial" panose="020B0604020202020204" pitchFamily="34" charset="0"/>
                <a:cs typeface="Arial" panose="020B0604020202020204" pitchFamily="34" charset="0"/>
              </a:rPr>
              <a:t>Petition for review filed by Respondent</a:t>
            </a:r>
          </a:p>
          <a:p>
            <a:r>
              <a:rPr lang="en-US" sz="1200" dirty="0" smtClean="0">
                <a:latin typeface="Arial" panose="020B0604020202020204" pitchFamily="34" charset="0"/>
                <a:cs typeface="Arial" panose="020B0604020202020204" pitchFamily="34" charset="0"/>
              </a:rPr>
              <a:t>Modifies the decision of the Arbitrator but otherwise affirms and adopts the decision of the Arbitrator</a:t>
            </a:r>
          </a:p>
          <a:p>
            <a:r>
              <a:rPr lang="en-US" sz="1200" dirty="0" smtClean="0">
                <a:latin typeface="Arial" panose="020B0604020202020204" pitchFamily="34" charset="0"/>
                <a:cs typeface="Arial" panose="020B0604020202020204" pitchFamily="34" charset="0"/>
              </a:rPr>
              <a:t>Finds that Petitioner failed to prove that $4,758.00 in transportation charges were reasonable and necessary medical expenses.</a:t>
            </a:r>
          </a:p>
          <a:p>
            <a:r>
              <a:rPr lang="en-US" sz="1200" dirty="0" smtClean="0">
                <a:latin typeface="Arial" panose="020B0604020202020204" pitchFamily="34" charset="0"/>
                <a:cs typeface="Arial" panose="020B0604020202020204" pitchFamily="34" charset="0"/>
              </a:rPr>
              <a:t>Reduces award for medical expenses by $4,758.00 but remaining bills are to be paid pursuant to Section 8.2 of the Act.</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b="1" u="sng" dirty="0" smtClean="0">
                <a:latin typeface="Arial" panose="020B0604020202020204" pitchFamily="34" charset="0"/>
                <a:cs typeface="Arial" panose="020B0604020202020204" pitchFamily="34" charset="0"/>
              </a:rPr>
              <a:t>Notes</a:t>
            </a:r>
          </a:p>
          <a:p>
            <a:r>
              <a:rPr lang="en-US" sz="1200" dirty="0" smtClean="0">
                <a:latin typeface="Arial" panose="020B0604020202020204" pitchFamily="34" charset="0"/>
                <a:cs typeface="Arial" panose="020B0604020202020204" pitchFamily="34" charset="0"/>
              </a:rPr>
              <a:t>No specific reference to 8.2(e) – is that required?</a:t>
            </a:r>
          </a:p>
          <a:p>
            <a:r>
              <a:rPr lang="en-US" sz="1200" dirty="0" smtClean="0">
                <a:latin typeface="Arial" panose="020B0604020202020204" pitchFamily="34" charset="0"/>
                <a:cs typeface="Arial" panose="020B0604020202020204" pitchFamily="34" charset="0"/>
              </a:rPr>
              <a:t>8.2(e) standard requires only a finding of excessive </a:t>
            </a:r>
            <a:r>
              <a:rPr lang="en-US" sz="1200" b="1" u="sng" dirty="0" smtClean="0">
                <a:latin typeface="Arial" panose="020B0604020202020204" pitchFamily="34" charset="0"/>
                <a:cs typeface="Arial" panose="020B0604020202020204" pitchFamily="34" charset="0"/>
              </a:rPr>
              <a:t>or</a:t>
            </a:r>
            <a:r>
              <a:rPr lang="en-US" sz="1200" dirty="0" smtClean="0">
                <a:latin typeface="Arial" panose="020B0604020202020204" pitchFamily="34" charset="0"/>
                <a:cs typeface="Arial" panose="020B0604020202020204" pitchFamily="34" charset="0"/>
              </a:rPr>
              <a:t> unnecessary medical services or treatment</a:t>
            </a:r>
          </a:p>
          <a:p>
            <a:r>
              <a:rPr lang="en-US" sz="1200" dirty="0" smtClean="0">
                <a:latin typeface="Arial" panose="020B0604020202020204" pitchFamily="34" charset="0"/>
                <a:cs typeface="Arial" panose="020B0604020202020204" pitchFamily="34" charset="0"/>
              </a:rPr>
              <a:t>No specific finding that neither Petitioner or Respondent liable – is that required or simply implied by virtue of stating transportation was not proven as reasonable or necessary?</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41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latin typeface="Arial" panose="020B0604020202020204" pitchFamily="34" charset="0"/>
                <a:cs typeface="Arial" panose="020B0604020202020204" pitchFamily="34" charset="0"/>
              </a:rPr>
              <a:t>Maria Gomez v. Speedway Super America LLC</a:t>
            </a:r>
            <a:br>
              <a:rPr lang="en-US" sz="32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11 WC 003723 (Jun. 10, 2013)</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Appendix F</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1200" b="1" u="sng" dirty="0" smtClean="0">
                <a:latin typeface="Arial" panose="020B0604020202020204" pitchFamily="34" charset="0"/>
                <a:cs typeface="Arial" panose="020B0604020202020204" pitchFamily="34" charset="0"/>
              </a:rPr>
              <a:t>Factual Background</a:t>
            </a:r>
          </a:p>
          <a:p>
            <a:r>
              <a:rPr lang="en-US" sz="1200" dirty="0" smtClean="0">
                <a:latin typeface="Arial" panose="020B0604020202020204" pitchFamily="34" charset="0"/>
                <a:cs typeface="Arial" panose="020B0604020202020204" pitchFamily="34" charset="0"/>
              </a:rPr>
              <a:t>D/A 1/10/11.</a:t>
            </a:r>
          </a:p>
          <a:p>
            <a:r>
              <a:rPr lang="en-US" sz="1200" dirty="0" smtClean="0">
                <a:latin typeface="Arial" panose="020B0604020202020204" pitchFamily="34" charset="0"/>
                <a:cs typeface="Arial" panose="020B0604020202020204" pitchFamily="34" charset="0"/>
              </a:rPr>
              <a:t>39 y/o stocker / deli worker at gas station.</a:t>
            </a:r>
          </a:p>
          <a:p>
            <a:r>
              <a:rPr lang="en-US" sz="1200" dirty="0" smtClean="0">
                <a:latin typeface="Arial" panose="020B0604020202020204" pitchFamily="34" charset="0"/>
                <a:cs typeface="Arial" panose="020B0604020202020204" pitchFamily="34" charset="0"/>
              </a:rPr>
              <a:t>Alleged injury to her lower back after lifting a 30 pound box of chicken onto a work table. Reported increasing low back pain and numbness going down her leg.</a:t>
            </a:r>
          </a:p>
          <a:p>
            <a:r>
              <a:rPr lang="en-US" sz="1200" dirty="0" smtClean="0">
                <a:latin typeface="Arial" panose="020B0604020202020204" pitchFamily="34" charset="0"/>
                <a:cs typeface="Arial" panose="020B0604020202020204" pitchFamily="34" charset="0"/>
              </a:rPr>
              <a:t>On 1/28/11, Petitioner completes an accident report and is seen at MacNeal ER. MacNeal noted a lifting injury at work with pain doing down left thigh. Light duty and medications are issued.</a:t>
            </a:r>
          </a:p>
          <a:p>
            <a:r>
              <a:rPr lang="en-US" sz="1200" dirty="0" smtClean="0">
                <a:latin typeface="Arial" panose="020B0604020202020204" pitchFamily="34" charset="0"/>
                <a:cs typeface="Arial" panose="020B0604020202020204" pitchFamily="34" charset="0"/>
              </a:rPr>
              <a:t>On 1/31/11, Petitioner begins treating with Alivio Physical Therapy Chiropractic. An MRI is ordered showing no significant spinal stenosis or foraminal stenosis seen, mild left paracentral and foraminal disc protrusion is seen at the level of L1-2 and mild central disc protrusion at L4-5. Petitioner continues to treat with Alivio, who on 6/6/11 notes improvement, decreased pain in her lower back and that Petitioner “felt no pain today.” Alivio goes on write that from a conservative management point of view, patient had reached MMI.</a:t>
            </a:r>
          </a:p>
          <a:p>
            <a:r>
              <a:rPr lang="en-US" sz="1200" dirty="0" smtClean="0">
                <a:latin typeface="Arial" panose="020B0604020202020204" pitchFamily="34" charset="0"/>
                <a:cs typeface="Arial" panose="020B0604020202020204" pitchFamily="34" charset="0"/>
              </a:rPr>
              <a:t>On 5/13/11, Petitioner attends Section 12 exam with Dr. Goldberg, who noted normal exam findings. He read the MRI to show no significant pathology and only mild disc protrusions. He concludes that Petitioner suffered a lumbar strain, recommends no further care and places her at MMI.</a:t>
            </a:r>
          </a:p>
          <a:p>
            <a:r>
              <a:rPr lang="en-US" sz="1200" dirty="0" smtClean="0">
                <a:latin typeface="Arial" panose="020B0604020202020204" pitchFamily="34" charset="0"/>
                <a:cs typeface="Arial" panose="020B0604020202020204" pitchFamily="34" charset="0"/>
              </a:rPr>
              <a:t>On 6/6/11, Petitioner has initial consultation with Dr. Ronald Michael, who noted back pain worse than her bilateral leg pain, that pains were severe with sitting, standing and walking, he noted numbness and tingling bilaterally in the lower extremities. </a:t>
            </a:r>
          </a:p>
          <a:p>
            <a:r>
              <a:rPr lang="en-US" sz="1200" dirty="0" smtClean="0">
                <a:latin typeface="Arial" panose="020B0604020202020204" pitchFamily="34" charset="0"/>
                <a:cs typeface="Arial" panose="020B0604020202020204" pitchFamily="34" charset="0"/>
              </a:rPr>
              <a:t>On 9/16/11, Dr. Goldberg issues addendum report stating injections were not necessary, no change in opinion</a:t>
            </a:r>
          </a:p>
          <a:p>
            <a:r>
              <a:rPr lang="en-US" sz="1200" dirty="0" smtClean="0">
                <a:latin typeface="Arial" panose="020B0604020202020204" pitchFamily="34" charset="0"/>
                <a:cs typeface="Arial" panose="020B0604020202020204" pitchFamily="34" charset="0"/>
              </a:rPr>
              <a:t>On 11/10/11, Petitioner underwent posterior lumbar interbody fusion with hardware and discectomy</a:t>
            </a: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892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latin typeface="Arial" panose="020B0604020202020204" pitchFamily="34" charset="0"/>
                <a:cs typeface="Arial" panose="020B0604020202020204" pitchFamily="34" charset="0"/>
              </a:rPr>
              <a:t>Maria Gomez v. Speedway Superamerica LLC</a:t>
            </a:r>
            <a:br>
              <a:rPr lang="en-US" sz="32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11 WC 003723 (Jun. 10, 2013</a:t>
            </a:r>
            <a:r>
              <a:rPr lang="en-US" sz="1100" dirty="0" smtClean="0">
                <a:latin typeface="Arial" panose="020B0604020202020204" pitchFamily="34" charset="0"/>
                <a:cs typeface="Arial" panose="020B0604020202020204" pitchFamily="34" charset="0"/>
              </a:rPr>
              <a:t>)</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Appendix F</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1200" dirty="0" smtClean="0">
                <a:latin typeface="Arial" panose="020B0604020202020204" pitchFamily="34" charset="0"/>
                <a:cs typeface="Arial" panose="020B0604020202020204" pitchFamily="34" charset="0"/>
              </a:rPr>
              <a:t>(continued)</a:t>
            </a:r>
          </a:p>
          <a:p>
            <a:r>
              <a:rPr lang="en-US" sz="1200" dirty="0" smtClean="0">
                <a:latin typeface="Arial" panose="020B0604020202020204" pitchFamily="34" charset="0"/>
                <a:cs typeface="Arial" panose="020B0604020202020204" pitchFamily="34" charset="0"/>
              </a:rPr>
              <a:t>On 2/27/12, Petitioner is seen by Dr. Carl Graf for another Section 12 exam. The doctor concludes multiple inconsistencies, no disc herniation on MRI and no acute findings. He concludes that any and all care and treatment was not related to an injury.</a:t>
            </a:r>
          </a:p>
          <a:p>
            <a:r>
              <a:rPr lang="en-US" sz="1200" dirty="0" smtClean="0">
                <a:latin typeface="Arial" panose="020B0604020202020204" pitchFamily="34" charset="0"/>
                <a:cs typeface="Arial" panose="020B0604020202020204" pitchFamily="34" charset="0"/>
              </a:rPr>
              <a:t>Respondent produces UR reports decertifying injections, discogram, surgery and work conditioning.</a:t>
            </a:r>
          </a:p>
          <a:p>
            <a:pPr marL="0" indent="0">
              <a:buNone/>
            </a:pPr>
            <a:r>
              <a:rPr lang="en-US" sz="1200" b="1" u="sng" dirty="0" smtClean="0">
                <a:latin typeface="Arial" panose="020B0604020202020204" pitchFamily="34" charset="0"/>
                <a:cs typeface="Arial" panose="020B0604020202020204" pitchFamily="34" charset="0"/>
              </a:rPr>
              <a:t>Award</a:t>
            </a:r>
          </a:p>
          <a:p>
            <a:r>
              <a:rPr lang="en-US" sz="1200" dirty="0" smtClean="0">
                <a:latin typeface="Arial" panose="020B0604020202020204" pitchFamily="34" charset="0"/>
                <a:cs typeface="Arial" panose="020B0604020202020204" pitchFamily="34" charset="0"/>
              </a:rPr>
              <a:t>Arbitrator finds Petitioner sustained an accident</a:t>
            </a:r>
          </a:p>
          <a:p>
            <a:r>
              <a:rPr lang="en-US" sz="1200" dirty="0" smtClean="0">
                <a:latin typeface="Arial" panose="020B0604020202020204" pitchFamily="34" charset="0"/>
                <a:cs typeface="Arial" panose="020B0604020202020204" pitchFamily="34" charset="0"/>
              </a:rPr>
              <a:t>Causal connection: find that Petitioner reached MMI for the accident as of 6/6/11, relying on the opinions of Dr. Goldberg, Dr. Graf and that of Dr. Barnabas, who at the 6/6/11 Alivio visit placed Petitioner at MMI. The Arbitrator found the 6/6/11 visit inconsistent with Petitioner’s visit on that same date with Dr. Michael, who noted severe low back pain.</a:t>
            </a:r>
          </a:p>
          <a:p>
            <a:r>
              <a:rPr lang="en-US" sz="1200" dirty="0" smtClean="0">
                <a:latin typeface="Arial" panose="020B0604020202020204" pitchFamily="34" charset="0"/>
                <a:cs typeface="Arial" panose="020B0604020202020204" pitchFamily="34" charset="0"/>
              </a:rPr>
              <a:t>Medical Expenses: awarded up through 6/6/11, the date of MMI.</a:t>
            </a:r>
          </a:p>
        </p:txBody>
      </p:sp>
    </p:spTree>
    <p:extLst>
      <p:ext uri="{BB962C8B-B14F-4D97-AF65-F5344CB8AC3E}">
        <p14:creationId xmlns:p14="http://schemas.microsoft.com/office/powerpoint/2010/main" val="1348911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latin typeface="Arial" panose="020B0604020202020204" pitchFamily="34" charset="0"/>
                <a:cs typeface="Arial" panose="020B0604020202020204" pitchFamily="34" charset="0"/>
              </a:rPr>
              <a:t>Maria Gomez v. Speedway Superamerica </a:t>
            </a:r>
            <a:r>
              <a:rPr lang="en-US" sz="3200" dirty="0" smtClean="0">
                <a:latin typeface="Arial" panose="020B0604020202020204" pitchFamily="34" charset="0"/>
                <a:cs typeface="Arial" panose="020B0604020202020204" pitchFamily="34" charset="0"/>
              </a:rPr>
              <a:t>LLC</a:t>
            </a:r>
            <a:br>
              <a:rPr lang="en-US" sz="3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14 IWCC 0444 (Jun. 6, 2014)</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Appendix E</a:t>
            </a:r>
            <a:endParaRPr lang="en-US" sz="1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1200" b="1" u="sng" dirty="0" smtClean="0">
                <a:latin typeface="Arial" panose="020B0604020202020204" pitchFamily="34" charset="0"/>
                <a:cs typeface="Arial" panose="020B0604020202020204" pitchFamily="34" charset="0"/>
              </a:rPr>
              <a:t>Review</a:t>
            </a:r>
          </a:p>
          <a:p>
            <a:r>
              <a:rPr lang="en-US" sz="1200" dirty="0" smtClean="0">
                <a:latin typeface="Arial" panose="020B0604020202020204" pitchFamily="34" charset="0"/>
                <a:cs typeface="Arial" panose="020B0604020202020204" pitchFamily="34" charset="0"/>
              </a:rPr>
              <a:t>Petition for Review filed by Petitioner</a:t>
            </a:r>
          </a:p>
          <a:p>
            <a:r>
              <a:rPr lang="en-US" sz="1200" dirty="0" smtClean="0">
                <a:latin typeface="Arial" panose="020B0604020202020204" pitchFamily="34" charset="0"/>
                <a:cs typeface="Arial" panose="020B0604020202020204" pitchFamily="34" charset="0"/>
              </a:rPr>
              <a:t>Modifies the decision of the Arbitrator and otherwise affirms and adopts the Decision of the Arbitrator.</a:t>
            </a:r>
          </a:p>
          <a:p>
            <a:r>
              <a:rPr lang="en-US" sz="1200" dirty="0" smtClean="0">
                <a:latin typeface="Arial" panose="020B0604020202020204" pitchFamily="34" charset="0"/>
                <a:cs typeface="Arial" panose="020B0604020202020204" pitchFamily="34" charset="0"/>
              </a:rPr>
              <a:t>Specifically finds that all treatment, including but not limited to, treatment with Dr. Harsoor, Alivio, Rogers Park One Day Surgery Center, Dr. Michael, Metro South, Oak Park Medical Center was excessive and unnecessary.</a:t>
            </a:r>
          </a:p>
          <a:p>
            <a:r>
              <a:rPr lang="en-US" sz="1200" dirty="0" smtClean="0">
                <a:latin typeface="Arial" panose="020B0604020202020204" pitchFamily="34" charset="0"/>
                <a:cs typeface="Arial" panose="020B0604020202020204" pitchFamily="34" charset="0"/>
              </a:rPr>
              <a:t>Pursuant to Section 8.2(e), these providers shall not bill or otherwise attempt to recover from the Petitioner for medical services or treatment that have been determined to be excessive or unnecessary. </a:t>
            </a:r>
          </a:p>
          <a:p>
            <a:r>
              <a:rPr lang="en-US" sz="1200" dirty="0" smtClean="0">
                <a:latin typeface="Arial" panose="020B0604020202020204" pitchFamily="34" charset="0"/>
                <a:cs typeface="Arial" panose="020B0604020202020204" pitchFamily="34" charset="0"/>
              </a:rPr>
              <a:t>In support of this specific finding, the Commission relies on the reports of Drs. Goldberg, Graf and the utilization review reports.</a:t>
            </a:r>
          </a:p>
          <a:p>
            <a:r>
              <a:rPr lang="en-US" sz="1200" dirty="0" smtClean="0">
                <a:latin typeface="Arial" panose="020B0604020202020204" pitchFamily="34" charset="0"/>
                <a:cs typeface="Arial" panose="020B0604020202020204" pitchFamily="34" charset="0"/>
              </a:rPr>
              <a:t>The Commission discusses at length the medical evidence suggesting additional care and surgery was not medically indicated and finds Dr. Michael’s medical opinions unsupported by the evidence.</a:t>
            </a:r>
          </a:p>
          <a:p>
            <a:pPr marL="0" indent="0">
              <a:buNone/>
            </a:pPr>
            <a:r>
              <a:rPr lang="en-US" sz="1200" b="1" u="sng" dirty="0" smtClean="0">
                <a:latin typeface="Arial" panose="020B0604020202020204" pitchFamily="34" charset="0"/>
                <a:cs typeface="Arial" panose="020B0604020202020204" pitchFamily="34" charset="0"/>
              </a:rPr>
              <a:t>Notes</a:t>
            </a:r>
          </a:p>
          <a:p>
            <a:r>
              <a:rPr lang="en-US" sz="1200" dirty="0" smtClean="0">
                <a:latin typeface="Arial" panose="020B0604020202020204" pitchFamily="34" charset="0"/>
                <a:cs typeface="Arial" panose="020B0604020202020204" pitchFamily="34" charset="0"/>
              </a:rPr>
              <a:t>Specific reference to Section 8.2(e) in support of its decision to hold harmless both parties</a:t>
            </a:r>
          </a:p>
          <a:p>
            <a:r>
              <a:rPr lang="en-US" sz="1200" dirty="0" smtClean="0">
                <a:latin typeface="Arial" panose="020B0604020202020204" pitchFamily="34" charset="0"/>
                <a:cs typeface="Arial" panose="020B0604020202020204" pitchFamily="34" charset="0"/>
              </a:rPr>
              <a:t>The Commission decides against the providers for treatment prior to 9/1/11. Again, is this retroactive application allowed?</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464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dirty="0" smtClean="0">
                <a:latin typeface="Arial" panose="020B0604020202020204" pitchFamily="34" charset="0"/>
                <a:cs typeface="Arial" panose="020B0604020202020204" pitchFamily="34" charset="0"/>
              </a:rPr>
              <a:t>2011 Ill. HB 1698</a:t>
            </a:r>
            <a:br>
              <a:rPr lang="en-US"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Enacted June 28, 2011</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P.A. 97-18</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19200" y="2133600"/>
            <a:ext cx="6629400" cy="3962400"/>
          </a:xfrm>
        </p:spPr>
        <p:txBody>
          <a:bodyPr>
            <a:noAutofit/>
          </a:bodyPr>
          <a:lstStyle/>
          <a:p>
            <a:pPr algn="l"/>
            <a:r>
              <a:rPr lang="en-US" sz="1100" b="1" dirty="0" smtClean="0">
                <a:solidFill>
                  <a:schemeClr val="tx1"/>
                </a:solidFill>
                <a:latin typeface="Arial" panose="020B0604020202020204" pitchFamily="34" charset="0"/>
                <a:cs typeface="Arial" panose="020B0604020202020204" pitchFamily="34" charset="0"/>
              </a:rPr>
              <a:t>Section 8.2 – Balance Billing </a:t>
            </a:r>
          </a:p>
          <a:p>
            <a:pPr algn="l"/>
            <a:r>
              <a:rPr lang="en-US" sz="1100" b="1" dirty="0" smtClean="0">
                <a:solidFill>
                  <a:schemeClr val="tx1"/>
                </a:solidFill>
                <a:latin typeface="Arial" panose="020B0604020202020204" pitchFamily="34" charset="0"/>
                <a:cs typeface="Arial" panose="020B0604020202020204" pitchFamily="34" charset="0"/>
              </a:rPr>
              <a:t>(</a:t>
            </a:r>
            <a:r>
              <a:rPr lang="en-US" sz="1100" b="1" dirty="0">
                <a:solidFill>
                  <a:schemeClr val="tx1"/>
                </a:solidFill>
                <a:latin typeface="Arial" panose="020B0604020202020204" pitchFamily="34" charset="0"/>
                <a:cs typeface="Arial" panose="020B0604020202020204" pitchFamily="34" charset="0"/>
              </a:rPr>
              <a:t>e)</a:t>
            </a:r>
            <a:r>
              <a:rPr lang="en-US" sz="1100" dirty="0">
                <a:solidFill>
                  <a:schemeClr val="tx1"/>
                </a:solidFill>
                <a:latin typeface="Arial" panose="020B0604020202020204" pitchFamily="34" charset="0"/>
                <a:cs typeface="Arial" panose="020B0604020202020204" pitchFamily="34" charset="0"/>
              </a:rPr>
              <a:t>  Except as provided in subsections (e-5), (e-10), and (e-15), a provider shall not hold an employee liable for costs related to a non-disputed procedure, treatment, or service rendered in connection with a compensable injury. The provisions of subsections (e-5), (e-10), (e-15), and (e-20) shall not apply if an employee provides information to the provider regarding participation in a group health plan. If the employee participates in a group health plan, the provider may submit a claim for services to the group health plan. If the claim for service is covered by the group health plan, the employee's responsibility shall be limited to applicable deductibles, co-payments, or co-insurance. </a:t>
            </a:r>
            <a:endParaRPr lang="en-US" sz="1100" dirty="0" smtClean="0">
              <a:solidFill>
                <a:schemeClr val="tx1"/>
              </a:solidFill>
              <a:latin typeface="Arial" panose="020B0604020202020204" pitchFamily="34" charset="0"/>
              <a:cs typeface="Arial" panose="020B0604020202020204" pitchFamily="34" charset="0"/>
            </a:endParaRPr>
          </a:p>
          <a:p>
            <a:pPr algn="l"/>
            <a:r>
              <a:rPr lang="en-US" sz="1100" dirty="0" smtClean="0">
                <a:solidFill>
                  <a:schemeClr val="tx1"/>
                </a:solidFill>
                <a:latin typeface="Arial" panose="020B0604020202020204" pitchFamily="34" charset="0"/>
                <a:cs typeface="Arial" panose="020B0604020202020204" pitchFamily="34" charset="0"/>
              </a:rPr>
              <a:t>Except </a:t>
            </a:r>
            <a:r>
              <a:rPr lang="en-US" sz="1100" dirty="0">
                <a:solidFill>
                  <a:schemeClr val="tx1"/>
                </a:solidFill>
                <a:latin typeface="Arial" panose="020B0604020202020204" pitchFamily="34" charset="0"/>
                <a:cs typeface="Arial" panose="020B0604020202020204" pitchFamily="34" charset="0"/>
              </a:rPr>
              <a:t>as provided under subsections (e-5), (e-10), (e-15), and (e-20), a provider </a:t>
            </a:r>
            <a:r>
              <a:rPr lang="en-US" sz="1100" dirty="0" smtClean="0">
                <a:solidFill>
                  <a:schemeClr val="tx1"/>
                </a:solidFill>
                <a:latin typeface="Arial" panose="020B0604020202020204" pitchFamily="34" charset="0"/>
                <a:cs typeface="Arial" panose="020B0604020202020204" pitchFamily="34" charset="0"/>
              </a:rPr>
              <a:t>shall:  not </a:t>
            </a:r>
            <a:r>
              <a:rPr lang="en-US" sz="1100" dirty="0">
                <a:solidFill>
                  <a:schemeClr val="tx1"/>
                </a:solidFill>
                <a:latin typeface="Arial" panose="020B0604020202020204" pitchFamily="34" charset="0"/>
                <a:cs typeface="Arial" panose="020B0604020202020204" pitchFamily="34" charset="0"/>
              </a:rPr>
              <a:t>bill or otherwise attempt to recover from the employee the difference between the provider's charge and the amount paid by the employer or </a:t>
            </a:r>
            <a:r>
              <a:rPr lang="en-US" sz="1100" dirty="0" smtClean="0">
                <a:solidFill>
                  <a:schemeClr val="tx1"/>
                </a:solidFill>
                <a:latin typeface="Arial" panose="020B0604020202020204" pitchFamily="34" charset="0"/>
                <a:cs typeface="Arial" panose="020B0604020202020204" pitchFamily="34" charset="0"/>
              </a:rPr>
              <a:t>the </a:t>
            </a:r>
            <a:r>
              <a:rPr lang="en-US" sz="1100" dirty="0">
                <a:solidFill>
                  <a:schemeClr val="tx1"/>
                </a:solidFill>
                <a:latin typeface="Arial" panose="020B0604020202020204" pitchFamily="34" charset="0"/>
                <a:cs typeface="Arial" panose="020B0604020202020204" pitchFamily="34" charset="0"/>
              </a:rPr>
              <a:t>insurer on a compensable </a:t>
            </a:r>
            <a:r>
              <a:rPr lang="en-US" sz="1100" dirty="0" smtClean="0">
                <a:solidFill>
                  <a:schemeClr val="tx1"/>
                </a:solidFill>
                <a:latin typeface="Arial" panose="020B0604020202020204" pitchFamily="34" charset="0"/>
                <a:cs typeface="Arial" panose="020B0604020202020204" pitchFamily="34" charset="0"/>
              </a:rPr>
              <a:t>injury, or </a:t>
            </a:r>
            <a:r>
              <a:rPr lang="en-US" sz="1100" b="1" i="1" dirty="0" smtClean="0">
                <a:solidFill>
                  <a:schemeClr val="tx1"/>
                </a:solidFill>
                <a:latin typeface="Arial" panose="020B0604020202020204" pitchFamily="34" charset="0"/>
                <a:cs typeface="Arial" panose="020B0604020202020204" pitchFamily="34" charset="0"/>
              </a:rPr>
              <a:t>for </a:t>
            </a:r>
            <a:r>
              <a:rPr lang="en-US" sz="1100" b="1" i="1" dirty="0">
                <a:solidFill>
                  <a:schemeClr val="tx1"/>
                </a:solidFill>
                <a:latin typeface="Arial" panose="020B0604020202020204" pitchFamily="34" charset="0"/>
                <a:cs typeface="Arial" panose="020B0604020202020204" pitchFamily="34" charset="0"/>
              </a:rPr>
              <a:t>medical services or treatment determined by the Commission to be excessive or </a:t>
            </a:r>
            <a:r>
              <a:rPr lang="en-US" sz="1100" b="1" i="1" dirty="0" smtClean="0">
                <a:solidFill>
                  <a:schemeClr val="tx1"/>
                </a:solidFill>
                <a:latin typeface="Arial" panose="020B0604020202020204" pitchFamily="34" charset="0"/>
                <a:cs typeface="Arial" panose="020B0604020202020204" pitchFamily="34" charset="0"/>
              </a:rPr>
              <a:t>unnecessary</a:t>
            </a:r>
            <a:r>
              <a:rPr lang="en-US" sz="1100" dirty="0" smtClean="0">
                <a:solidFill>
                  <a:schemeClr val="tx1"/>
                </a:solidFill>
                <a:latin typeface="Arial" panose="020B0604020202020204" pitchFamily="34" charset="0"/>
                <a:cs typeface="Arial" panose="020B0604020202020204" pitchFamily="34" charset="0"/>
              </a:rPr>
              <a:t>.</a:t>
            </a:r>
          </a:p>
          <a:p>
            <a:pPr algn="l"/>
            <a:endParaRPr lang="en-US" sz="1100" dirty="0">
              <a:solidFill>
                <a:schemeClr val="tx1"/>
              </a:solidFill>
              <a:latin typeface="Arial" panose="020B0604020202020204" pitchFamily="34" charset="0"/>
              <a:cs typeface="Arial" panose="020B0604020202020204" pitchFamily="34" charset="0"/>
            </a:endParaRPr>
          </a:p>
          <a:p>
            <a:pPr algn="l"/>
            <a:r>
              <a:rPr lang="en-US" sz="1100" dirty="0" smtClean="0">
                <a:solidFill>
                  <a:schemeClr val="tx1"/>
                </a:solidFill>
                <a:latin typeface="Arial" panose="020B0604020202020204" pitchFamily="34" charset="0"/>
                <a:cs typeface="Arial" panose="020B0604020202020204" pitchFamily="34" charset="0"/>
              </a:rPr>
              <a:t>(e)5- if denied claim, can seek payment of actual charges unless notified</a:t>
            </a:r>
          </a:p>
          <a:p>
            <a:pPr algn="l"/>
            <a:r>
              <a:rPr lang="en-US" sz="1100" dirty="0" smtClean="0">
                <a:solidFill>
                  <a:schemeClr val="tx1"/>
                </a:solidFill>
                <a:latin typeface="Arial" panose="020B0604020202020204" pitchFamily="34" charset="0"/>
                <a:cs typeface="Arial" panose="020B0604020202020204" pitchFamily="34" charset="0"/>
              </a:rPr>
              <a:t>(e)10 – can seek remainder of bill up to negotiated rate or fee schedule, which ever is less, no collection when notified</a:t>
            </a:r>
          </a:p>
          <a:p>
            <a:pPr algn="l"/>
            <a:r>
              <a:rPr lang="en-US" sz="1100" dirty="0" smtClean="0">
                <a:solidFill>
                  <a:schemeClr val="tx1"/>
                </a:solidFill>
                <a:latin typeface="Arial" panose="020B0604020202020204" pitchFamily="34" charset="0"/>
                <a:cs typeface="Arial" panose="020B0604020202020204" pitchFamily="34" charset="0"/>
              </a:rPr>
              <a:t>(e)15 – can mail reminders of bills due, request updates, no collection unless employee non-compliant</a:t>
            </a:r>
          </a:p>
          <a:p>
            <a:pPr algn="l"/>
            <a:r>
              <a:rPr lang="en-US" sz="1100" dirty="0" smtClean="0">
                <a:solidFill>
                  <a:schemeClr val="tx1"/>
                </a:solidFill>
                <a:latin typeface="Arial" panose="020B0604020202020204" pitchFamily="34" charset="0"/>
                <a:cs typeface="Arial" panose="020B0604020202020204" pitchFamily="34" charset="0"/>
              </a:rPr>
              <a:t>(e)20 – upon final award/judgment, provider can collect; compensable treatment may be subject to payment rate not greater than lesser of f/s or actual charge; </a:t>
            </a:r>
            <a:r>
              <a:rPr lang="en-US" sz="1100" b="1" i="1" dirty="0" smtClean="0">
                <a:solidFill>
                  <a:schemeClr val="tx1"/>
                </a:solidFill>
                <a:latin typeface="Arial" panose="020B0604020202020204" pitchFamily="34" charset="0"/>
                <a:cs typeface="Arial" panose="020B0604020202020204" pitchFamily="34" charset="0"/>
              </a:rPr>
              <a:t>payment for services deemed not covered or compensable is the responsibility of the employee unless a provider and employee have agreed otherwise in writing</a:t>
            </a:r>
            <a:r>
              <a:rPr lang="en-US" sz="1100" dirty="0" smtClean="0">
                <a:solidFill>
                  <a:schemeClr val="tx1"/>
                </a:solidFill>
                <a:latin typeface="Arial" panose="020B0604020202020204" pitchFamily="34" charset="0"/>
                <a:cs typeface="Arial" panose="020B0604020202020204" pitchFamily="34" charset="0"/>
              </a:rPr>
              <a:t>; services not covered or not compensable are not subject to the fee schedule.</a:t>
            </a:r>
            <a:endParaRPr lang="en-US" sz="1100" dirty="0">
              <a:solidFill>
                <a:schemeClr val="tx1"/>
              </a:solidFill>
              <a:latin typeface="Arial" panose="020B0604020202020204" pitchFamily="34" charset="0"/>
              <a:cs typeface="Arial" panose="020B0604020202020204" pitchFamily="34" charset="0"/>
            </a:endParaRPr>
          </a:p>
          <a:p>
            <a:endParaRPr lang="en-US" sz="1100" dirty="0"/>
          </a:p>
        </p:txBody>
      </p:sp>
    </p:spTree>
    <p:extLst>
      <p:ext uri="{BB962C8B-B14F-4D97-AF65-F5344CB8AC3E}">
        <p14:creationId xmlns:p14="http://schemas.microsoft.com/office/powerpoint/2010/main" val="245389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latin typeface="Arial Narrow" panose="020B0606020202030204" pitchFamily="34" charset="0"/>
              </a:rPr>
              <a:t>Hernandez v. Illinois Tamale Co.</a:t>
            </a:r>
            <a:r>
              <a:rPr lang="en-US" dirty="0" smtClean="0">
                <a:latin typeface="Arial Narrow" panose="020B0606020202030204" pitchFamily="34" charset="0"/>
              </a:rPr>
              <a:t/>
            </a:r>
            <a:br>
              <a:rPr lang="en-US" dirty="0" smtClean="0">
                <a:latin typeface="Arial Narrow" panose="020B0606020202030204" pitchFamily="34" charset="0"/>
              </a:rPr>
            </a:br>
            <a:r>
              <a:rPr lang="en-US" sz="1300" dirty="0">
                <a:latin typeface="Arial Narrow" panose="020B0606020202030204" pitchFamily="34" charset="0"/>
              </a:rPr>
              <a:t>09 WC 20325, 09 WC 45959 (Jan. 16, 2013</a:t>
            </a:r>
            <a:r>
              <a:rPr lang="en-US" sz="1300" dirty="0" smtClean="0">
                <a:latin typeface="Arial Narrow" panose="020B0606020202030204" pitchFamily="34" charset="0"/>
              </a:rPr>
              <a:t>)</a:t>
            </a:r>
            <a:br>
              <a:rPr lang="en-US" sz="1300" dirty="0" smtClean="0">
                <a:latin typeface="Arial Narrow" panose="020B0606020202030204" pitchFamily="34" charset="0"/>
              </a:rPr>
            </a:br>
            <a:r>
              <a:rPr lang="en-US" sz="1200" dirty="0" smtClean="0">
                <a:latin typeface="Arial Narrow" panose="020B0606020202030204" pitchFamily="34" charset="0"/>
              </a:rPr>
              <a:t>Appendix A</a:t>
            </a:r>
            <a:r>
              <a:rPr lang="en-US" sz="1300" dirty="0">
                <a:latin typeface="Arial Narrow" panose="020B0606020202030204" pitchFamily="34" charset="0"/>
              </a:rPr>
              <a:t/>
            </a:r>
            <a:br>
              <a:rPr lang="en-US" sz="1300" dirty="0">
                <a:latin typeface="Arial Narrow" panose="020B0606020202030204" pitchFamily="34" charset="0"/>
              </a:rPr>
            </a:br>
            <a:endParaRPr lang="en-US" sz="1300" dirty="0">
              <a:latin typeface="Arial Narrow" panose="020B0606020202030204" pitchFamily="34" charset="0"/>
            </a:endParaRPr>
          </a:p>
        </p:txBody>
      </p:sp>
      <p:sp>
        <p:nvSpPr>
          <p:cNvPr id="5" name="Content Placeholder 4"/>
          <p:cNvSpPr>
            <a:spLocks noGrp="1"/>
          </p:cNvSpPr>
          <p:nvPr>
            <p:ph idx="1"/>
          </p:nvPr>
        </p:nvSpPr>
        <p:spPr>
          <a:xfrm>
            <a:off x="533400" y="1447800"/>
            <a:ext cx="8229600" cy="4876800"/>
          </a:xfrm>
        </p:spPr>
        <p:txBody>
          <a:bodyPr>
            <a:normAutofit lnSpcReduction="10000"/>
          </a:bodyPr>
          <a:lstStyle/>
          <a:p>
            <a:pPr marL="0" indent="0">
              <a:buNone/>
            </a:pPr>
            <a:r>
              <a:rPr lang="en-US" sz="1200" b="1" u="sng" dirty="0" smtClean="0">
                <a:latin typeface="Arial Narrow" panose="020B0606020202030204" pitchFamily="34" charset="0"/>
              </a:rPr>
              <a:t>Factual Background</a:t>
            </a:r>
          </a:p>
          <a:p>
            <a:pPr defTabSz="228600">
              <a:buFontTx/>
              <a:buChar char="-"/>
            </a:pPr>
            <a:r>
              <a:rPr lang="en-US" sz="1200" dirty="0" smtClean="0">
                <a:latin typeface="Arial Narrow" panose="020B0606020202030204" pitchFamily="34" charset="0"/>
              </a:rPr>
              <a:t>Date of Accident: 1/29/09 (pre-amendment) assigned to clean chairs, slipped and fell on soapy water, injuring buttocks and both hips. Felt pain in her lower back, finishes her shift but does not report her work injury that day or the next day. Upon returning to work Monday, she reports her injury to her supervisor. </a:t>
            </a:r>
          </a:p>
          <a:p>
            <a:pPr defTabSz="228600">
              <a:buFontTx/>
              <a:buChar char="-"/>
            </a:pPr>
            <a:r>
              <a:rPr lang="en-US" sz="1200" dirty="0" smtClean="0">
                <a:latin typeface="Arial Narrow" panose="020B0606020202030204" pitchFamily="34" charset="0"/>
              </a:rPr>
              <a:t>Begins medical treatment on 2/2/09 (pre-amendment) with ErgoMedica</a:t>
            </a:r>
            <a:r>
              <a:rPr lang="en-US" sz="1200" dirty="0">
                <a:latin typeface="Arial Narrow" panose="020B0606020202030204" pitchFamily="34" charset="0"/>
              </a:rPr>
              <a:t> </a:t>
            </a:r>
            <a:r>
              <a:rPr lang="en-US" sz="1200" dirty="0" smtClean="0">
                <a:latin typeface="Arial Narrow" panose="020B0606020202030204" pitchFamily="34" charset="0"/>
              </a:rPr>
              <a:t>and is diagnosed with thoracolumbar strain and contusion. She is prescribed medications and eventually transitions to a home exercise program. Treatment ends on 2/11/09. </a:t>
            </a:r>
          </a:p>
          <a:p>
            <a:pPr defTabSz="228600">
              <a:buFontTx/>
              <a:buChar char="-"/>
            </a:pPr>
            <a:r>
              <a:rPr lang="en-US" sz="1200" dirty="0" smtClean="0">
                <a:latin typeface="Arial Narrow" panose="020B0606020202030204" pitchFamily="34" charset="0"/>
              </a:rPr>
              <a:t>In March 2009, Petitioner is let go from Illinois Tamale for unrelated reasons. Petitioner testifies she worked full duty for various employers after she was let go and while she was in treatment.</a:t>
            </a:r>
          </a:p>
          <a:p>
            <a:pPr defTabSz="228600">
              <a:buFontTx/>
              <a:buChar char="-"/>
            </a:pPr>
            <a:r>
              <a:rPr lang="en-US" sz="1200" dirty="0" smtClean="0">
                <a:latin typeface="Arial Narrow" panose="020B0606020202030204" pitchFamily="34" charset="0"/>
              </a:rPr>
              <a:t>Petitioner re-enters treatment at some point in April 2009. The Arbitrator noted that Petitioner had undergone an MRI on 4/21/09 showing mild scoliosis, and L5-S1 mild posterior disc bulge without significant spinal stenosis or significant neural foraminal narrowing. The record also noted that Petitioner, at some point, had come under the care of Marque Medicos and underwent four (4) injections with Dr. Chundura at Marque Medicos and continued treatment until January 2010.</a:t>
            </a:r>
          </a:p>
          <a:p>
            <a:pPr defTabSz="228600">
              <a:buFontTx/>
              <a:buChar char="-"/>
            </a:pPr>
            <a:r>
              <a:rPr lang="en-US" sz="1200" dirty="0" smtClean="0">
                <a:latin typeface="Arial Narrow" panose="020B0606020202030204" pitchFamily="34" charset="0"/>
              </a:rPr>
              <a:t>On 5/11/09, Petitioner undergoes Sec. 12 exam. Physical exam showed full range of motion, negative straight leg raising and the MRI was interpreted as showing degenerative changes. Dr. Trotter opines that Petitioner suffered a sprain/strain as a result of the 1/29/09 accident and that Petitioner had achieved maximum medical improvement and that she could work full duty.</a:t>
            </a:r>
          </a:p>
          <a:p>
            <a:pPr marL="0" indent="0" defTabSz="228600">
              <a:buNone/>
            </a:pPr>
            <a:r>
              <a:rPr lang="en-US" sz="1200" b="1" u="sng" dirty="0" smtClean="0">
                <a:latin typeface="Arial Narrow" panose="020B0606020202030204" pitchFamily="34" charset="0"/>
              </a:rPr>
              <a:t>Award</a:t>
            </a:r>
          </a:p>
          <a:p>
            <a:pPr defTabSz="228600">
              <a:buFontTx/>
              <a:buChar char="-"/>
            </a:pPr>
            <a:r>
              <a:rPr lang="en-US" sz="1200" dirty="0" smtClean="0">
                <a:latin typeface="Arial Narrow" panose="020B0606020202030204" pitchFamily="34" charset="0"/>
              </a:rPr>
              <a:t>Trial held 1/16/13, decision issued 1/16/13.</a:t>
            </a:r>
          </a:p>
          <a:p>
            <a:pPr defTabSz="228600">
              <a:buFontTx/>
              <a:buChar char="-"/>
            </a:pPr>
            <a:r>
              <a:rPr lang="en-US" sz="1200" dirty="0" smtClean="0">
                <a:latin typeface="Arial Narrow" panose="020B0606020202030204" pitchFamily="34" charset="0"/>
              </a:rPr>
              <a:t>Temporary Total Disability: none based upon Petitioner's testimony that she worked full duty while in treatment and based on the opinions of Dr. Trotter, Section 12 examiner that Petitioner could work full duty without restrictions.</a:t>
            </a:r>
          </a:p>
          <a:p>
            <a:pPr defTabSz="228600">
              <a:buFontTx/>
              <a:buChar char="-"/>
            </a:pPr>
            <a:r>
              <a:rPr lang="en-US" sz="1200" dirty="0" smtClean="0">
                <a:latin typeface="Arial Narrow" panose="020B0606020202030204" pitchFamily="34" charset="0"/>
              </a:rPr>
              <a:t>Nature and Extent: Based on Petitioner's testimony and the findings of the Section 12 examining doctor, 6% MAW awarded.</a:t>
            </a:r>
          </a:p>
          <a:p>
            <a:pPr defTabSz="228600">
              <a:buFontTx/>
              <a:buChar char="-"/>
            </a:pPr>
            <a:r>
              <a:rPr lang="en-US" sz="1200" dirty="0" smtClean="0">
                <a:latin typeface="Arial Narrow" panose="020B0606020202030204" pitchFamily="34" charset="0"/>
              </a:rPr>
              <a:t>Medical Treatment and Bills: Arbitrator finds that Petitioner was entitled to medical care from ErgoMedica and medical care from Marque Medicos through 5/11/09, the date of Petitioner's section 12 exam.  The Arbitrator adopts the opinions of Dr. Trotter that additional medical treatment subsequent to 5/11/09 was not necessary. Regarding medical care subsequent to the Section 12 examination, the Arbitrator found that such “medical care was neither necessary nor causally-related to the January 29, 2009 accident . . . The Arbitrator denies all medical expenses incurred subsequent to the Independent Medical Examination. Neither Petitioner nor Respondent shall be liable for these bills.”</a:t>
            </a:r>
          </a:p>
          <a:p>
            <a:pPr marL="0" lvl="1" indent="0">
              <a:buNone/>
            </a:pPr>
            <a:endParaRPr lang="en-US" sz="1200" dirty="0">
              <a:latin typeface="Arial Narrow" panose="020B0606020202030204" pitchFamily="34" charset="0"/>
              <a:cs typeface="Times New Roman" panose="02020603050405020304" pitchFamily="18" charset="0"/>
            </a:endParaRPr>
          </a:p>
          <a:p>
            <a:pPr marL="0" lvl="1" indent="0" defTabSz="457200">
              <a:buNone/>
            </a:pPr>
            <a:endParaRPr lang="en-US" sz="1200" dirty="0" smtClean="0">
              <a:latin typeface="Arial Narrow" panose="020B0606020202030204" pitchFamily="34" charset="0"/>
            </a:endParaRPr>
          </a:p>
          <a:p>
            <a:pPr marL="457200" lvl="1" indent="0">
              <a:buNone/>
            </a:pPr>
            <a:endParaRPr lang="en-US" sz="800" dirty="0" smtClean="0"/>
          </a:p>
          <a:p>
            <a:pPr lvl="1"/>
            <a:endParaRPr lang="en-US" sz="1200" dirty="0" smtClean="0"/>
          </a:p>
          <a:p>
            <a:pPr lvl="1"/>
            <a:endParaRPr lang="en-US" dirty="0"/>
          </a:p>
        </p:txBody>
      </p:sp>
    </p:spTree>
    <p:extLst>
      <p:ext uri="{BB962C8B-B14F-4D97-AF65-F5344CB8AC3E}">
        <p14:creationId xmlns:p14="http://schemas.microsoft.com/office/powerpoint/2010/main" val="300298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Narrow" panose="020B0606020202030204" pitchFamily="34" charset="0"/>
              </a:rPr>
              <a:t>Hernandez v. Illinois Tamale Co.</a:t>
            </a:r>
            <a:br>
              <a:rPr lang="en-US" sz="3600" dirty="0">
                <a:latin typeface="Arial Narrow" panose="020B0606020202030204" pitchFamily="34" charset="0"/>
              </a:rPr>
            </a:br>
            <a:r>
              <a:rPr lang="en-US" sz="1300" dirty="0">
                <a:latin typeface="Arial Narrow" panose="020B0606020202030204" pitchFamily="34" charset="0"/>
              </a:rPr>
              <a:t>09 WC 20325, 09 WC 45959 (Jan. 16, 2013)</a:t>
            </a:r>
            <a:br>
              <a:rPr lang="en-US" sz="1300" dirty="0">
                <a:latin typeface="Arial Narrow" panose="020B0606020202030204" pitchFamily="34" charset="0"/>
              </a:rPr>
            </a:br>
            <a:r>
              <a:rPr lang="en-US" sz="1200" dirty="0">
                <a:latin typeface="Arial Narrow" panose="020B0606020202030204" pitchFamily="34" charset="0"/>
              </a:rPr>
              <a:t>Appendix A</a:t>
            </a:r>
            <a:br>
              <a:rPr lang="en-US" sz="1200" dirty="0">
                <a:latin typeface="Arial Narrow" panose="020B0606020202030204" pitchFamily="34" charset="0"/>
              </a:rPr>
            </a:br>
            <a:endParaRPr lang="en-US" sz="1200" dirty="0"/>
          </a:p>
        </p:txBody>
      </p:sp>
      <p:sp>
        <p:nvSpPr>
          <p:cNvPr id="3" name="Content Placeholder 2"/>
          <p:cNvSpPr>
            <a:spLocks noGrp="1"/>
          </p:cNvSpPr>
          <p:nvPr>
            <p:ph idx="1"/>
          </p:nvPr>
        </p:nvSpPr>
        <p:spPr>
          <a:xfrm>
            <a:off x="457200" y="1219200"/>
            <a:ext cx="8229600" cy="4906963"/>
          </a:xfrm>
        </p:spPr>
        <p:txBody>
          <a:bodyPr>
            <a:normAutofit/>
          </a:bodyPr>
          <a:lstStyle/>
          <a:p>
            <a:pPr marL="0" lvl="1" indent="0">
              <a:buNone/>
            </a:pPr>
            <a:r>
              <a:rPr lang="en-US" sz="1200" b="1" u="sng" dirty="0">
                <a:latin typeface="Arial" panose="020B0604020202020204" pitchFamily="34" charset="0"/>
                <a:cs typeface="Arial" panose="020B0604020202020204" pitchFamily="34" charset="0"/>
              </a:rPr>
              <a:t>Legal Issues</a:t>
            </a:r>
          </a:p>
          <a:p>
            <a:pPr marL="0" lvl="1" indent="0" defTabSz="228600">
              <a:buNone/>
            </a:pPr>
            <a:r>
              <a:rPr lang="en-US" sz="1200" dirty="0" smtClean="0">
                <a:latin typeface="Arial" panose="020B0604020202020204" pitchFamily="34" charset="0"/>
                <a:cs typeface="Arial" panose="020B0604020202020204" pitchFamily="34" charset="0"/>
              </a:rPr>
              <a:t>- No express statement in the Arbitration award that treatment was excessive or unnecessary under Section 8.2(e). Implied use of Section 8.2(e) when there is a finding that treatment is unnecessary and/or neither party is responsible?</a:t>
            </a:r>
          </a:p>
          <a:p>
            <a:pPr marL="0" lvl="1" indent="0" defTabSz="228600">
              <a:buNone/>
            </a:pPr>
            <a:endParaRPr lang="en-US" sz="1200" dirty="0" smtClean="0">
              <a:latin typeface="Arial" panose="020B0604020202020204" pitchFamily="34" charset="0"/>
              <a:cs typeface="Arial" panose="020B0604020202020204" pitchFamily="34" charset="0"/>
            </a:endParaRPr>
          </a:p>
          <a:p>
            <a:pPr marL="0" lvl="1" indent="0" defTabSz="228600">
              <a:buNone/>
            </a:pPr>
            <a:r>
              <a:rPr lang="en-US" sz="1200" dirty="0" smtClean="0">
                <a:latin typeface="Arial" panose="020B0604020202020204" pitchFamily="34" charset="0"/>
                <a:cs typeface="Arial" panose="020B0604020202020204" pitchFamily="34" charset="0"/>
              </a:rPr>
              <a:t>- Amendment </a:t>
            </a:r>
            <a:r>
              <a:rPr lang="en-US" sz="1200" dirty="0">
                <a:latin typeface="Arial" panose="020B0604020202020204" pitchFamily="34" charset="0"/>
                <a:cs typeface="Arial" panose="020B0604020202020204" pitchFamily="34" charset="0"/>
              </a:rPr>
              <a:t>language applicable to pre-amendment medical treatment? </a:t>
            </a:r>
            <a:r>
              <a:rPr lang="en-US" sz="1200" dirty="0" smtClean="0">
                <a:latin typeface="Arial" panose="020B0604020202020204" pitchFamily="34" charset="0"/>
                <a:cs typeface="Arial" panose="020B0604020202020204" pitchFamily="34" charset="0"/>
              </a:rPr>
              <a:t>No express limitation.</a:t>
            </a:r>
          </a:p>
          <a:p>
            <a:pPr marL="0" lvl="1" indent="0" defTabSz="228600">
              <a:buNone/>
            </a:pPr>
            <a:r>
              <a:rPr lang="en-US" sz="1200" i="1" dirty="0">
                <a:latin typeface="Arial" panose="020B0604020202020204" pitchFamily="34" charset="0"/>
                <a:cs typeface="Arial" panose="020B0604020202020204" pitchFamily="34" charset="0"/>
              </a:rPr>
              <a:t>	</a:t>
            </a:r>
            <a:r>
              <a:rPr lang="en-US" sz="1200" i="1" dirty="0" smtClean="0">
                <a:latin typeface="Arial" panose="020B0604020202020204" pitchFamily="34" charset="0"/>
                <a:cs typeface="Arial" panose="020B0604020202020204" pitchFamily="34" charset="0"/>
              </a:rPr>
              <a:t>Cf.</a:t>
            </a:r>
            <a:r>
              <a:rPr lang="en-US" sz="1200" dirty="0" smtClean="0">
                <a:latin typeface="Arial" panose="020B0604020202020204" pitchFamily="34" charset="0"/>
                <a:cs typeface="Arial" panose="020B0604020202020204" pitchFamily="34" charset="0"/>
              </a:rPr>
              <a:t> Section 8.7 Utilization Review: “The changes to this Section made by the amendatory act of the 97</a:t>
            </a:r>
            <a:r>
              <a:rPr lang="en-US" sz="1200" baseline="30000" dirty="0" smtClean="0">
                <a:latin typeface="Arial" panose="020B0604020202020204" pitchFamily="34" charset="0"/>
                <a:cs typeface="Arial" panose="020B0604020202020204" pitchFamily="34" charset="0"/>
              </a:rPr>
              <a:t>th</a:t>
            </a:r>
            <a:r>
              <a:rPr lang="en-US" sz="1200" dirty="0" smtClean="0">
                <a:latin typeface="Arial" panose="020B0604020202020204" pitchFamily="34" charset="0"/>
                <a:cs typeface="Arial" panose="020B0604020202020204" pitchFamily="34" charset="0"/>
              </a:rPr>
              <a:t> General 	Assembly apply only to health care services provided or proposed to be provided on or after September 1, 2011.”</a:t>
            </a:r>
          </a:p>
          <a:p>
            <a:pPr marL="0" lvl="1" indent="0" defTabSz="228600">
              <a:buNone/>
            </a:pPr>
            <a:r>
              <a:rPr lang="en-US" sz="1200" i="1" dirty="0" smtClean="0">
                <a:latin typeface="Arial" panose="020B0604020202020204" pitchFamily="34" charset="0"/>
                <a:cs typeface="Arial" panose="020B0604020202020204" pitchFamily="34" charset="0"/>
              </a:rPr>
              <a:t>	Cf.</a:t>
            </a:r>
            <a:r>
              <a:rPr lang="en-US" sz="1200" dirty="0" smtClean="0">
                <a:latin typeface="Arial" panose="020B0604020202020204" pitchFamily="34" charset="0"/>
                <a:cs typeface="Arial" panose="020B0604020202020204" pitchFamily="34" charset="0"/>
              </a:rPr>
              <a:t> Section 11: “The changes to this Section made by Public Act 97-18 apply only to accidental injuries that occur on 	or after September 1, 2011.”</a:t>
            </a:r>
          </a:p>
          <a:p>
            <a:pPr marL="0" lvl="1" indent="0" defTabSz="228600">
              <a:buNone/>
            </a:pPr>
            <a:endParaRPr lang="en-US" sz="1200" dirty="0" smtClean="0">
              <a:latin typeface="Arial" panose="020B0604020202020204" pitchFamily="34" charset="0"/>
              <a:cs typeface="Arial" panose="020B0604020202020204" pitchFamily="34" charset="0"/>
            </a:endParaRPr>
          </a:p>
          <a:p>
            <a:pPr marL="0" lvl="1" indent="0" defTabSz="228600">
              <a:buNone/>
            </a:pPr>
            <a:r>
              <a:rPr lang="en-US" sz="1200" dirty="0" smtClean="0">
                <a:latin typeface="Arial" panose="020B0604020202020204" pitchFamily="34" charset="0"/>
                <a:cs typeface="Arial" panose="020B0604020202020204" pitchFamily="34" charset="0"/>
              </a:rPr>
              <a:t>- Retroactive application? </a:t>
            </a:r>
          </a:p>
          <a:p>
            <a:pPr marL="0" lvl="1" indent="0" defTabSz="228600">
              <a:buNone/>
            </a:pPr>
            <a:r>
              <a:rPr lang="en-US" sz="1200" b="1" i="1" dirty="0">
                <a:latin typeface="Arial" panose="020B0604020202020204" pitchFamily="34" charset="0"/>
                <a:cs typeface="Arial" panose="020B0604020202020204" pitchFamily="34" charset="0"/>
              </a:rPr>
              <a:t>	</a:t>
            </a:r>
            <a:r>
              <a:rPr lang="en-US" sz="1200" b="1" i="1" dirty="0" smtClean="0">
                <a:latin typeface="Arial" panose="020B0604020202020204" pitchFamily="34" charset="0"/>
                <a:cs typeface="Arial" panose="020B0604020202020204" pitchFamily="34" charset="0"/>
              </a:rPr>
              <a:t>Constitution </a:t>
            </a:r>
            <a:r>
              <a:rPr lang="en-US" sz="1200" b="1" i="1" dirty="0">
                <a:latin typeface="Arial" panose="020B0604020202020204" pitchFamily="34" charset="0"/>
                <a:cs typeface="Arial" panose="020B0604020202020204" pitchFamily="34" charset="0"/>
              </a:rPr>
              <a:t>of the State of Illinois, Art. I, Sec. 16</a:t>
            </a:r>
            <a:r>
              <a:rPr lang="en-US" sz="1200" dirty="0">
                <a:latin typeface="Arial" panose="020B0604020202020204" pitchFamily="34" charset="0"/>
                <a:cs typeface="Arial" panose="020B0604020202020204" pitchFamily="34" charset="0"/>
              </a:rPr>
              <a:t> - No ex post facto law, or law impairing the obligation of </a:t>
            </a:r>
            <a:r>
              <a:rPr lang="en-US" sz="1200" dirty="0" smtClean="0">
                <a:latin typeface="Arial" panose="020B0604020202020204" pitchFamily="34" charset="0"/>
                <a:cs typeface="Arial" panose="020B0604020202020204" pitchFamily="34" charset="0"/>
              </a:rPr>
              <a:t>	contracts </a:t>
            </a:r>
            <a:r>
              <a:rPr lang="en-US" sz="1200" dirty="0">
                <a:latin typeface="Arial" panose="020B0604020202020204" pitchFamily="34" charset="0"/>
                <a:cs typeface="Arial" panose="020B0604020202020204" pitchFamily="34" charset="0"/>
              </a:rPr>
              <a:t>or </a:t>
            </a:r>
            <a:r>
              <a:rPr lang="en-US" sz="1200" dirty="0" smtClean="0">
                <a:latin typeface="Arial" panose="020B0604020202020204" pitchFamily="34" charset="0"/>
                <a:cs typeface="Arial" panose="020B0604020202020204" pitchFamily="34" charset="0"/>
              </a:rPr>
              <a:t>making </a:t>
            </a:r>
            <a:r>
              <a:rPr lang="en-US" sz="1200" dirty="0">
                <a:latin typeface="Arial" panose="020B0604020202020204" pitchFamily="34" charset="0"/>
                <a:cs typeface="Arial" panose="020B0604020202020204" pitchFamily="34" charset="0"/>
              </a:rPr>
              <a:t>an irrevocable grant of special privileges or immunities, shall be passed</a:t>
            </a:r>
            <a:r>
              <a:rPr lang="en-US" sz="1200" dirty="0" smtClean="0">
                <a:latin typeface="Arial" panose="020B0604020202020204" pitchFamily="34" charset="0"/>
                <a:cs typeface="Arial" panose="020B0604020202020204" pitchFamily="34" charset="0"/>
              </a:rPr>
              <a:t>.</a:t>
            </a:r>
          </a:p>
          <a:p>
            <a:pPr marL="0" lvl="1" indent="0" defTabSz="228600">
              <a:buNone/>
            </a:pPr>
            <a:r>
              <a:rPr lang="en-US" sz="1200" dirty="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Section 8(a)</a:t>
            </a:r>
            <a:r>
              <a:rPr lang="en-US" sz="1200" dirty="0" smtClean="0">
                <a:latin typeface="Arial" panose="020B0604020202020204" pitchFamily="34" charset="0"/>
                <a:cs typeface="Arial" panose="020B0604020202020204" pitchFamily="34" charset="0"/>
              </a:rPr>
              <a:t>: “The employer shall provide and pay the negotiated rate, if applicable, or the lesser of the health care 	provider’s actual charges or according to the fee schedule, </a:t>
            </a:r>
            <a:r>
              <a:rPr lang="en-US" sz="1200" b="1" i="1" dirty="0" smtClean="0">
                <a:latin typeface="Arial" panose="020B0604020202020204" pitchFamily="34" charset="0"/>
                <a:cs typeface="Arial" panose="020B0604020202020204" pitchFamily="34" charset="0"/>
              </a:rPr>
              <a:t>subject to Section 8.2, in effect at the time the 	service was rendered</a:t>
            </a:r>
            <a:r>
              <a:rPr lang="en-US" sz="1200" dirty="0" smtClean="0">
                <a:latin typeface="Arial" panose="020B0604020202020204" pitchFamily="34" charset="0"/>
                <a:cs typeface="Arial" panose="020B0604020202020204" pitchFamily="34" charset="0"/>
              </a:rPr>
              <a:t> for all necessary first aid, medical and surgical services, and all necessary medical, surgical  	and hospital services thereafter incurred, limited, however, to that which is reasonably required to cure or relieve 	from the effects of the accidental injury.”</a:t>
            </a:r>
            <a:endParaRPr lang="en-US" sz="1200" dirty="0">
              <a:latin typeface="Arial" panose="020B0604020202020204" pitchFamily="34" charset="0"/>
              <a:cs typeface="Arial" panose="020B0604020202020204" pitchFamily="34" charset="0"/>
            </a:endParaRPr>
          </a:p>
          <a:p>
            <a:pPr marL="0" lvl="1" indent="0" defTabSz="228600">
              <a:buNone/>
            </a:pPr>
            <a:r>
              <a:rPr lang="en-US" sz="1200" dirty="0">
                <a:latin typeface="Arial" panose="020B0604020202020204" pitchFamily="34" charset="0"/>
                <a:cs typeface="Arial" panose="020B0604020202020204" pitchFamily="34" charset="0"/>
              </a:rPr>
              <a:t>			</a:t>
            </a:r>
            <a:endParaRPr lang="en-US" sz="1200" dirty="0" smtClean="0">
              <a:latin typeface="Arial" panose="020B0604020202020204" pitchFamily="34" charset="0"/>
              <a:cs typeface="Arial" panose="020B0604020202020204" pitchFamily="34" charset="0"/>
            </a:endParaRPr>
          </a:p>
          <a:p>
            <a:pPr marL="0" lvl="1" indent="0" defTabSz="228600">
              <a:buNone/>
            </a:pPr>
            <a:r>
              <a:rPr lang="en-US" sz="1200" b="1" u="sng" dirty="0" smtClean="0">
                <a:latin typeface="Arial" panose="020B0604020202020204" pitchFamily="34" charset="0"/>
                <a:cs typeface="Arial" panose="020B0604020202020204" pitchFamily="34" charset="0"/>
                <a:sym typeface="Wingdings" panose="05000000000000000000" pitchFamily="2" charset="2"/>
              </a:rPr>
              <a:t>Practice Pointers</a:t>
            </a:r>
          </a:p>
          <a:p>
            <a:pPr marL="171450" lvl="1" indent="-171450" defTabSz="228600">
              <a:buFontTx/>
              <a:buChar char="-"/>
            </a:pPr>
            <a:r>
              <a:rPr lang="en-US" sz="1200" dirty="0" smtClean="0">
                <a:latin typeface="Arial" panose="020B0604020202020204" pitchFamily="34" charset="0"/>
                <a:cs typeface="Arial" panose="020B0604020202020204" pitchFamily="34" charset="0"/>
                <a:sym typeface="Wingdings" panose="05000000000000000000" pitchFamily="2" charset="2"/>
              </a:rPr>
              <a:t>Define the scope of representation early on</a:t>
            </a:r>
          </a:p>
          <a:p>
            <a:pPr marL="171450" lvl="1" indent="-171450" defTabSz="228600">
              <a:buFontTx/>
              <a:buChar char="-"/>
            </a:pPr>
            <a:r>
              <a:rPr lang="en-US" sz="1200" dirty="0" smtClean="0">
                <a:latin typeface="Arial" panose="020B0604020202020204" pitchFamily="34" charset="0"/>
                <a:cs typeface="Arial" panose="020B0604020202020204" pitchFamily="34" charset="0"/>
                <a:sym typeface="Wingdings" panose="05000000000000000000" pitchFamily="2" charset="2"/>
              </a:rPr>
              <a:t>Anticipate and outline all possible outcomes</a:t>
            </a:r>
          </a:p>
          <a:p>
            <a:pPr marL="171450" lvl="1" indent="-171450" defTabSz="228600">
              <a:buFontTx/>
              <a:buChar char="-"/>
            </a:pPr>
            <a:r>
              <a:rPr lang="en-US" sz="1200" dirty="0" smtClean="0">
                <a:latin typeface="Arial" panose="020B0604020202020204" pitchFamily="34" charset="0"/>
                <a:cs typeface="Arial" panose="020B0604020202020204" pitchFamily="34" charset="0"/>
                <a:sym typeface="Wingdings" panose="05000000000000000000" pitchFamily="2" charset="2"/>
              </a:rPr>
              <a:t>Litigation strategy</a:t>
            </a:r>
            <a:endParaRPr lang="en-US" sz="120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14226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3200" dirty="0" smtClean="0"/>
              <a:t>Marque Medicos Fullerton, LLC and Medicos Pain &amp; Surgical Specialists, S.C. v. Bertha Hernandez</a:t>
            </a:r>
            <a:br>
              <a:rPr lang="en-US" sz="3200" dirty="0" smtClean="0"/>
            </a:br>
            <a:r>
              <a:rPr lang="en-US" sz="1200" dirty="0" smtClean="0"/>
              <a:t>2013 L 014071</a:t>
            </a:r>
            <a:br>
              <a:rPr lang="en-US" sz="1200" dirty="0" smtClean="0"/>
            </a:br>
            <a:r>
              <a:rPr lang="en-US" sz="1200" dirty="0" smtClean="0"/>
              <a:t>Appendix B</a:t>
            </a:r>
            <a:endParaRPr lang="en-US" sz="3200" dirty="0"/>
          </a:p>
        </p:txBody>
      </p:sp>
      <p:sp>
        <p:nvSpPr>
          <p:cNvPr id="3" name="Content Placeholder 2"/>
          <p:cNvSpPr>
            <a:spLocks noGrp="1"/>
          </p:cNvSpPr>
          <p:nvPr>
            <p:ph idx="1"/>
          </p:nvPr>
        </p:nvSpPr>
        <p:spPr>
          <a:xfrm>
            <a:off x="457200" y="1905000"/>
            <a:ext cx="8229600" cy="4525963"/>
          </a:xfrm>
        </p:spPr>
        <p:txBody>
          <a:bodyPr>
            <a:normAutofit/>
          </a:bodyPr>
          <a:lstStyle/>
          <a:p>
            <a:r>
              <a:rPr lang="en-US" sz="1200" dirty="0" smtClean="0">
                <a:latin typeface="Arial"/>
                <a:cs typeface="Arial"/>
              </a:rPr>
              <a:t>Breach of Contract claim against Hernandez</a:t>
            </a:r>
          </a:p>
          <a:p>
            <a:r>
              <a:rPr lang="en-US" sz="1200" dirty="0" smtClean="0">
                <a:latin typeface="Arial"/>
                <a:cs typeface="Arial"/>
              </a:rPr>
              <a:t>Allegations: Hernandez received treatment from 4/15/09 – 1/19/10, that Plaintiffs had not received full payment for services and that Defendant did not negotiate a settlement for outstanding medical bills, that Defendant had signed certain documents agreeing to pay for treatment whether or not covered by insurance, that demands for payment had issued to Defendant.</a:t>
            </a:r>
          </a:p>
          <a:p>
            <a:r>
              <a:rPr lang="en-US" sz="1200" dirty="0" smtClean="0">
                <a:latin typeface="Arial"/>
                <a:cs typeface="Arial"/>
              </a:rPr>
              <a:t>That Hernandez had signed written agreements with Plaintiffs to be personally responsible for Plaintiff’s charges</a:t>
            </a:r>
          </a:p>
          <a:p>
            <a:r>
              <a:rPr lang="en-US" sz="1200" dirty="0" smtClean="0">
                <a:latin typeface="Arial"/>
                <a:cs typeface="Arial"/>
              </a:rPr>
              <a:t>Damages: $56,379.92 to Marque Medicos Fullerton, LLC and $51,119.00 to Medicos Pain &amp; Surgical Specialists, S.C.</a:t>
            </a:r>
          </a:p>
          <a:p>
            <a:pPr marL="0" indent="0">
              <a:buNone/>
            </a:pPr>
            <a:endParaRPr lang="en-US" sz="1200" dirty="0">
              <a:latin typeface="Arial"/>
              <a:cs typeface="Arial"/>
            </a:endParaRPr>
          </a:p>
          <a:p>
            <a:pPr marL="0" indent="0">
              <a:buNone/>
            </a:pPr>
            <a:r>
              <a:rPr lang="en-US" sz="1200" b="1" u="sng" dirty="0" smtClean="0">
                <a:latin typeface="Arial"/>
                <a:cs typeface="Arial"/>
              </a:rPr>
              <a:t>Notes</a:t>
            </a:r>
          </a:p>
          <a:p>
            <a:r>
              <a:rPr lang="en-US" sz="1200" dirty="0" smtClean="0">
                <a:latin typeface="Arial"/>
                <a:cs typeface="Arial"/>
              </a:rPr>
              <a:t>Does a provider have a basis to sue a former patient where the Commission has found treatment to be unnecessary and further found Petitioner not liable for payment of that treatment? Should a provider be notified of trial and subsequent awards?</a:t>
            </a:r>
          </a:p>
          <a:p>
            <a:r>
              <a:rPr lang="en-US" sz="1200" dirty="0" smtClean="0">
                <a:latin typeface="Arial"/>
                <a:cs typeface="Arial"/>
              </a:rPr>
              <a:t>What is the scope of representation on behalf of Petitioner in a subsequent circuit court action?</a:t>
            </a:r>
          </a:p>
          <a:p>
            <a:r>
              <a:rPr lang="en-US" sz="1200" dirty="0" smtClean="0">
                <a:latin typeface="Arial"/>
                <a:cs typeface="Arial"/>
              </a:rPr>
              <a:t>What strategies should parties develop?</a:t>
            </a:r>
            <a:endParaRPr lang="en-US" sz="1200" dirty="0">
              <a:latin typeface="Arial"/>
              <a:cs typeface="Arial"/>
            </a:endParaRPr>
          </a:p>
        </p:txBody>
      </p:sp>
    </p:spTree>
    <p:extLst>
      <p:ext uri="{BB962C8B-B14F-4D97-AF65-F5344CB8AC3E}">
        <p14:creationId xmlns:p14="http://schemas.microsoft.com/office/powerpoint/2010/main" val="297917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dirty="0" smtClean="0">
                <a:latin typeface="Arial Narrow" panose="020B0606020202030204" pitchFamily="34" charset="0"/>
              </a:rPr>
              <a:t>Tiburzi Chiropractic v. Kline</a:t>
            </a:r>
            <a:br>
              <a:rPr lang="en-US" sz="3600" dirty="0" smtClean="0">
                <a:latin typeface="Arial Narrow" panose="020B0606020202030204" pitchFamily="34" charset="0"/>
              </a:rPr>
            </a:br>
            <a:r>
              <a:rPr lang="en-US" sz="1200" dirty="0" smtClean="0">
                <a:latin typeface="Arial Narrow" panose="020B0606020202030204" pitchFamily="34" charset="0"/>
                <a:cs typeface="Times New Roman" panose="02020603050405020304" pitchFamily="18" charset="0"/>
                <a:sym typeface="Wingdings" panose="05000000000000000000" pitchFamily="2" charset="2"/>
              </a:rPr>
              <a:t>996 N.E.2d 1164, 375 Ill. Dec. 108 (4th Dist. 2013)</a:t>
            </a:r>
            <a:br>
              <a:rPr lang="en-US" sz="1200" dirty="0" smtClean="0">
                <a:latin typeface="Arial Narrow" panose="020B0606020202030204" pitchFamily="34" charset="0"/>
                <a:cs typeface="Times New Roman" panose="02020603050405020304" pitchFamily="18" charset="0"/>
                <a:sym typeface="Wingdings" panose="05000000000000000000" pitchFamily="2" charset="2"/>
              </a:rPr>
            </a:br>
            <a:r>
              <a:rPr lang="en-US" sz="1200" dirty="0" smtClean="0">
                <a:latin typeface="Arial Narrow" panose="020B0606020202030204" pitchFamily="34" charset="0"/>
                <a:cs typeface="Times New Roman" panose="02020603050405020304" pitchFamily="18" charset="0"/>
                <a:sym typeface="Wingdings" panose="05000000000000000000" pitchFamily="2" charset="2"/>
              </a:rPr>
              <a:t>Appendix C</a:t>
            </a:r>
            <a:br>
              <a:rPr lang="en-US" sz="1200" dirty="0" smtClean="0">
                <a:latin typeface="Arial Narrow" panose="020B0606020202030204" pitchFamily="34" charset="0"/>
                <a:cs typeface="Times New Roman" panose="02020603050405020304" pitchFamily="18" charset="0"/>
                <a:sym typeface="Wingdings" panose="05000000000000000000" pitchFamily="2" charset="2"/>
              </a:rPr>
            </a:br>
            <a:endParaRPr lang="en-US" dirty="0">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20000"/>
          </a:bodyPr>
          <a:lstStyle/>
          <a:p>
            <a:pPr marL="0" indent="0" defTabSz="228600">
              <a:buNone/>
            </a:pPr>
            <a:r>
              <a:rPr lang="en-US" sz="1200" b="1" u="sng" dirty="0" smtClean="0">
                <a:latin typeface="Arial" panose="020B0604020202020204" pitchFamily="34" charset="0"/>
                <a:cs typeface="Arial" panose="020B0604020202020204" pitchFamily="34" charset="0"/>
              </a:rPr>
              <a:t>Factual Background</a:t>
            </a:r>
          </a:p>
          <a:p>
            <a:pPr defTabSz="228600">
              <a:buFontTx/>
              <a:buChar char="-"/>
            </a:pPr>
            <a:r>
              <a:rPr lang="en-US" sz="1200" dirty="0" smtClean="0">
                <a:latin typeface="Arial" panose="020B0604020202020204" pitchFamily="34" charset="0"/>
                <a:cs typeface="Arial" panose="020B0604020202020204" pitchFamily="34" charset="0"/>
              </a:rPr>
              <a:t>Petitioner David Kline is injured at work in October 2008 while working for Rovey Seek Company, Inc. (08 WC 050971). Files a claim and receives treatment from Tiburzi Chiropractic. </a:t>
            </a:r>
          </a:p>
          <a:p>
            <a:pPr defTabSz="228600">
              <a:buFontTx/>
              <a:buChar char="-"/>
            </a:pPr>
            <a:r>
              <a:rPr lang="en-US" sz="1200" dirty="0" smtClean="0">
                <a:latin typeface="Arial" panose="020B0604020202020204" pitchFamily="34" charset="0"/>
                <a:cs typeface="Arial" panose="020B0604020202020204" pitchFamily="34" charset="0"/>
              </a:rPr>
              <a:t>Workers compensation claim settled on August 2, 2010: 25% MAW and the employer agreed to satisfy pursuant to the fee schedule “all medical bills for medically necessary causally related treatment received on or before June 10, 2010” under the terms of settlement.</a:t>
            </a:r>
          </a:p>
          <a:p>
            <a:pPr defTabSz="228600">
              <a:buFontTx/>
              <a:buChar char="-"/>
            </a:pPr>
            <a:r>
              <a:rPr lang="en-US" sz="1200" dirty="0" smtClean="0">
                <a:latin typeface="Arial" panose="020B0604020202020204" pitchFamily="34" charset="0"/>
                <a:cs typeface="Arial" panose="020B0604020202020204" pitchFamily="34" charset="0"/>
              </a:rPr>
              <a:t>Employer makes partial payment on Tiburzi’s bill based on UR, which was conducted after settlement contracts were approved, refuses to pay Tiburzi under the terms of the lump sum settlement contract</a:t>
            </a:r>
          </a:p>
          <a:p>
            <a:pPr defTabSz="228600">
              <a:buFontTx/>
              <a:buChar char="-"/>
            </a:pPr>
            <a:r>
              <a:rPr lang="en-US" sz="1200" dirty="0" smtClean="0">
                <a:latin typeface="Arial" panose="020B0604020202020204" pitchFamily="34" charset="0"/>
                <a:cs typeface="Arial" panose="020B0604020202020204" pitchFamily="34" charset="0"/>
              </a:rPr>
              <a:t>March 2011 – Tiburzi files small claims suit alleging breach of contract against employee Kline</a:t>
            </a:r>
          </a:p>
          <a:p>
            <a:pPr defTabSz="228600">
              <a:buFontTx/>
              <a:buChar char="-"/>
            </a:pPr>
            <a:r>
              <a:rPr lang="en-US" sz="1200" dirty="0" smtClean="0">
                <a:latin typeface="Arial" panose="020B0604020202020204" pitchFamily="34" charset="0"/>
                <a:cs typeface="Arial" panose="020B0604020202020204" pitchFamily="34" charset="0"/>
              </a:rPr>
              <a:t>May 2012 – Petitioner files a 19(g) petition in circuit court for judgment against employer for non-payment of related medical expenses. Circuit court finds that the employer had made full payment pursuant to the terms of the original settlement contracts and pursuant to Section 8 of the Act.</a:t>
            </a:r>
          </a:p>
          <a:p>
            <a:pPr marL="0" indent="0" defTabSz="228600">
              <a:buNone/>
            </a:pPr>
            <a:endParaRPr lang="en-US" sz="1200" dirty="0" smtClean="0">
              <a:latin typeface="Arial" panose="020B0604020202020204" pitchFamily="34" charset="0"/>
              <a:cs typeface="Arial" panose="020B0604020202020204" pitchFamily="34" charset="0"/>
            </a:endParaRPr>
          </a:p>
          <a:p>
            <a:pPr marL="0" indent="0" defTabSz="228600">
              <a:buNone/>
            </a:pPr>
            <a:r>
              <a:rPr lang="en-US" sz="1200" b="1" u="sng" dirty="0" smtClean="0">
                <a:latin typeface="Arial" panose="020B0604020202020204" pitchFamily="34" charset="0"/>
                <a:cs typeface="Arial" panose="020B0604020202020204" pitchFamily="34" charset="0"/>
              </a:rPr>
              <a:t>Trial Court Ruling</a:t>
            </a:r>
            <a:endParaRPr lang="en-US" sz="1200" b="1" u="sng" dirty="0">
              <a:latin typeface="Arial" panose="020B0604020202020204" pitchFamily="34" charset="0"/>
              <a:cs typeface="Arial" panose="020B0604020202020204" pitchFamily="34" charset="0"/>
            </a:endParaRPr>
          </a:p>
          <a:p>
            <a:pPr defTabSz="228600">
              <a:buFontTx/>
              <a:buChar char="-"/>
            </a:pPr>
            <a:r>
              <a:rPr lang="en-US" sz="1200" dirty="0" smtClean="0">
                <a:latin typeface="Arial" panose="020B0604020202020204" pitchFamily="34" charset="0"/>
                <a:cs typeface="Arial" panose="020B0604020202020204" pitchFamily="34" charset="0"/>
              </a:rPr>
              <a:t>November 2012 bench trial held on Tiburzi’s suit against Kline. Evidence showed that the insurance company had paid $990 toward the $3,000 in charges and that payments were based on the UR conducted after settlement was reached in the underlying workers compensation case. Tiburzi argued that the private pay agreements of the parties superseded the fee restrictions of the Act in that the Act did not apply in the context of the parties’ contractual relationship  and was allowed by the Act. Finding that Tiburzi and Kline had a valid and enforceable pay agreement that was controlling “if allowed under the law.” </a:t>
            </a:r>
          </a:p>
          <a:p>
            <a:pPr defTabSz="228600">
              <a:buFontTx/>
              <a:buChar char="-"/>
            </a:pPr>
            <a:r>
              <a:rPr lang="en-US" sz="1200" dirty="0" smtClean="0">
                <a:latin typeface="Arial" panose="020B0604020202020204" pitchFamily="34" charset="0"/>
                <a:cs typeface="Arial" panose="020B0604020202020204" pitchFamily="34" charset="0"/>
              </a:rPr>
              <a:t>Trial court awards Tiburzi $2,010.00 for past due unpaid medical bills and another $145.00 in court costs. Kline appealed.</a:t>
            </a:r>
          </a:p>
          <a:p>
            <a:pPr marL="0" indent="0" defTabSz="228600">
              <a:buNone/>
            </a:pPr>
            <a:endParaRPr lang="en-US" sz="1200" dirty="0" smtClean="0">
              <a:latin typeface="Arial" panose="020B0604020202020204" pitchFamily="34" charset="0"/>
              <a:cs typeface="Arial" panose="020B0604020202020204" pitchFamily="34" charset="0"/>
            </a:endParaRPr>
          </a:p>
          <a:p>
            <a:pPr marL="0" indent="0" defTabSz="228600">
              <a:buNone/>
            </a:pPr>
            <a:r>
              <a:rPr lang="en-US" sz="1200" b="1" u="sng" dirty="0" smtClean="0">
                <a:latin typeface="Arial" panose="020B0604020202020204" pitchFamily="34" charset="0"/>
                <a:cs typeface="Arial" panose="020B0604020202020204" pitchFamily="34" charset="0"/>
              </a:rPr>
              <a:t>Appellate Court Ruling</a:t>
            </a:r>
            <a:endParaRPr lang="en-US" sz="1200" b="1" u="sng" dirty="0">
              <a:latin typeface="Arial" panose="020B0604020202020204" pitchFamily="34" charset="0"/>
              <a:cs typeface="Arial" panose="020B0604020202020204" pitchFamily="34" charset="0"/>
            </a:endParaRPr>
          </a:p>
          <a:p>
            <a:pPr marL="0" indent="0" defTabSz="228600">
              <a:buNone/>
            </a:pPr>
            <a:r>
              <a:rPr lang="en-US" sz="1200" dirty="0" smtClean="0">
                <a:latin typeface="Arial" panose="020B0604020202020204" pitchFamily="34" charset="0"/>
                <a:cs typeface="Arial" panose="020B0604020202020204" pitchFamily="34" charset="0"/>
              </a:rPr>
              <a:t>- Defendant Kline argued that the trial court erred in awarding Tiburzi unpaid medical bills because those bills were subject only to the Act. Tiburzi argued that Section 8.2 (e-20) supports the trial court’s ruling that non-compensable bills could be collected from the patient directly.</a:t>
            </a:r>
          </a:p>
          <a:p>
            <a:pPr marL="0" indent="0" defTabSz="228600">
              <a:buNone/>
            </a:pPr>
            <a:endParaRPr lang="en-US" sz="1200" b="1" u="sng" dirty="0" smtClean="0">
              <a:latin typeface="Arial Narrow" panose="020B0606020202030204" pitchFamily="34" charset="0"/>
            </a:endParaRPr>
          </a:p>
          <a:p>
            <a:pPr marL="0" indent="0" defTabSz="228600">
              <a:buNone/>
            </a:pPr>
            <a:endParaRPr lang="en-US" sz="1200" b="1" u="sng" dirty="0">
              <a:latin typeface="Arial Narrow" panose="020B0606020202030204" pitchFamily="34" charset="0"/>
            </a:endParaRPr>
          </a:p>
          <a:p>
            <a:pPr marL="0" indent="0" defTabSz="228600">
              <a:buNone/>
            </a:pPr>
            <a:r>
              <a:rPr lang="en-US" sz="1200" b="1" u="sng" dirty="0" smtClean="0">
                <a:latin typeface="Arial Narrow" panose="020B0606020202030204" pitchFamily="34" charset="0"/>
              </a:rPr>
              <a:t> </a:t>
            </a:r>
            <a:endParaRPr lang="en-US" sz="1200" dirty="0" smtClean="0">
              <a:latin typeface="Arial Narrow" panose="020B0606020202030204" pitchFamily="34" charset="0"/>
            </a:endParaRPr>
          </a:p>
          <a:p>
            <a:pPr defTabSz="228600">
              <a:buFontTx/>
              <a:buChar char="-"/>
            </a:pPr>
            <a:endParaRPr lang="en-US" sz="1200" dirty="0" smtClean="0">
              <a:latin typeface="Arial Narrow" panose="020B0606020202030204" pitchFamily="34" charset="0"/>
            </a:endParaRPr>
          </a:p>
          <a:p>
            <a:pPr marL="0" indent="0">
              <a:buNone/>
            </a:pPr>
            <a:endParaRPr lang="en-US" sz="1200" dirty="0">
              <a:latin typeface="Arial Narrow" panose="020B0606020202030204" pitchFamily="34" charset="0"/>
            </a:endParaRPr>
          </a:p>
        </p:txBody>
      </p:sp>
    </p:spTree>
    <p:extLst>
      <p:ext uri="{BB962C8B-B14F-4D97-AF65-F5344CB8AC3E}">
        <p14:creationId xmlns:p14="http://schemas.microsoft.com/office/powerpoint/2010/main" val="362211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Narrow" panose="020B0606020202030204" pitchFamily="34" charset="0"/>
              </a:rPr>
              <a:t>Tiburzi Chiropractic v. Kline</a:t>
            </a:r>
            <a:br>
              <a:rPr lang="en-US" sz="3600" dirty="0">
                <a:latin typeface="Arial Narrow" panose="020B0606020202030204" pitchFamily="34" charset="0"/>
              </a:rPr>
            </a:br>
            <a:r>
              <a:rPr lang="en-US" sz="1200" dirty="0">
                <a:latin typeface="Arial Narrow" panose="020B0606020202030204" pitchFamily="34" charset="0"/>
                <a:cs typeface="Times New Roman" panose="02020603050405020304" pitchFamily="18" charset="0"/>
                <a:sym typeface="Wingdings" panose="05000000000000000000" pitchFamily="2" charset="2"/>
              </a:rPr>
              <a:t>996 N.E.2d 1164, 375 Ill. Dec. 108 (4th Dist. 2013)</a:t>
            </a:r>
            <a:br>
              <a:rPr lang="en-US" sz="1200" dirty="0">
                <a:latin typeface="Arial Narrow" panose="020B0606020202030204" pitchFamily="34" charset="0"/>
                <a:cs typeface="Times New Roman" panose="02020603050405020304" pitchFamily="18" charset="0"/>
                <a:sym typeface="Wingdings" panose="05000000000000000000" pitchFamily="2" charset="2"/>
              </a:rPr>
            </a:br>
            <a:r>
              <a:rPr lang="en-US" sz="1200" dirty="0">
                <a:latin typeface="Arial Narrow" panose="020B0606020202030204" pitchFamily="34" charset="0"/>
                <a:cs typeface="Times New Roman" panose="02020603050405020304" pitchFamily="18" charset="0"/>
                <a:sym typeface="Wingdings" panose="05000000000000000000" pitchFamily="2" charset="2"/>
              </a:rPr>
              <a:t>Appendix </a:t>
            </a:r>
            <a:r>
              <a:rPr lang="en-US" sz="1200" dirty="0" smtClean="0">
                <a:latin typeface="Arial Narrow" panose="020B0606020202030204" pitchFamily="34" charset="0"/>
                <a:cs typeface="Times New Roman" panose="02020603050405020304" pitchFamily="18" charset="0"/>
                <a:sym typeface="Wingdings" panose="05000000000000000000" pitchFamily="2" charset="2"/>
              </a:rPr>
              <a:t>C</a:t>
            </a:r>
            <a:r>
              <a:rPr lang="en-US" sz="1200" dirty="0">
                <a:latin typeface="Arial Narrow" panose="020B0606020202030204" pitchFamily="34" charset="0"/>
                <a:cs typeface="Times New Roman" panose="02020603050405020304" pitchFamily="18" charset="0"/>
                <a:sym typeface="Wingdings" panose="05000000000000000000" pitchFamily="2" charset="2"/>
              </a:rPr>
              <a:t/>
            </a:r>
            <a:br>
              <a:rPr lang="en-US" sz="1200" dirty="0">
                <a:latin typeface="Arial Narrow" panose="020B0606020202030204" pitchFamily="34" charset="0"/>
                <a:cs typeface="Times New Roman" panose="02020603050405020304" pitchFamily="18" charset="0"/>
                <a:sym typeface="Wingdings" panose="05000000000000000000" pitchFamily="2" charset="2"/>
              </a:rPr>
            </a:br>
            <a:endParaRPr lang="en-US" sz="1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marL="0" indent="0" defTabSz="228600">
              <a:buNone/>
            </a:pPr>
            <a:r>
              <a:rPr lang="en-US" sz="1200" b="1" u="sng" dirty="0">
                <a:latin typeface="Arial" panose="020B0604020202020204" pitchFamily="34" charset="0"/>
                <a:cs typeface="Arial" panose="020B0604020202020204" pitchFamily="34" charset="0"/>
              </a:rPr>
              <a:t>Appellate Court Ruling</a:t>
            </a:r>
          </a:p>
          <a:p>
            <a:pPr defTabSz="228600">
              <a:buFontTx/>
              <a:buChar char="-"/>
            </a:pPr>
            <a:r>
              <a:rPr lang="en-US" sz="1200" dirty="0" smtClean="0">
                <a:latin typeface="Arial" panose="020B0604020202020204" pitchFamily="34" charset="0"/>
                <a:cs typeface="Arial" panose="020B0604020202020204" pitchFamily="34" charset="0"/>
              </a:rPr>
              <a:t>Defendant </a:t>
            </a:r>
            <a:r>
              <a:rPr lang="en-US" sz="1200" dirty="0">
                <a:latin typeface="Arial" panose="020B0604020202020204" pitchFamily="34" charset="0"/>
                <a:cs typeface="Arial" panose="020B0604020202020204" pitchFamily="34" charset="0"/>
              </a:rPr>
              <a:t>Kline argued that the trial court erred in awarding Tiburzi unpaid medical bills because those bills were subject only to the Act. Tiburzi argued that Section 8.2 (e-20) supports the trial court’s ruling that non-compensable bills could be collected from the patient directly</a:t>
            </a:r>
            <a:r>
              <a:rPr lang="en-US" sz="1200" dirty="0" smtClean="0">
                <a:latin typeface="Arial" panose="020B0604020202020204" pitchFamily="34" charset="0"/>
                <a:cs typeface="Arial" panose="020B0604020202020204" pitchFamily="34" charset="0"/>
              </a:rPr>
              <a:t>.</a:t>
            </a:r>
          </a:p>
          <a:p>
            <a:pPr marL="0" indent="0" defTabSz="228600">
              <a:buNone/>
            </a:pPr>
            <a:endParaRPr lang="en-US" sz="1200" b="1" u="sng" dirty="0" smtClean="0">
              <a:latin typeface="Arial" panose="020B0604020202020204" pitchFamily="34" charset="0"/>
              <a:cs typeface="Arial" panose="020B0604020202020204" pitchFamily="34" charset="0"/>
            </a:endParaRPr>
          </a:p>
          <a:p>
            <a:pPr defTabSz="228600">
              <a:buFontTx/>
              <a:buChar char="-"/>
            </a:pPr>
            <a:r>
              <a:rPr lang="en-US" sz="1200" dirty="0" smtClean="0">
                <a:latin typeface="Arial" panose="020B0604020202020204" pitchFamily="34" charset="0"/>
                <a:cs typeface="Arial" panose="020B0604020202020204" pitchFamily="34" charset="0"/>
              </a:rPr>
              <a:t>8.2 (e-20) “Upon a final award or judgment by an Arbitrator or the Commission, or a settlement agreed to by the employer and the employee, a provider may resume any and all efforts to collect payment from the employee for the services rendered to the employee and the employee shall be responsible for payment of any outstanding bills for a procedure, treatment, or service rendered by a provider as well as the interest awarded under subsection (d) of this Section. In the case of a procedure, treatment or service deemed compensable, the provider shall not require a payment rate, excluding the interest provisions under subsection (d), greater than the lesser of the actual charge or the payment level set by the Commission in the fee schedule established in this Section. </a:t>
            </a:r>
            <a:r>
              <a:rPr lang="en-US" sz="1200" i="1" dirty="0" smtClean="0">
                <a:latin typeface="Arial" panose="020B0604020202020204" pitchFamily="34" charset="0"/>
                <a:cs typeface="Arial" panose="020B0604020202020204" pitchFamily="34" charset="0"/>
              </a:rPr>
              <a:t>Payment for services not covered or not compensable under this Act is the responsibility of the employee </a:t>
            </a:r>
            <a:r>
              <a:rPr lang="en-US" sz="1200" dirty="0" smtClean="0">
                <a:latin typeface="Arial" panose="020B0604020202020204" pitchFamily="34" charset="0"/>
                <a:cs typeface="Arial" panose="020B0604020202020204" pitchFamily="34" charset="0"/>
              </a:rPr>
              <a:t>unless the provider and employee have agreed otherwise in writing. Services not covered or not compensable under this Act are not subject to the fee schedule in this Section.”</a:t>
            </a:r>
          </a:p>
          <a:p>
            <a:pPr defTabSz="228600">
              <a:buFontTx/>
              <a:buChar char="-"/>
            </a:pPr>
            <a:endParaRPr lang="en-US" sz="1200" dirty="0" smtClean="0">
              <a:latin typeface="Arial" panose="020B0604020202020204" pitchFamily="34" charset="0"/>
              <a:cs typeface="Arial" panose="020B0604020202020204" pitchFamily="34" charset="0"/>
            </a:endParaRPr>
          </a:p>
          <a:p>
            <a:pPr defTabSz="228600">
              <a:buFontTx/>
              <a:buChar char="-"/>
            </a:pPr>
            <a:r>
              <a:rPr lang="en-US" sz="1200" dirty="0" smtClean="0">
                <a:latin typeface="Arial" panose="020B0604020202020204" pitchFamily="34" charset="0"/>
                <a:cs typeface="Arial" panose="020B0604020202020204" pitchFamily="34" charset="0"/>
              </a:rPr>
              <a:t>Appellate </a:t>
            </a:r>
            <a:r>
              <a:rPr lang="en-US" sz="1200" dirty="0">
                <a:latin typeface="Arial" panose="020B0604020202020204" pitchFamily="34" charset="0"/>
                <a:cs typeface="Arial" panose="020B0604020202020204" pitchFamily="34" charset="0"/>
              </a:rPr>
              <a:t>court </a:t>
            </a:r>
            <a:r>
              <a:rPr lang="en-US" sz="1200" dirty="0" smtClean="0">
                <a:latin typeface="Arial" panose="020B0604020202020204" pitchFamily="34" charset="0"/>
                <a:cs typeface="Arial" panose="020B0604020202020204" pitchFamily="34" charset="0"/>
              </a:rPr>
              <a:t>held that </a:t>
            </a:r>
            <a:r>
              <a:rPr lang="en-US" sz="1200" dirty="0">
                <a:latin typeface="Arial" panose="020B0604020202020204" pitchFamily="34" charset="0"/>
                <a:cs typeface="Arial" panose="020B0604020202020204" pitchFamily="34" charset="0"/>
              </a:rPr>
              <a:t>8.2(e-20) does not allow for provider to recover for compensable services in excess of the fee </a:t>
            </a:r>
            <a:r>
              <a:rPr lang="en-US" sz="1200" dirty="0" smtClean="0">
                <a:latin typeface="Arial" panose="020B0604020202020204" pitchFamily="34" charset="0"/>
                <a:cs typeface="Arial" panose="020B0604020202020204" pitchFamily="34" charset="0"/>
              </a:rPr>
              <a:t>schedule </a:t>
            </a:r>
            <a:r>
              <a:rPr lang="en-US" sz="1200" dirty="0">
                <a:latin typeface="Arial" panose="020B0604020202020204" pitchFamily="34" charset="0"/>
                <a:cs typeface="Arial" panose="020B0604020202020204" pitchFamily="34" charset="0"/>
              </a:rPr>
              <a:t>but that the provider could recover for services “not compensable</a:t>
            </a:r>
            <a:r>
              <a:rPr lang="en-US" sz="1200" dirty="0" smtClean="0">
                <a:latin typeface="Arial" panose="020B0604020202020204" pitchFamily="34" charset="0"/>
                <a:cs typeface="Arial" panose="020B0604020202020204" pitchFamily="34" charset="0"/>
              </a:rPr>
              <a:t>.” In this case, the insurance carrier had paid nothing for the 20 cold packs, each billed in the amount of $10. Therefore, Tiburzi Chiro was entitled to judgment in the amount of $200 plus costs.</a:t>
            </a:r>
          </a:p>
          <a:p>
            <a:pPr defTabSz="228600">
              <a:buFontTx/>
              <a:buChar char="-"/>
            </a:pPr>
            <a:endParaRPr lang="en-US" sz="1200" dirty="0" smtClean="0">
              <a:latin typeface="Arial" panose="020B0604020202020204" pitchFamily="34" charset="0"/>
              <a:cs typeface="Arial" panose="020B0604020202020204" pitchFamily="34" charset="0"/>
            </a:endParaRPr>
          </a:p>
          <a:p>
            <a:pPr defTabSz="228600">
              <a:buFontTx/>
              <a:buChar char="-"/>
            </a:pPr>
            <a:r>
              <a:rPr lang="en-US" sz="1200" dirty="0" smtClean="0">
                <a:latin typeface="Arial" panose="020B0604020202020204" pitchFamily="34" charset="0"/>
                <a:cs typeface="Arial" panose="020B0604020202020204" pitchFamily="34" charset="0"/>
              </a:rPr>
              <a:t>Interestingly, only $200 of the remaining unpaid $2,010.00 was awarded by the Appellate Court. No discussion was made on why the other $1,810.00 was not awarded to Tiburzi</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in its modified decision.</a:t>
            </a:r>
          </a:p>
          <a:p>
            <a:pPr marL="0" indent="0" defTabSz="228600">
              <a:buNone/>
            </a:pPr>
            <a:endParaRPr lang="en-US" sz="1200" dirty="0">
              <a:latin typeface="Arial" panose="020B0604020202020204" pitchFamily="34" charset="0"/>
              <a:cs typeface="Arial" panose="020B0604020202020204" pitchFamily="34" charset="0"/>
            </a:endParaRPr>
          </a:p>
          <a:p>
            <a:pPr marL="0" indent="0" defTabSz="228600">
              <a:buNone/>
            </a:pPr>
            <a:r>
              <a:rPr lang="en-US" sz="1200" b="1" u="sng" dirty="0" smtClean="0">
                <a:latin typeface="Arial" panose="020B0604020202020204" pitchFamily="34" charset="0"/>
                <a:cs typeface="Arial" panose="020B0604020202020204" pitchFamily="34" charset="0"/>
              </a:rPr>
              <a:t>Notes</a:t>
            </a:r>
          </a:p>
          <a:p>
            <a:pPr defTabSz="228600"/>
            <a:r>
              <a:rPr lang="en-US" sz="1200" dirty="0" smtClean="0">
                <a:latin typeface="Arial" panose="020B0604020202020204" pitchFamily="34" charset="0"/>
                <a:cs typeface="Arial" panose="020B0604020202020204" pitchFamily="34" charset="0"/>
              </a:rPr>
              <a:t>Does 8.2(e-20) language square with the new language added to 8.2(e)? How should parties tailor proposed decisions to these provisions?</a:t>
            </a:r>
          </a:p>
          <a:p>
            <a:pPr defTabSz="228600"/>
            <a:r>
              <a:rPr lang="en-US" sz="1200" dirty="0" smtClean="0">
                <a:latin typeface="Arial" panose="020B0604020202020204" pitchFamily="34" charset="0"/>
                <a:cs typeface="Arial" panose="020B0604020202020204" pitchFamily="34" charset="0"/>
              </a:rPr>
              <a:t>Does a provider have a breach of contract, as an intended beneficiary of the contract, claim against a Respondent when bills are unpaid pursuant to terms of settlement? (See, Appendix C-1)</a:t>
            </a:r>
          </a:p>
          <a:p>
            <a:pPr defTabSz="228600"/>
            <a:r>
              <a:rPr lang="en-US" sz="1200" dirty="0" smtClean="0">
                <a:latin typeface="Arial" panose="020B0604020202020204" pitchFamily="34" charset="0"/>
                <a:cs typeface="Arial" panose="020B0604020202020204" pitchFamily="34" charset="0"/>
              </a:rPr>
              <a:t>If a provider sues a Respondent, what is the scope of representation in those actions? (See, </a:t>
            </a:r>
            <a:r>
              <a:rPr lang="en-US" sz="1200" smtClean="0">
                <a:latin typeface="Arial" panose="020B0604020202020204" pitchFamily="34" charset="0"/>
                <a:cs typeface="Arial" panose="020B0604020202020204" pitchFamily="34" charset="0"/>
              </a:rPr>
              <a:t>Appendix C-1</a:t>
            </a:r>
            <a:r>
              <a:rPr lang="en-US" sz="1200" dirty="0" smtClean="0">
                <a:latin typeface="Arial" panose="020B0604020202020204" pitchFamily="34" charset="0"/>
                <a:cs typeface="Arial" panose="020B0604020202020204" pitchFamily="34" charset="0"/>
              </a:rPr>
              <a:t>)</a:t>
            </a:r>
          </a:p>
          <a:p>
            <a:pPr defTabSz="228600">
              <a:buFontTx/>
              <a:buChar char="-"/>
            </a:pPr>
            <a:endParaRPr lang="en-US" sz="1200" b="1" u="sng" dirty="0" smtClean="0">
              <a:latin typeface="Arial" panose="020B0604020202020204" pitchFamily="34" charset="0"/>
              <a:cs typeface="Arial" panose="020B0604020202020204" pitchFamily="34" charset="0"/>
            </a:endParaRPr>
          </a:p>
          <a:p>
            <a:pPr marL="0" lvl="1" indent="0" defTabSz="228600">
              <a:buNone/>
            </a:pPr>
            <a:endParaRPr lang="en-US" sz="1200" b="1" i="1" dirty="0" smtClean="0">
              <a:latin typeface="Arial" panose="020B0604020202020204" pitchFamily="34" charset="0"/>
              <a:cs typeface="Arial" panose="020B0604020202020204" pitchFamily="34" charset="0"/>
            </a:endParaRPr>
          </a:p>
          <a:p>
            <a:pPr marL="0" lvl="1" indent="0" defTabSz="228600">
              <a:buNone/>
            </a:pPr>
            <a:r>
              <a:rPr lang="en-US" sz="1200" b="1" i="1"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sym typeface="Wingdings" panose="05000000000000000000" pitchFamily="2" charset="2"/>
            </a:endParaRPr>
          </a:p>
          <a:p>
            <a:endParaRPr lang="en-US" sz="1200" dirty="0">
              <a:latin typeface="Arial"/>
              <a:cs typeface="Arial"/>
            </a:endParaRPr>
          </a:p>
          <a:p>
            <a:endParaRPr lang="en-US" dirty="0"/>
          </a:p>
        </p:txBody>
      </p:sp>
    </p:spTree>
    <p:extLst>
      <p:ext uri="{BB962C8B-B14F-4D97-AF65-F5344CB8AC3E}">
        <p14:creationId xmlns:p14="http://schemas.microsoft.com/office/powerpoint/2010/main" val="2169300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Martin Mota v. Labor Network</a:t>
            </a:r>
            <a:br>
              <a:rPr lang="en-US" sz="32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11 WC 28693</a:t>
            </a:r>
            <a:r>
              <a:rPr lang="en-US" sz="1100" dirty="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(Apr. 1, 2013)</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rPr>
              <a:t>Appendix D</a:t>
            </a:r>
            <a:endParaRPr lang="en-US" sz="1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sz="1200" b="1" u="sng" dirty="0" smtClean="0">
                <a:latin typeface="Arial" panose="020B0604020202020204" pitchFamily="34" charset="0"/>
                <a:cs typeface="Arial" panose="020B0604020202020204" pitchFamily="34" charset="0"/>
              </a:rPr>
              <a:t>Factual Background</a:t>
            </a:r>
          </a:p>
          <a:p>
            <a:r>
              <a:rPr lang="en-US" sz="1200" dirty="0" smtClean="0">
                <a:latin typeface="Arial" panose="020B0604020202020204" pitchFamily="34" charset="0"/>
                <a:cs typeface="Arial" panose="020B0604020202020204" pitchFamily="34" charset="0"/>
              </a:rPr>
              <a:t>DA 7/6/11 (Order listed date of accident as 7/6/13)</a:t>
            </a:r>
          </a:p>
          <a:p>
            <a:r>
              <a:rPr lang="en-US" sz="1200" dirty="0" smtClean="0">
                <a:latin typeface="Arial" panose="020B0604020202020204" pitchFamily="34" charset="0"/>
                <a:cs typeface="Arial" panose="020B0604020202020204" pitchFamily="34" charset="0"/>
              </a:rPr>
              <a:t>28 year old packer</a:t>
            </a:r>
          </a:p>
          <a:p>
            <a:r>
              <a:rPr lang="en-US" sz="1200" dirty="0" smtClean="0">
                <a:latin typeface="Arial" panose="020B0604020202020204" pitchFamily="34" charset="0"/>
                <a:cs typeface="Arial" panose="020B0604020202020204" pitchFamily="34" charset="0"/>
              </a:rPr>
              <a:t>Injured when lifting 20 50 pound bags and felt a sharp pain in his low back when lifting the last bag</a:t>
            </a:r>
          </a:p>
          <a:p>
            <a:r>
              <a:rPr lang="en-US" sz="1200" dirty="0" smtClean="0">
                <a:latin typeface="Arial" panose="020B0604020202020204" pitchFamily="34" charset="0"/>
                <a:cs typeface="Arial" panose="020B0604020202020204" pitchFamily="34" charset="0"/>
              </a:rPr>
              <a:t>Petitioner treats at Physician’s Immediate Care where he is diagnosed with a lumbar and thoracic strain. He is returned to work at light duty and is accommodated.</a:t>
            </a:r>
          </a:p>
          <a:p>
            <a:r>
              <a:rPr lang="en-US" sz="1200" dirty="0" smtClean="0">
                <a:latin typeface="Arial" panose="020B0604020202020204" pitchFamily="34" charset="0"/>
                <a:cs typeface="Arial" panose="020B0604020202020204" pitchFamily="34" charset="0"/>
              </a:rPr>
              <a:t>Petitioner seeks his own treatment with Dr. Riera who recommended an MRI. The MRI is read to show L5/S1 disc herniation. An EMG is performed which suggested an L5/S1 radiculopathy. An injection is performed.</a:t>
            </a:r>
          </a:p>
          <a:p>
            <a:r>
              <a:rPr lang="en-US" sz="1200" dirty="0" smtClean="0">
                <a:latin typeface="Arial" panose="020B0604020202020204" pitchFamily="34" charset="0"/>
                <a:cs typeface="Arial" panose="020B0604020202020204" pitchFamily="34" charset="0"/>
              </a:rPr>
              <a:t>Petitioner undergoes Section 12 exam by Dr. Singh. Singh reads MRI as showing signal loss but disagrees that there is herniation. Singh notes symptom magnification and recommends light duty. No additional care is recommended.</a:t>
            </a:r>
          </a:p>
          <a:p>
            <a:r>
              <a:rPr lang="en-US" sz="1200" dirty="0" smtClean="0">
                <a:latin typeface="Arial" panose="020B0604020202020204" pitchFamily="34" charset="0"/>
                <a:cs typeface="Arial" panose="020B0604020202020204" pitchFamily="34" charset="0"/>
              </a:rPr>
              <a:t>Petitioner follows up with his doctors and is eventually referred to Dr. Erickson, who recommends lumbar surgery.</a:t>
            </a:r>
          </a:p>
          <a:p>
            <a:r>
              <a:rPr lang="en-US" sz="1200" dirty="0" smtClean="0">
                <a:latin typeface="Arial" panose="020B0604020202020204" pitchFamily="34" charset="0"/>
                <a:cs typeface="Arial" panose="020B0604020202020204" pitchFamily="34" charset="0"/>
              </a:rPr>
              <a:t>The parties agree to submit to a third party examination. Petitioner is seen by Dr. Avi Bernstein, who questioned the possibility of Waddell signs and did not agree Petitioner was a surgical candidate. An FCE was recommended.</a:t>
            </a:r>
          </a:p>
          <a:p>
            <a:pPr marL="0" indent="0">
              <a:buNone/>
            </a:pPr>
            <a:endParaRPr lang="en-US" sz="1200" dirty="0" smtClean="0">
              <a:latin typeface="Arial" panose="020B0604020202020204" pitchFamily="34" charset="0"/>
              <a:cs typeface="Arial" panose="020B0604020202020204" pitchFamily="34" charset="0"/>
            </a:endParaRPr>
          </a:p>
          <a:p>
            <a:pPr marL="0" indent="0">
              <a:buNone/>
            </a:pPr>
            <a:r>
              <a:rPr lang="en-US" sz="1200" b="1" u="sng" dirty="0" smtClean="0">
                <a:latin typeface="Arial" panose="020B0604020202020204" pitchFamily="34" charset="0"/>
                <a:cs typeface="Arial" panose="020B0604020202020204" pitchFamily="34" charset="0"/>
              </a:rPr>
              <a:t>19(b) Award</a:t>
            </a:r>
          </a:p>
          <a:p>
            <a:pPr>
              <a:buFont typeface="Arial"/>
              <a:buChar char="•"/>
            </a:pPr>
            <a:r>
              <a:rPr lang="en-US" sz="1200" dirty="0" smtClean="0">
                <a:latin typeface="Arial" panose="020B0604020202020204" pitchFamily="34" charset="0"/>
                <a:cs typeface="Arial" panose="020B0604020202020204" pitchFamily="34" charset="0"/>
              </a:rPr>
              <a:t>Petitioner’s current condition is casually related, treatment is to be authorized.</a:t>
            </a:r>
          </a:p>
          <a:p>
            <a:pPr>
              <a:buFont typeface="Arial"/>
              <a:buChar char="•"/>
            </a:pPr>
            <a:r>
              <a:rPr lang="en-US" sz="1200" dirty="0" smtClean="0">
                <a:latin typeface="Arial" panose="020B0604020202020204" pitchFamily="34" charset="0"/>
                <a:cs typeface="Arial" panose="020B0604020202020204" pitchFamily="34" charset="0"/>
              </a:rPr>
              <a:t>Respondent is given credit for TTD and TPD paid</a:t>
            </a:r>
          </a:p>
          <a:p>
            <a:pPr>
              <a:buFont typeface="Arial"/>
              <a:buChar char="•"/>
            </a:pPr>
            <a:r>
              <a:rPr lang="en-US" sz="1200" dirty="0" smtClean="0">
                <a:latin typeface="Arial" panose="020B0604020202020204" pitchFamily="34" charset="0"/>
                <a:cs typeface="Arial" panose="020B0604020202020204" pitchFamily="34" charset="0"/>
              </a:rPr>
              <a:t>Respondent is given credit for medical benefits paid and shall hold Petitioner harmless</a:t>
            </a:r>
          </a:p>
          <a:p>
            <a:pPr>
              <a:buFont typeface="Arial"/>
              <a:buChar char="•"/>
            </a:pPr>
            <a:r>
              <a:rPr lang="en-US" sz="1200" dirty="0" smtClean="0">
                <a:latin typeface="Arial" panose="020B0604020202020204" pitchFamily="34" charset="0"/>
                <a:cs typeface="Arial" panose="020B0604020202020204" pitchFamily="34" charset="0"/>
              </a:rPr>
              <a:t>Respondent is to pay Petitioner past due TTD</a:t>
            </a:r>
          </a:p>
          <a:p>
            <a:pPr>
              <a:buFont typeface="Arial"/>
              <a:buChar char="•"/>
            </a:pPr>
            <a:r>
              <a:rPr lang="en-US" sz="1200" dirty="0" smtClean="0">
                <a:latin typeface="Arial" panose="020B0604020202020204" pitchFamily="34" charset="0"/>
                <a:cs typeface="Arial" panose="020B0604020202020204" pitchFamily="34" charset="0"/>
              </a:rPr>
              <a:t>Respondent shall pay reasonable and necessary medical services of $82,323.88 as provided in Sections 8(a) and 8.2 of the Act.</a:t>
            </a:r>
          </a:p>
          <a:p>
            <a:pPr marL="0" indent="0">
              <a:buNone/>
            </a:pPr>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97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Martin Mota v. Labor Network</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14 IWCC 04592 (Jul. 18, 2014)</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Appendix D</a:t>
            </a:r>
            <a:endParaRPr lang="en-US" sz="1200" dirty="0"/>
          </a:p>
        </p:txBody>
      </p:sp>
      <p:sp>
        <p:nvSpPr>
          <p:cNvPr id="3" name="Content Placeholder 2"/>
          <p:cNvSpPr>
            <a:spLocks noGrp="1"/>
          </p:cNvSpPr>
          <p:nvPr>
            <p:ph idx="1"/>
          </p:nvPr>
        </p:nvSpPr>
        <p:spPr/>
        <p:txBody>
          <a:bodyPr>
            <a:normAutofit/>
          </a:bodyPr>
          <a:lstStyle/>
          <a:p>
            <a:r>
              <a:rPr lang="en-US" sz="1200" dirty="0" smtClean="0">
                <a:latin typeface="Arial"/>
                <a:cs typeface="Arial"/>
              </a:rPr>
              <a:t>Petition for Review filed by Respondent</a:t>
            </a:r>
          </a:p>
          <a:p>
            <a:r>
              <a:rPr lang="en-US" sz="1200" dirty="0" smtClean="0">
                <a:latin typeface="Arial"/>
                <a:cs typeface="Arial"/>
              </a:rPr>
              <a:t>Modifies the decision of the Arbitrator and otherwise affirms and adopts the decision of the Arbitrator</a:t>
            </a:r>
          </a:p>
          <a:p>
            <a:r>
              <a:rPr lang="en-US" sz="1200" dirty="0" smtClean="0">
                <a:latin typeface="Arial"/>
                <a:cs typeface="Arial"/>
              </a:rPr>
              <a:t>Temporary Total Disability – vacates the award after 10/29/12, the date in which Petitioner underwent his FCE, finding that the FCE showed Petitioner could work light duty, that Respondent’s evidence showed it had light duty available and that Dr. Erickson still removed Petitioner off of work.</a:t>
            </a:r>
          </a:p>
          <a:p>
            <a:r>
              <a:rPr lang="en-US" sz="1200" dirty="0" smtClean="0">
                <a:latin typeface="Arial"/>
                <a:cs typeface="Arial"/>
              </a:rPr>
              <a:t>Medical Expenses – award vacated and modified. </a:t>
            </a:r>
          </a:p>
          <a:p>
            <a:pPr lvl="1"/>
            <a:r>
              <a:rPr lang="en-US" sz="1100" dirty="0" smtClean="0">
                <a:latin typeface="Arial"/>
                <a:cs typeface="Arial"/>
              </a:rPr>
              <a:t>Determined that no medical expenses should be awarded after 9/16/12, the date in which Dr. Bernstein issued his Section 12 report.</a:t>
            </a:r>
          </a:p>
          <a:p>
            <a:pPr lvl="1"/>
            <a:r>
              <a:rPr lang="en-US" sz="1100" dirty="0" smtClean="0">
                <a:latin typeface="Arial"/>
                <a:cs typeface="Arial"/>
              </a:rPr>
              <a:t>Medical benefits (two lumbar epidural steroid injections) prior to 9/16/12 were neither reasonable nor necessary based upon the retrospective UR reports.</a:t>
            </a:r>
          </a:p>
          <a:p>
            <a:pPr lvl="1"/>
            <a:r>
              <a:rPr lang="en-US" sz="1100" dirty="0" smtClean="0">
                <a:latin typeface="Arial"/>
                <a:cs typeface="Arial"/>
              </a:rPr>
              <a:t>The Commission found that the treatment rendered by the providers after 9/16/12 was unreasonable and unnecessary and that the epidural steroid injections performed by Dr. Vargas on 2/22/12 and 4/28/12 were neither reasonable nor necessary.</a:t>
            </a:r>
          </a:p>
          <a:p>
            <a:pPr lvl="1"/>
            <a:r>
              <a:rPr lang="en-US" sz="1100" dirty="0" smtClean="0">
                <a:latin typeface="Arial"/>
                <a:cs typeface="Arial"/>
              </a:rPr>
              <a:t>“Pursuant to Section 8.2(e) of the Act, neither the Petitioner nor the Respondent are to be held liable for the costs of treatment the Commission has determined to be unreasonable and unnecessary.”</a:t>
            </a:r>
          </a:p>
          <a:p>
            <a:pPr marL="171450" lvl="1" indent="-171450">
              <a:buFont typeface="Arial"/>
              <a:buChar char="•"/>
            </a:pPr>
            <a:r>
              <a:rPr lang="en-US" sz="1100" dirty="0" smtClean="0">
                <a:latin typeface="Arial"/>
                <a:cs typeface="Arial"/>
              </a:rPr>
              <a:t>Commission orders that Respondent pay to Petitioner the sum of $82,323.88 for medical expenses</a:t>
            </a:r>
          </a:p>
          <a:p>
            <a:endParaRPr lang="en-US" sz="1200" dirty="0">
              <a:latin typeface="Arial"/>
              <a:cs typeface="Arial"/>
            </a:endParaRPr>
          </a:p>
        </p:txBody>
      </p:sp>
    </p:spTree>
    <p:extLst>
      <p:ext uri="{BB962C8B-B14F-4D97-AF65-F5344CB8AC3E}">
        <p14:creationId xmlns:p14="http://schemas.microsoft.com/office/powerpoint/2010/main" val="1710043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8367</TotalTime>
  <Words>3210</Words>
  <Application>Microsoft Office PowerPoint</Application>
  <PresentationFormat>On-screen Show (4:3)</PresentationFormat>
  <Paragraphs>173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Times New Roman</vt:lpstr>
      <vt:lpstr>Wingdings</vt:lpstr>
      <vt:lpstr>Office Theme</vt:lpstr>
      <vt:lpstr>WCLA MCLE 9-11-14</vt:lpstr>
      <vt:lpstr>2011 Ill. HB 1698 Enacted June 28, 2011 P.A. 97-18</vt:lpstr>
      <vt:lpstr>Hernandez v. Illinois Tamale Co. 09 WC 20325, 09 WC 45959 (Jan. 16, 2013) Appendix A </vt:lpstr>
      <vt:lpstr>Hernandez v. Illinois Tamale Co. 09 WC 20325, 09 WC 45959 (Jan. 16, 2013) Appendix A </vt:lpstr>
      <vt:lpstr>Marque Medicos Fullerton, LLC and Medicos Pain &amp; Surgical Specialists, S.C. v. Bertha Hernandez 2013 L 014071 Appendix B</vt:lpstr>
      <vt:lpstr>Tiburzi Chiropractic v. Kline 996 N.E.2d 1164, 375 Ill. Dec. 108 (4th Dist. 2013) Appendix C </vt:lpstr>
      <vt:lpstr>Tiburzi Chiropractic v. Kline 996 N.E.2d 1164, 375 Ill. Dec. 108 (4th Dist. 2013) Appendix C </vt:lpstr>
      <vt:lpstr>Martin Mota v. Labor Network 11 WC 28693 (Apr. 1, 2013) Appendix D</vt:lpstr>
      <vt:lpstr>Martin Mota v. Labor Network 14 IWCC 04592 (Jul. 18, 2014) Appendix D</vt:lpstr>
      <vt:lpstr>Horacio Perez v. Metro Staff, Inc. 11 WC 013255 (Feb. 19, 2013) Appendix E</vt:lpstr>
      <vt:lpstr>Horacio Perez v. Metro Staff, Inc. 14 IWCC 0533 (Jul. 7, 2014) Appendix E</vt:lpstr>
      <vt:lpstr>Maria Gomez v. Speedway Super America LLC 11 WC 003723 (Jun. 10, 2013) Appendix F</vt:lpstr>
      <vt:lpstr>Maria Gomez v. Speedway Superamerica LLC 11 WC 003723 (Jun. 10, 2013) Appendix F</vt:lpstr>
      <vt:lpstr>Maria Gomez v. Speedway Superamerica LLC 14 IWCC 0444 (Jun. 6, 2014) Appendix 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Bocanegra</dc:creator>
  <cp:lastModifiedBy>David B. Menchetti</cp:lastModifiedBy>
  <cp:revision>69</cp:revision>
  <cp:lastPrinted>2014-09-09T20:00:14Z</cp:lastPrinted>
  <dcterms:created xsi:type="dcterms:W3CDTF">2014-06-27T16:44:08Z</dcterms:created>
  <dcterms:modified xsi:type="dcterms:W3CDTF">2014-09-09T20:00:18Z</dcterms:modified>
</cp:coreProperties>
</file>