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98" r:id="rId2"/>
    <p:sldId id="296" r:id="rId3"/>
    <p:sldId id="257" r:id="rId4"/>
    <p:sldId id="258" r:id="rId5"/>
    <p:sldId id="285" r:id="rId6"/>
    <p:sldId id="282" r:id="rId7"/>
    <p:sldId id="283" r:id="rId8"/>
    <p:sldId id="284" r:id="rId9"/>
    <p:sldId id="259" r:id="rId10"/>
    <p:sldId id="286" r:id="rId11"/>
    <p:sldId id="261" r:id="rId12"/>
    <p:sldId id="262" r:id="rId13"/>
    <p:sldId id="263" r:id="rId14"/>
    <p:sldId id="264" r:id="rId15"/>
    <p:sldId id="287" r:id="rId16"/>
    <p:sldId id="266" r:id="rId17"/>
    <p:sldId id="267" r:id="rId18"/>
    <p:sldId id="269" r:id="rId19"/>
    <p:sldId id="270" r:id="rId20"/>
    <p:sldId id="271" r:id="rId21"/>
    <p:sldId id="274" r:id="rId22"/>
    <p:sldId id="275" r:id="rId23"/>
    <p:sldId id="276" r:id="rId24"/>
    <p:sldId id="277" r:id="rId25"/>
    <p:sldId id="288" r:id="rId26"/>
    <p:sldId id="289" r:id="rId27"/>
    <p:sldId id="290" r:id="rId28"/>
    <p:sldId id="291" r:id="rId29"/>
    <p:sldId id="292" r:id="rId30"/>
    <p:sldId id="294" r:id="rId31"/>
    <p:sldId id="295" r:id="rId32"/>
    <p:sldId id="281"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211AE49-9BE9-4EDC-9465-D058CCE08681}" type="slidenum">
              <a:rPr lang="en-US" smtClean="0"/>
              <a:t>‹#›</a:t>
            </a:fld>
            <a:endParaRPr lang="en-US"/>
          </a:p>
        </p:txBody>
      </p:sp>
    </p:spTree>
    <p:extLst>
      <p:ext uri="{BB962C8B-B14F-4D97-AF65-F5344CB8AC3E}">
        <p14:creationId xmlns:p14="http://schemas.microsoft.com/office/powerpoint/2010/main" val="12054179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946" cy="465929"/>
          </a:xfrm>
          <a:prstGeom prst="rect">
            <a:avLst/>
          </a:prstGeom>
        </p:spPr>
        <p:txBody>
          <a:bodyPr vert="horz" lIns="91257" tIns="45629" rIns="91257" bIns="45629" rtlCol="0"/>
          <a:lstStyle>
            <a:lvl1pPr algn="l">
              <a:defRPr sz="1200"/>
            </a:lvl1pPr>
          </a:lstStyle>
          <a:p>
            <a:endParaRPr lang="en-US"/>
          </a:p>
        </p:txBody>
      </p:sp>
      <p:sp>
        <p:nvSpPr>
          <p:cNvPr id="3" name="Date Placeholder 2"/>
          <p:cNvSpPr>
            <a:spLocks noGrp="1"/>
          </p:cNvSpPr>
          <p:nvPr>
            <p:ph type="dt" idx="1"/>
          </p:nvPr>
        </p:nvSpPr>
        <p:spPr>
          <a:xfrm>
            <a:off x="3970871" y="1"/>
            <a:ext cx="3037946" cy="465929"/>
          </a:xfrm>
          <a:prstGeom prst="rect">
            <a:avLst/>
          </a:prstGeom>
        </p:spPr>
        <p:txBody>
          <a:bodyPr vert="horz" lIns="91257" tIns="45629" rIns="91257" bIns="45629"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257" tIns="45629" rIns="91257" bIns="45629" rtlCol="0" anchor="ctr"/>
          <a:lstStyle/>
          <a:p>
            <a:endParaRPr lang="en-US"/>
          </a:p>
        </p:txBody>
      </p:sp>
      <p:sp>
        <p:nvSpPr>
          <p:cNvPr id="5" name="Notes Placeholder 4"/>
          <p:cNvSpPr>
            <a:spLocks noGrp="1"/>
          </p:cNvSpPr>
          <p:nvPr>
            <p:ph type="body" sz="quarter" idx="3"/>
          </p:nvPr>
        </p:nvSpPr>
        <p:spPr>
          <a:xfrm>
            <a:off x="701674" y="4473873"/>
            <a:ext cx="5607053" cy="3660874"/>
          </a:xfrm>
          <a:prstGeom prst="rect">
            <a:avLst/>
          </a:prstGeom>
        </p:spPr>
        <p:txBody>
          <a:bodyPr vert="horz" lIns="91257" tIns="45629" rIns="91257" bIns="456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471"/>
            <a:ext cx="3037946" cy="465929"/>
          </a:xfrm>
          <a:prstGeom prst="rect">
            <a:avLst/>
          </a:prstGeom>
        </p:spPr>
        <p:txBody>
          <a:bodyPr vert="horz" lIns="91257" tIns="45629" rIns="91257" bIns="45629" rtlCol="0" anchor="b"/>
          <a:lstStyle>
            <a:lvl1pPr algn="l">
              <a:defRPr sz="1200"/>
            </a:lvl1pPr>
          </a:lstStyle>
          <a:p>
            <a:endParaRPr lang="en-US"/>
          </a:p>
        </p:txBody>
      </p:sp>
      <p:sp>
        <p:nvSpPr>
          <p:cNvPr id="7" name="Slide Number Placeholder 6"/>
          <p:cNvSpPr>
            <a:spLocks noGrp="1"/>
          </p:cNvSpPr>
          <p:nvPr>
            <p:ph type="sldNum" sz="quarter" idx="5"/>
          </p:nvPr>
        </p:nvSpPr>
        <p:spPr>
          <a:xfrm>
            <a:off x="3970871" y="8830471"/>
            <a:ext cx="3037946" cy="465929"/>
          </a:xfrm>
          <a:prstGeom prst="rect">
            <a:avLst/>
          </a:prstGeom>
        </p:spPr>
        <p:txBody>
          <a:bodyPr vert="horz" lIns="91257" tIns="45629" rIns="91257" bIns="45629" rtlCol="0" anchor="b"/>
          <a:lstStyle>
            <a:lvl1pPr algn="r">
              <a:defRPr sz="1200"/>
            </a:lvl1pPr>
          </a:lstStyle>
          <a:p>
            <a:fld id="{A7D567ED-123F-433B-9D9D-8F59BBFCB8D2}" type="slidenum">
              <a:rPr lang="en-US" smtClean="0"/>
              <a:t>‹#›</a:t>
            </a:fld>
            <a:endParaRPr lang="en-US"/>
          </a:p>
        </p:txBody>
      </p:sp>
    </p:spTree>
    <p:extLst>
      <p:ext uri="{BB962C8B-B14F-4D97-AF65-F5344CB8AC3E}">
        <p14:creationId xmlns:p14="http://schemas.microsoft.com/office/powerpoint/2010/main" val="109058673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D79D9B-CB97-4CB7-8811-416079ECB2DC}"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9626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326513-0536-49AC-A357-385A52523BDB}"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F33BF-1193-4001-8FA3-6AF7C63F77AF}"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26513-0536-49AC-A357-385A52523BDB}"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26513-0536-49AC-A357-385A52523BDB}"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26513-0536-49AC-A357-385A52523BDB}"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26513-0536-49AC-A357-385A52523BDB}"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F33BF-1193-4001-8FA3-6AF7C63F77AF}"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326513-0536-49AC-A357-385A52523BDB}"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326513-0536-49AC-A357-385A52523BDB}" type="datetimeFigureOut">
              <a:rPr lang="en-US" smtClean="0"/>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F33BF-1193-4001-8FA3-6AF7C63F77AF}"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326513-0536-49AC-A357-385A52523BDB}" type="datetimeFigureOut">
              <a:rPr lang="en-US" smtClean="0"/>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26513-0536-49AC-A357-385A52523BDB}" type="datetimeFigureOut">
              <a:rPr lang="en-US" smtClean="0"/>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26513-0536-49AC-A357-385A52523BDB}"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F33BF-1193-4001-8FA3-6AF7C63F77AF}"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26513-0536-49AC-A357-385A52523BDB}"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F33BF-1193-4001-8FA3-6AF7C63F77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6326513-0536-49AC-A357-385A52523BDB}" type="datetimeFigureOut">
              <a:rPr lang="en-US" smtClean="0"/>
              <a:t>6/18/2014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6CF33BF-1193-4001-8FA3-6AF7C63F77AF}"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a:t>
            </a:r>
            <a:r>
              <a:rPr lang="en-US" smtClean="0"/>
              <a:t>MCLE 6-19-14</a:t>
            </a:r>
            <a:endParaRPr lang="en-US" dirty="0"/>
          </a:p>
        </p:txBody>
      </p:sp>
      <p:sp>
        <p:nvSpPr>
          <p:cNvPr id="5" name="Content Placeholder 4"/>
          <p:cNvSpPr>
            <a:spLocks noGrp="1"/>
          </p:cNvSpPr>
          <p:nvPr>
            <p:ph idx="1"/>
          </p:nvPr>
        </p:nvSpPr>
        <p:spPr/>
        <p:txBody>
          <a:bodyPr/>
          <a:lstStyle/>
          <a:p>
            <a:r>
              <a:rPr lang="en-US" dirty="0" smtClean="0"/>
              <a:t>The Notice Defense: Myth or Reality</a:t>
            </a:r>
          </a:p>
          <a:p>
            <a:r>
              <a:rPr lang="en-US" dirty="0" smtClean="0"/>
              <a:t>Thursday June 19, 2014</a:t>
            </a:r>
          </a:p>
          <a:p>
            <a:r>
              <a:rPr lang="en-US" dirty="0" err="1" smtClean="0"/>
              <a:t>Amylee</a:t>
            </a:r>
            <a:r>
              <a:rPr lang="en-US" dirty="0" smtClean="0"/>
              <a:t> Hogan </a:t>
            </a:r>
            <a:r>
              <a:rPr lang="en-US" dirty="0" err="1" smtClean="0"/>
              <a:t>Simonovich</a:t>
            </a:r>
            <a:r>
              <a:rPr lang="en-US" dirty="0" smtClean="0"/>
              <a:t>; Ridge &amp; </a:t>
            </a:r>
            <a:r>
              <a:rPr lang="en-US" dirty="0" err="1" smtClean="0"/>
              <a:t>Downes</a:t>
            </a:r>
            <a:endParaRPr lang="en-US" dirty="0" smtClean="0"/>
          </a:p>
          <a:p>
            <a:r>
              <a:rPr lang="en-US" dirty="0" smtClean="0"/>
              <a:t>12:00 pm to 1:00 pm</a:t>
            </a:r>
          </a:p>
          <a:p>
            <a:r>
              <a:rPr lang="en-US" dirty="0" smtClean="0"/>
              <a:t>James R. Thompson Center , Chicago, IL</a:t>
            </a:r>
          </a:p>
          <a:p>
            <a:r>
              <a:rPr lang="en-US" dirty="0" smtClean="0"/>
              <a:t>1 Hour General MCLE Credit</a:t>
            </a:r>
          </a:p>
          <a:p>
            <a:endParaRPr lang="en-US" dirty="0" smtClean="0"/>
          </a:p>
          <a:p>
            <a:endParaRPr lang="en-US" dirty="0"/>
          </a:p>
        </p:txBody>
      </p:sp>
    </p:spTree>
    <p:extLst>
      <p:ext uri="{BB962C8B-B14F-4D97-AF65-F5344CB8AC3E}">
        <p14:creationId xmlns:p14="http://schemas.microsoft.com/office/powerpoint/2010/main" val="3918037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Notice </a:t>
            </a:r>
            <a:r>
              <a:rPr lang="en-US" dirty="0"/>
              <a:t>&amp;</a:t>
            </a:r>
            <a:r>
              <a:rPr lang="en-US" dirty="0" smtClean="0"/>
              <a:t> repetitive trauma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8134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382000" cy="1600200"/>
          </a:xfrm>
        </p:spPr>
        <p:txBody>
          <a:bodyPr>
            <a:normAutofit/>
          </a:bodyPr>
          <a:lstStyle/>
          <a:p>
            <a:r>
              <a:rPr lang="en-US" sz="3200" i="1" dirty="0" smtClean="0"/>
              <a:t>Peoria County Bellwood Nursing Home v. Indus. </a:t>
            </a:r>
            <a:r>
              <a:rPr lang="en-US" sz="3200" i="1" dirty="0" err="1" smtClean="0"/>
              <a:t>Comm’n</a:t>
            </a:r>
            <a:r>
              <a:rPr lang="en-US" sz="3200" dirty="0" smtClean="0"/>
              <a:t>, 115 Ill. 2d 524 (1987).</a:t>
            </a:r>
            <a:endParaRPr lang="en-US" sz="3200" dirty="0"/>
          </a:p>
        </p:txBody>
      </p:sp>
      <p:sp>
        <p:nvSpPr>
          <p:cNvPr id="3" name="Content Placeholder 2"/>
          <p:cNvSpPr>
            <a:spLocks noGrp="1"/>
          </p:cNvSpPr>
          <p:nvPr>
            <p:ph idx="1"/>
          </p:nvPr>
        </p:nvSpPr>
        <p:spPr>
          <a:xfrm>
            <a:off x="762000" y="685800"/>
            <a:ext cx="7543800" cy="4648200"/>
          </a:xfrm>
        </p:spPr>
        <p:txBody>
          <a:bodyPr>
            <a:normAutofit fontScale="85000" lnSpcReduction="10000"/>
          </a:bodyPr>
          <a:lstStyle/>
          <a:p>
            <a:r>
              <a:rPr lang="en-US" dirty="0" smtClean="0"/>
              <a:t>To determine when the 45-day period begins to run, we must first determine the accident date.</a:t>
            </a:r>
          </a:p>
          <a:p>
            <a:r>
              <a:rPr lang="en-US" dirty="0" smtClean="0"/>
              <a:t>In repetitive trauma cases, the accident date is the date the condition manifests itself.</a:t>
            </a:r>
          </a:p>
          <a:p>
            <a:r>
              <a:rPr lang="en-US" i="1" dirty="0"/>
              <a:t>Peoria Bellwood</a:t>
            </a:r>
            <a:r>
              <a:rPr lang="en-US" dirty="0"/>
              <a:t> tells us that “manifests itself” means the date on which both the fact of the injury and the causal relationship of the injury to the claimant’s employment would have become plainly apparent to a reasonable person.</a:t>
            </a:r>
          </a:p>
          <a:p>
            <a:r>
              <a:rPr lang="en-US" dirty="0"/>
              <a:t>In </a:t>
            </a:r>
            <a:r>
              <a:rPr lang="en-US" i="1" dirty="0"/>
              <a:t>Peoria Bellwood</a:t>
            </a:r>
            <a:r>
              <a:rPr lang="en-US" dirty="0"/>
              <a:t>, even though the claimant had symptoms for 6 years, her condition did not manifest itself until it warranted treatment</a:t>
            </a:r>
            <a:r>
              <a:rPr lang="en-US" dirty="0" smtClean="0"/>
              <a:t>.</a:t>
            </a:r>
          </a:p>
          <a:p>
            <a:r>
              <a:rPr lang="en-US" dirty="0" smtClean="0"/>
              <a:t>Simply because an employee’s work-related injury is gradual, rather than sudden and completely disabling, should not preclude protection and benefits.  To require otherwise would penalize an employee who faithfully performs job duties despite bodily discomfort and damage.</a:t>
            </a:r>
            <a:endParaRPr lang="en-US" dirty="0"/>
          </a:p>
        </p:txBody>
      </p:sp>
    </p:spTree>
    <p:extLst>
      <p:ext uri="{BB962C8B-B14F-4D97-AF65-F5344CB8AC3E}">
        <p14:creationId xmlns:p14="http://schemas.microsoft.com/office/powerpoint/2010/main" val="1174815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Fact of the injury vs. fact of discovery</a:t>
            </a:r>
            <a:endParaRPr lang="en-US" sz="2800" dirty="0"/>
          </a:p>
        </p:txBody>
      </p:sp>
      <p:sp>
        <p:nvSpPr>
          <p:cNvPr id="4" name="Content Placeholder 3"/>
          <p:cNvSpPr>
            <a:spLocks noGrp="1"/>
          </p:cNvSpPr>
          <p:nvPr>
            <p:ph idx="1"/>
          </p:nvPr>
        </p:nvSpPr>
        <p:spPr>
          <a:xfrm>
            <a:off x="762000" y="685800"/>
            <a:ext cx="7543800" cy="4953000"/>
          </a:xfrm>
        </p:spPr>
        <p:txBody>
          <a:bodyPr anchor="ctr">
            <a:normAutofit fontScale="92500" lnSpcReduction="10000"/>
          </a:bodyPr>
          <a:lstStyle/>
          <a:p>
            <a:r>
              <a:rPr lang="en-US" i="1" dirty="0"/>
              <a:t>Oscar </a:t>
            </a:r>
            <a:r>
              <a:rPr lang="en-US" i="1" dirty="0" smtClean="0"/>
              <a:t>Mayer &amp; Co. v. Indus. </a:t>
            </a:r>
            <a:r>
              <a:rPr lang="en-US" i="1" dirty="0" err="1" smtClean="0"/>
              <a:t>Comm’n</a:t>
            </a:r>
            <a:r>
              <a:rPr lang="en-US" dirty="0" smtClean="0"/>
              <a:t>, 176 Ill.App.3d 607 (1988) </a:t>
            </a:r>
            <a:r>
              <a:rPr lang="en-US" dirty="0"/>
              <a:t>tells us that there are two alternative ways to fix the date the injury manifests itself:</a:t>
            </a:r>
          </a:p>
          <a:p>
            <a:pPr marL="868680" lvl="1" indent="-457200">
              <a:buFont typeface="+mj-lt"/>
              <a:buAutoNum type="arabicPeriod"/>
            </a:pPr>
            <a:r>
              <a:rPr lang="en-US" i="1" dirty="0"/>
              <a:t>The time at which the employee can no longer perform his </a:t>
            </a:r>
            <a:r>
              <a:rPr lang="en-US" i="1" dirty="0" smtClean="0"/>
              <a:t>job</a:t>
            </a:r>
            <a:r>
              <a:rPr lang="en-US" b="1" i="1" dirty="0" smtClean="0"/>
              <a:t> OR</a:t>
            </a:r>
            <a:endParaRPr lang="en-US" i="1" dirty="0"/>
          </a:p>
          <a:p>
            <a:pPr marL="868680" lvl="1" indent="-457200">
              <a:buFont typeface="+mj-lt"/>
              <a:buAutoNum type="arabicPeriod"/>
            </a:pPr>
            <a:r>
              <a:rPr lang="en-US" i="1" dirty="0"/>
              <a:t>The onset of pain which necessitates medical attention.</a:t>
            </a:r>
          </a:p>
          <a:p>
            <a:r>
              <a:rPr lang="en-US" dirty="0" smtClean="0"/>
              <a:t>Setting the manifestation date as the date symptoms are first experienced would prejudice employees who continue to work through symptoms for a number of years.</a:t>
            </a:r>
          </a:p>
          <a:p>
            <a:r>
              <a:rPr lang="en-US" dirty="0" smtClean="0"/>
              <a:t>Notice of symptoms when ability to perform duties is unimpaired is only a potential disability.</a:t>
            </a:r>
          </a:p>
          <a:p>
            <a:r>
              <a:rPr lang="en-US" dirty="0" smtClean="0"/>
              <a:t>Actual disability, such as being taken off work for the first time, is when the employer becomes adversely affected.</a:t>
            </a:r>
          </a:p>
          <a:p>
            <a:r>
              <a:rPr lang="en-US" dirty="0" smtClean="0"/>
              <a:t>This concept is reinforced by the Supreme Court in </a:t>
            </a:r>
            <a:r>
              <a:rPr lang="en-US" i="1" dirty="0" smtClean="0"/>
              <a:t>Durand</a:t>
            </a:r>
            <a:r>
              <a:rPr lang="en-US" dirty="0" smtClean="0"/>
              <a:t>.</a:t>
            </a:r>
            <a:endParaRPr lang="en-US" dirty="0"/>
          </a:p>
        </p:txBody>
      </p:sp>
    </p:spTree>
    <p:extLst>
      <p:ext uri="{BB962C8B-B14F-4D97-AF65-F5344CB8AC3E}">
        <p14:creationId xmlns:p14="http://schemas.microsoft.com/office/powerpoint/2010/main" val="812613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Be Careful!</a:t>
            </a:r>
            <a:endParaRPr lang="en-US" dirty="0"/>
          </a:p>
        </p:txBody>
      </p:sp>
      <p:sp>
        <p:nvSpPr>
          <p:cNvPr id="3" name="Text Placeholder 2"/>
          <p:cNvSpPr>
            <a:spLocks noGrp="1"/>
          </p:cNvSpPr>
          <p:nvPr>
            <p:ph type="body" idx="1"/>
          </p:nvPr>
        </p:nvSpPr>
        <p:spPr/>
        <p:txBody>
          <a:bodyPr>
            <a:normAutofit lnSpcReduction="10000"/>
          </a:bodyPr>
          <a:lstStyle/>
          <a:p>
            <a:r>
              <a:rPr lang="en-US" b="1" dirty="0" smtClean="0"/>
              <a:t>The last day worked is not always the manifestation date.</a:t>
            </a:r>
            <a:endParaRPr lang="en-US" b="1" dirty="0"/>
          </a:p>
        </p:txBody>
      </p:sp>
    </p:spTree>
    <p:extLst>
      <p:ext uri="{BB962C8B-B14F-4D97-AF65-F5344CB8AC3E}">
        <p14:creationId xmlns:p14="http://schemas.microsoft.com/office/powerpoint/2010/main" val="3883096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Diagnosis date as manifestation date</a:t>
            </a:r>
            <a:endParaRPr lang="en-US" sz="2800" dirty="0"/>
          </a:p>
        </p:txBody>
      </p:sp>
      <p:sp>
        <p:nvSpPr>
          <p:cNvPr id="3" name="Text Placeholder 2"/>
          <p:cNvSpPr>
            <a:spLocks noGrp="1"/>
          </p:cNvSpPr>
          <p:nvPr>
            <p:ph type="body" idx="1"/>
          </p:nvPr>
        </p:nvSpPr>
        <p:spPr/>
        <p:txBody>
          <a:bodyPr/>
          <a:lstStyle/>
          <a:p>
            <a:r>
              <a:rPr lang="en-US" sz="2400" i="1" dirty="0" smtClean="0"/>
              <a:t>Three “D” Discount Store</a:t>
            </a:r>
          </a:p>
          <a:p>
            <a:r>
              <a:rPr lang="en-US" sz="2400" dirty="0"/>
              <a:t>198 Ill. App. 3d </a:t>
            </a:r>
            <a:r>
              <a:rPr lang="en-US" sz="2400" dirty="0" smtClean="0"/>
              <a:t>43 (1989).</a:t>
            </a:r>
            <a:endParaRPr lang="en-US" sz="2400" dirty="0"/>
          </a:p>
        </p:txBody>
      </p:sp>
      <p:sp>
        <p:nvSpPr>
          <p:cNvPr id="4" name="Content Placeholder 3"/>
          <p:cNvSpPr>
            <a:spLocks noGrp="1"/>
          </p:cNvSpPr>
          <p:nvPr>
            <p:ph sz="half" idx="2"/>
          </p:nvPr>
        </p:nvSpPr>
        <p:spPr>
          <a:xfrm>
            <a:off x="758952" y="1329264"/>
            <a:ext cx="3657600" cy="4233336"/>
          </a:xfrm>
        </p:spPr>
        <p:txBody>
          <a:bodyPr>
            <a:normAutofit fontScale="92500" lnSpcReduction="20000"/>
          </a:bodyPr>
          <a:lstStyle/>
          <a:p>
            <a:r>
              <a:rPr lang="en-US" dirty="0"/>
              <a:t>A reasonable person would have been on notice that his condition was work-related and medically disabling when he was examined by an orthopedic surgeon and prescribed surgery, even though he persisted in his employment for another month</a:t>
            </a:r>
            <a:r>
              <a:rPr lang="en-US" dirty="0" smtClean="0"/>
              <a:t>.</a:t>
            </a:r>
          </a:p>
          <a:p>
            <a:r>
              <a:rPr lang="en-US" dirty="0"/>
              <a:t>Recommendation for treatment, especially surgery, is very significant in setting manifestation date.</a:t>
            </a:r>
          </a:p>
          <a:p>
            <a:endParaRPr lang="en-US" dirty="0"/>
          </a:p>
        </p:txBody>
      </p:sp>
      <p:sp>
        <p:nvSpPr>
          <p:cNvPr id="5" name="Text Placeholder 4"/>
          <p:cNvSpPr>
            <a:spLocks noGrp="1"/>
          </p:cNvSpPr>
          <p:nvPr>
            <p:ph type="body" sz="quarter" idx="3"/>
          </p:nvPr>
        </p:nvSpPr>
        <p:spPr/>
        <p:txBody>
          <a:bodyPr/>
          <a:lstStyle/>
          <a:p>
            <a:r>
              <a:rPr lang="en-US" sz="2400" i="1" dirty="0" smtClean="0"/>
              <a:t>A. C. &amp; S. v. Indus. </a:t>
            </a:r>
            <a:r>
              <a:rPr lang="en-US" sz="2400" i="1" dirty="0" err="1" smtClean="0"/>
              <a:t>Comm’n</a:t>
            </a:r>
            <a:r>
              <a:rPr lang="en-US" sz="2400" i="1" dirty="0" smtClean="0"/>
              <a:t>, 304 Ill.App.3d 875 (1998).</a:t>
            </a:r>
            <a:endParaRPr lang="en-US" sz="2400" dirty="0"/>
          </a:p>
        </p:txBody>
      </p:sp>
      <p:sp>
        <p:nvSpPr>
          <p:cNvPr id="6" name="Content Placeholder 5"/>
          <p:cNvSpPr>
            <a:spLocks noGrp="1"/>
          </p:cNvSpPr>
          <p:nvPr>
            <p:ph sz="quarter" idx="4"/>
          </p:nvPr>
        </p:nvSpPr>
        <p:spPr>
          <a:xfrm>
            <a:off x="4343401" y="1295400"/>
            <a:ext cx="4343400" cy="4830762"/>
          </a:xfrm>
        </p:spPr>
        <p:txBody>
          <a:bodyPr>
            <a:noAutofit/>
          </a:bodyPr>
          <a:lstStyle/>
          <a:p>
            <a:r>
              <a:rPr lang="en-US" sz="2000" dirty="0"/>
              <a:t>The method for ascertaining the accident date in repetitive trauma cases makes it possible for that date to fall after the claimant’s last day of employment.</a:t>
            </a:r>
          </a:p>
          <a:p>
            <a:r>
              <a:rPr lang="en-US" sz="2000" dirty="0" smtClean="0"/>
              <a:t>Claimant’s </a:t>
            </a:r>
            <a:r>
              <a:rPr lang="en-US" sz="2000" dirty="0"/>
              <a:t>injuries manifested the date he was diagnosed with CTS, even though this was two weeks after he was laid off from his employment with Respondent</a:t>
            </a:r>
            <a:r>
              <a:rPr lang="en-US" sz="2000" dirty="0" smtClean="0"/>
              <a:t>.</a:t>
            </a:r>
            <a:endParaRPr lang="en-US" sz="2000" dirty="0"/>
          </a:p>
        </p:txBody>
      </p:sp>
    </p:spTree>
    <p:extLst>
      <p:ext uri="{BB962C8B-B14F-4D97-AF65-F5344CB8AC3E}">
        <p14:creationId xmlns:p14="http://schemas.microsoft.com/office/powerpoint/2010/main" val="2414754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Durand v. Indus. </a:t>
            </a:r>
            <a:r>
              <a:rPr lang="en-US" sz="2800" i="1" dirty="0" err="1" smtClean="0"/>
              <a:t>Comm’n</a:t>
            </a:r>
            <a:r>
              <a:rPr lang="en-US" sz="2800" dirty="0" smtClean="0"/>
              <a:t>, 224 Ill.2d 53 (2006).</a:t>
            </a:r>
            <a:endParaRPr lang="en-US" sz="2800" dirty="0"/>
          </a:p>
        </p:txBody>
      </p:sp>
      <p:sp>
        <p:nvSpPr>
          <p:cNvPr id="3" name="Content Placeholder 2"/>
          <p:cNvSpPr>
            <a:spLocks noGrp="1"/>
          </p:cNvSpPr>
          <p:nvPr>
            <p:ph idx="1"/>
          </p:nvPr>
        </p:nvSpPr>
        <p:spPr>
          <a:xfrm>
            <a:off x="381000" y="381000"/>
            <a:ext cx="8077200" cy="5257800"/>
          </a:xfrm>
        </p:spPr>
        <p:txBody>
          <a:bodyPr>
            <a:noAutofit/>
          </a:bodyPr>
          <a:lstStyle/>
          <a:p>
            <a:r>
              <a:rPr lang="en-US" sz="1600" dirty="0"/>
              <a:t>Claimant informed her supervisor on 01/29/98 that she noticed pain in her hands several months earlier, in September or October 1997, and that she believed the pain was work-related.  She continued working and sought medical help on 08/15/00.  A neurologist did an EMG on 09/08/00.  Respondent got an IME on 11/06/00.  Claimant first had surgery 02/12/01.  Claimant filed an Application listing 09/08/00 as her accident date, the date she received the EMG.</a:t>
            </a:r>
            <a:endParaRPr lang="en-US" sz="1600" dirty="0" smtClean="0"/>
          </a:p>
          <a:p>
            <a:r>
              <a:rPr lang="en-US" sz="1600" dirty="0" smtClean="0"/>
              <a:t>Courts </a:t>
            </a:r>
            <a:r>
              <a:rPr lang="en-US" sz="1600" dirty="0"/>
              <a:t>have typically set the manifestation date on either the date on which the employee requires medical treatment or the date on which the employee can no longer perform work activities.  A formal diagnosis is not required.</a:t>
            </a:r>
          </a:p>
          <a:p>
            <a:r>
              <a:rPr lang="en-US" sz="1600" dirty="0"/>
              <a:t>Because repetitive trauma injuries are progressive, the employee’s medical treatment, as well as the severity of the injury and particularly how it affects the employee’s performance, are relevant in determining objectively when a reasonable person would have plainly recognized the injury and its relation to work.</a:t>
            </a:r>
          </a:p>
          <a:p>
            <a:r>
              <a:rPr lang="en-US" sz="1600" dirty="0"/>
              <a:t>The Commission ignored claimant’s testimony about her intermittent pain and how it affected her performance.  Her pain was on and off and was not that bothersome to her at first.  She was never reassigned to other work, and never sought medical treatment until 08/15/00.  </a:t>
            </a:r>
          </a:p>
          <a:p>
            <a:r>
              <a:rPr lang="en-US" sz="1600" dirty="0"/>
              <a:t>A reasonable person would not have known of this injury and its putative relationship to computer keyboard work before the pain finally necessitated medical treatment.  </a:t>
            </a:r>
          </a:p>
          <a:p>
            <a:r>
              <a:rPr lang="en-US" sz="1600" dirty="0"/>
              <a:t>The Court declined to penalize an employee who diligently worked through progressive pain until it affected her </a:t>
            </a:r>
            <a:r>
              <a:rPr lang="en-US" sz="1600" dirty="0" smtClean="0"/>
              <a:t>ability </a:t>
            </a:r>
            <a:r>
              <a:rPr lang="en-US" sz="1600" dirty="0"/>
              <a:t>to work and required medical treatment.</a:t>
            </a:r>
          </a:p>
        </p:txBody>
      </p:sp>
    </p:spTree>
    <p:extLst>
      <p:ext uri="{BB962C8B-B14F-4D97-AF65-F5344CB8AC3E}">
        <p14:creationId xmlns:p14="http://schemas.microsoft.com/office/powerpoint/2010/main" val="3818641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v. IWCC</a:t>
            </a:r>
            <a:endParaRPr lang="en-US" dirty="0"/>
          </a:p>
        </p:txBody>
      </p:sp>
      <p:sp>
        <p:nvSpPr>
          <p:cNvPr id="3" name="Text Placeholder 2"/>
          <p:cNvSpPr>
            <a:spLocks noGrp="1"/>
          </p:cNvSpPr>
          <p:nvPr>
            <p:ph type="body" idx="1"/>
          </p:nvPr>
        </p:nvSpPr>
        <p:spPr/>
        <p:txBody>
          <a:bodyPr/>
          <a:lstStyle/>
          <a:p>
            <a:r>
              <a:rPr lang="en-US" dirty="0" smtClean="0"/>
              <a:t>374 Ill.App.3d 907 (2007).</a:t>
            </a:r>
            <a:endParaRPr lang="en-US" dirty="0"/>
          </a:p>
        </p:txBody>
      </p:sp>
    </p:spTree>
    <p:extLst>
      <p:ext uri="{BB962C8B-B14F-4D97-AF65-F5344CB8AC3E}">
        <p14:creationId xmlns:p14="http://schemas.microsoft.com/office/powerpoint/2010/main" val="4227067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457200" y="533401"/>
            <a:ext cx="8229600" cy="4953000"/>
          </a:xfrm>
        </p:spPr>
        <p:txBody>
          <a:bodyPr>
            <a:noAutofit/>
          </a:bodyPr>
          <a:lstStyle/>
          <a:p>
            <a:r>
              <a:rPr lang="en-US" sz="1800" dirty="0"/>
              <a:t>White worked as a laborer in the coal mine </a:t>
            </a:r>
            <a:r>
              <a:rPr lang="en-US" sz="1800" dirty="0" smtClean="0"/>
              <a:t>for 15 years, when he began </a:t>
            </a:r>
            <a:r>
              <a:rPr lang="en-US" sz="1800" dirty="0"/>
              <a:t>to experience back and shoulder pain.  </a:t>
            </a:r>
          </a:p>
          <a:p>
            <a:r>
              <a:rPr lang="en-US" sz="1800" dirty="0"/>
              <a:t>White sought treatment with his PCP and was referred to an orthopedist.  </a:t>
            </a:r>
            <a:endParaRPr lang="en-US" sz="1800" dirty="0" smtClean="0"/>
          </a:p>
          <a:p>
            <a:r>
              <a:rPr lang="en-US" sz="1800" dirty="0" smtClean="0"/>
              <a:t>White worked </a:t>
            </a:r>
            <a:r>
              <a:rPr lang="en-US" sz="1800" dirty="0"/>
              <a:t>until 07/17/00, when he stopped working to undergo right shoulder surgery.  At this time, the orthopedist did not know if White’s shoulder problem was </a:t>
            </a:r>
            <a:r>
              <a:rPr lang="en-US" sz="1800" dirty="0" smtClean="0"/>
              <a:t>work-related.  </a:t>
            </a:r>
            <a:r>
              <a:rPr lang="en-US" sz="1800" dirty="0"/>
              <a:t>Six months later he underwent back surgery.  </a:t>
            </a:r>
          </a:p>
          <a:p>
            <a:r>
              <a:rPr lang="en-US" sz="1800" dirty="0"/>
              <a:t>During this period, he received </a:t>
            </a:r>
            <a:r>
              <a:rPr lang="en-US" sz="1800" dirty="0" smtClean="0"/>
              <a:t>union disability benefits.  </a:t>
            </a:r>
          </a:p>
          <a:p>
            <a:r>
              <a:rPr lang="en-US" sz="1800" dirty="0" smtClean="0"/>
              <a:t>In </a:t>
            </a:r>
            <a:r>
              <a:rPr lang="en-US" sz="1800" dirty="0"/>
              <a:t>May </a:t>
            </a:r>
            <a:r>
              <a:rPr lang="en-US" sz="1800" dirty="0" smtClean="0"/>
              <a:t>2001</a:t>
            </a:r>
            <a:r>
              <a:rPr lang="en-US" sz="1800" dirty="0"/>
              <a:t>, White completed a </a:t>
            </a:r>
            <a:r>
              <a:rPr lang="en-US" sz="1800" dirty="0" smtClean="0"/>
              <a:t>union disability </a:t>
            </a:r>
            <a:r>
              <a:rPr lang="en-US" sz="1800" dirty="0"/>
              <a:t>form on which a box was checked stating that his back and upper extremity conditions were not work related. </a:t>
            </a:r>
            <a:endParaRPr lang="en-US" sz="1800" dirty="0" smtClean="0"/>
          </a:p>
          <a:p>
            <a:r>
              <a:rPr lang="en-US" sz="1800" dirty="0" smtClean="0"/>
              <a:t>In </a:t>
            </a:r>
            <a:r>
              <a:rPr lang="en-US" sz="1800" dirty="0"/>
              <a:t>March 2002, White’s attorney wrote to his orthopedist.  A response was received on 10/15/02, attributing White’s problems to years of hard manual labor and recurrent traumas relating to coal mining.  </a:t>
            </a:r>
            <a:endParaRPr lang="en-US" sz="1800" dirty="0" smtClean="0"/>
          </a:p>
          <a:p>
            <a:r>
              <a:rPr lang="en-US" sz="1800" dirty="0" smtClean="0"/>
              <a:t>White </a:t>
            </a:r>
            <a:r>
              <a:rPr lang="en-US" sz="1800" dirty="0"/>
              <a:t>filed an Application 10/29/02, alleging an accident date of 07/17/00 – On or </a:t>
            </a:r>
            <a:r>
              <a:rPr lang="en-US" sz="1800" dirty="0" smtClean="0"/>
              <a:t>About / Last </a:t>
            </a:r>
            <a:r>
              <a:rPr lang="en-US" sz="1800" dirty="0"/>
              <a:t>Day Worked.</a:t>
            </a:r>
          </a:p>
        </p:txBody>
      </p:sp>
    </p:spTree>
    <p:extLst>
      <p:ext uri="{BB962C8B-B14F-4D97-AF65-F5344CB8AC3E}">
        <p14:creationId xmlns:p14="http://schemas.microsoft.com/office/powerpoint/2010/main" val="951616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Appellate Court opinion</a:t>
            </a:r>
            <a:endParaRPr lang="en-US" dirty="0"/>
          </a:p>
        </p:txBody>
      </p:sp>
      <p:sp>
        <p:nvSpPr>
          <p:cNvPr id="2" name="Content Placeholder 1"/>
          <p:cNvSpPr>
            <a:spLocks noGrp="1"/>
          </p:cNvSpPr>
          <p:nvPr>
            <p:ph idx="1"/>
          </p:nvPr>
        </p:nvSpPr>
        <p:spPr/>
        <p:txBody>
          <a:bodyPr/>
          <a:lstStyle/>
          <a:p>
            <a:pPr marL="114300" indent="0">
              <a:buNone/>
            </a:pPr>
            <a:r>
              <a:rPr lang="en-US" dirty="0"/>
              <a:t>M</a:t>
            </a:r>
            <a:r>
              <a:rPr lang="en-US" dirty="0" smtClean="0"/>
              <a:t>ere </a:t>
            </a:r>
            <a:r>
              <a:rPr lang="en-US" dirty="0"/>
              <a:t>notice to an employer of some type of injury is insufficient; it is also necessary that the employer be put on notice that the injury is in some way work-related.</a:t>
            </a:r>
          </a:p>
        </p:txBody>
      </p:sp>
      <p:sp>
        <p:nvSpPr>
          <p:cNvPr id="3" name="Text Placeholder 2"/>
          <p:cNvSpPr>
            <a:spLocks noGrp="1"/>
          </p:cNvSpPr>
          <p:nvPr>
            <p:ph type="body" sz="half" idx="2"/>
          </p:nvPr>
        </p:nvSpPr>
        <p:spPr/>
        <p:txBody>
          <a:bodyPr>
            <a:normAutofit/>
          </a:bodyPr>
          <a:lstStyle/>
          <a:p>
            <a:r>
              <a:rPr lang="en-US" dirty="0" smtClean="0"/>
              <a:t>Delivered by Justice </a:t>
            </a:r>
            <a:r>
              <a:rPr lang="en-US" dirty="0" err="1" smtClean="0"/>
              <a:t>Holdridge</a:t>
            </a:r>
            <a:r>
              <a:rPr lang="en-US" dirty="0" smtClean="0"/>
              <a:t>.</a:t>
            </a:r>
          </a:p>
          <a:p>
            <a:endParaRPr lang="en-US" dirty="0" smtClean="0"/>
          </a:p>
          <a:p>
            <a:r>
              <a:rPr lang="en-US" dirty="0" smtClean="0"/>
              <a:t>McCullough, Hoffman, </a:t>
            </a:r>
            <a:r>
              <a:rPr lang="en-US" dirty="0" err="1" smtClean="0"/>
              <a:t>Grometer</a:t>
            </a:r>
            <a:r>
              <a:rPr lang="en-US" dirty="0" smtClean="0"/>
              <a:t>, and Donovan, concurring.</a:t>
            </a:r>
          </a:p>
        </p:txBody>
      </p:sp>
    </p:spTree>
    <p:extLst>
      <p:ext uri="{BB962C8B-B14F-4D97-AF65-F5344CB8AC3E}">
        <p14:creationId xmlns:p14="http://schemas.microsoft.com/office/powerpoint/2010/main" val="2076380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How did the court come to this conclusion?</a:t>
            </a:r>
            <a:endParaRPr lang="en-US" sz="2400" dirty="0"/>
          </a:p>
        </p:txBody>
      </p:sp>
      <p:sp>
        <p:nvSpPr>
          <p:cNvPr id="3" name="Content Placeholder 2"/>
          <p:cNvSpPr>
            <a:spLocks noGrp="1"/>
          </p:cNvSpPr>
          <p:nvPr>
            <p:ph idx="1"/>
          </p:nvPr>
        </p:nvSpPr>
        <p:spPr/>
        <p:txBody>
          <a:bodyPr>
            <a:normAutofit fontScale="92500" lnSpcReduction="10000"/>
          </a:bodyPr>
          <a:lstStyle/>
          <a:p>
            <a:pPr marL="114300" indent="0" algn="just">
              <a:buNone/>
            </a:pPr>
            <a:r>
              <a:rPr lang="en-US" dirty="0"/>
              <a:t>Although Freeman United knew White was injured before the date in question, the record does not show appraisal of </a:t>
            </a:r>
            <a:r>
              <a:rPr lang="en-US" u="sng" dirty="0" smtClean="0"/>
              <a:t>industrial</a:t>
            </a:r>
            <a:r>
              <a:rPr lang="en-US" dirty="0" smtClean="0"/>
              <a:t> injuries.</a:t>
            </a:r>
          </a:p>
          <a:p>
            <a:pPr marL="571500" indent="-457200">
              <a:buFont typeface="+mj-lt"/>
              <a:buAutoNum type="arabicPeriod"/>
            </a:pPr>
            <a:r>
              <a:rPr lang="en-US" dirty="0" smtClean="0"/>
              <a:t>In </a:t>
            </a:r>
            <a:r>
              <a:rPr lang="en-US" dirty="0"/>
              <a:t>July 2000, the orthopedic said she did not know if White’s injuries were work related.  </a:t>
            </a:r>
          </a:p>
          <a:p>
            <a:pPr marL="571500" indent="-457200">
              <a:buFont typeface="+mj-lt"/>
              <a:buAutoNum type="arabicPeriod"/>
            </a:pPr>
            <a:r>
              <a:rPr lang="en-US" dirty="0" smtClean="0"/>
              <a:t>White </a:t>
            </a:r>
            <a:r>
              <a:rPr lang="en-US" dirty="0"/>
              <a:t>received sickness and accident benefits during his time off work instead of filing for workers’ compensation.  </a:t>
            </a:r>
          </a:p>
          <a:p>
            <a:pPr marL="571500" indent="-457200">
              <a:buFont typeface="+mj-lt"/>
              <a:buAutoNum type="arabicPeriod"/>
            </a:pPr>
            <a:r>
              <a:rPr lang="en-US" dirty="0" smtClean="0"/>
              <a:t>In </a:t>
            </a:r>
            <a:r>
              <a:rPr lang="en-US" dirty="0"/>
              <a:t>May 2001, he completed a form on which a box was checked stating that his back and upper extremity conditions were not work-related.</a:t>
            </a:r>
          </a:p>
          <a:p>
            <a:pPr marL="571500" indent="-457200">
              <a:buFont typeface="+mj-lt"/>
              <a:buAutoNum type="arabicPeriod"/>
            </a:pPr>
            <a:r>
              <a:rPr lang="en-US" dirty="0" smtClean="0"/>
              <a:t>He </a:t>
            </a:r>
            <a:r>
              <a:rPr lang="en-US" dirty="0"/>
              <a:t>had filed accident reports in the past.</a:t>
            </a:r>
          </a:p>
          <a:p>
            <a:endParaRPr lang="en-US" dirty="0"/>
          </a:p>
        </p:txBody>
      </p:sp>
    </p:spTree>
    <p:extLst>
      <p:ext uri="{BB962C8B-B14F-4D97-AF65-F5344CB8AC3E}">
        <p14:creationId xmlns:p14="http://schemas.microsoft.com/office/powerpoint/2010/main" val="4243262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543800" cy="4724400"/>
          </a:xfrm>
        </p:spPr>
        <p:txBody>
          <a:bodyPr/>
          <a:lstStyle/>
          <a:p>
            <a:r>
              <a:rPr lang="en-US" dirty="0" smtClean="0"/>
              <a:t>The Notice Defense: </a:t>
            </a:r>
            <a:br>
              <a:rPr lang="en-US" dirty="0" smtClean="0"/>
            </a:br>
            <a:r>
              <a:rPr lang="en-US" dirty="0" smtClean="0"/>
              <a:t>Myth or Reality</a:t>
            </a:r>
            <a:endParaRPr lang="en-US" dirty="0"/>
          </a:p>
        </p:txBody>
      </p:sp>
      <p:sp>
        <p:nvSpPr>
          <p:cNvPr id="4" name="TextBox 3"/>
          <p:cNvSpPr txBox="1"/>
          <p:nvPr/>
        </p:nvSpPr>
        <p:spPr>
          <a:xfrm>
            <a:off x="5715000" y="6172200"/>
            <a:ext cx="3276600" cy="646331"/>
          </a:xfrm>
          <a:prstGeom prst="rect">
            <a:avLst/>
          </a:prstGeom>
          <a:noFill/>
        </p:spPr>
        <p:txBody>
          <a:bodyPr wrap="square" rtlCol="0">
            <a:spAutoFit/>
          </a:bodyPr>
          <a:lstStyle/>
          <a:p>
            <a:pPr algn="r"/>
            <a:r>
              <a:rPr lang="en-US" dirty="0" smtClean="0"/>
              <a:t>Amylee Hogan Simonovich</a:t>
            </a:r>
          </a:p>
          <a:p>
            <a:pPr algn="r"/>
            <a:r>
              <a:rPr lang="en-US" dirty="0" smtClean="0"/>
              <a:t>Ridge &amp; Downes</a:t>
            </a:r>
            <a:endParaRPr lang="en-US" dirty="0"/>
          </a:p>
        </p:txBody>
      </p:sp>
    </p:spTree>
    <p:extLst>
      <p:ext uri="{BB962C8B-B14F-4D97-AF65-F5344CB8AC3E}">
        <p14:creationId xmlns:p14="http://schemas.microsoft.com/office/powerpoint/2010/main" val="1637421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a:t>
            </a:r>
            <a:endParaRPr lang="en-US" dirty="0"/>
          </a:p>
        </p:txBody>
      </p:sp>
      <p:sp>
        <p:nvSpPr>
          <p:cNvPr id="3" name="Text Placeholder 2"/>
          <p:cNvSpPr>
            <a:spLocks noGrp="1"/>
          </p:cNvSpPr>
          <p:nvPr>
            <p:ph type="body" idx="1"/>
          </p:nvPr>
        </p:nvSpPr>
        <p:spPr/>
        <p:txBody>
          <a:bodyPr/>
          <a:lstStyle/>
          <a:p>
            <a:r>
              <a:rPr lang="en-US" dirty="0" smtClean="0"/>
              <a:t>Constructive Notice</a:t>
            </a:r>
            <a:endParaRPr lang="en-US" dirty="0"/>
          </a:p>
        </p:txBody>
      </p:sp>
      <p:sp>
        <p:nvSpPr>
          <p:cNvPr id="4" name="Content Placeholder 3"/>
          <p:cNvSpPr>
            <a:spLocks noGrp="1"/>
          </p:cNvSpPr>
          <p:nvPr>
            <p:ph sz="half" idx="2"/>
          </p:nvPr>
        </p:nvSpPr>
        <p:spPr>
          <a:xfrm>
            <a:off x="758952" y="1329264"/>
            <a:ext cx="3657600" cy="4004736"/>
          </a:xfrm>
        </p:spPr>
        <p:txBody>
          <a:bodyPr>
            <a:normAutofit fontScale="92500" lnSpcReduction="20000"/>
          </a:bodyPr>
          <a:lstStyle/>
          <a:p>
            <a:r>
              <a:rPr lang="en-US" dirty="0"/>
              <a:t>White argued that surgery in 2000 plus his placement on sickness and accident roster would constitute constructive notice that there was some type of injury, although not a precise etiology</a:t>
            </a:r>
            <a:r>
              <a:rPr lang="en-US" dirty="0" smtClean="0"/>
              <a:t>.</a:t>
            </a:r>
          </a:p>
          <a:p>
            <a:r>
              <a:rPr lang="en-US" dirty="0" smtClean="0"/>
              <a:t>The Court found that this was not defective, but was no notice all together, especially where he checked the not work-related  box on the form.</a:t>
            </a:r>
            <a:endParaRPr lang="en-US" dirty="0"/>
          </a:p>
        </p:txBody>
      </p:sp>
      <p:sp>
        <p:nvSpPr>
          <p:cNvPr id="5" name="Text Placeholder 4"/>
          <p:cNvSpPr>
            <a:spLocks noGrp="1"/>
          </p:cNvSpPr>
          <p:nvPr>
            <p:ph type="body" sz="quarter" idx="3"/>
          </p:nvPr>
        </p:nvSpPr>
        <p:spPr/>
        <p:txBody>
          <a:bodyPr/>
          <a:lstStyle/>
          <a:p>
            <a:r>
              <a:rPr lang="en-US" dirty="0" smtClean="0"/>
              <a:t>Manifestation Date</a:t>
            </a:r>
            <a:endParaRPr lang="en-US" dirty="0"/>
          </a:p>
        </p:txBody>
      </p:sp>
      <p:sp>
        <p:nvSpPr>
          <p:cNvPr id="6" name="Content Placeholder 5"/>
          <p:cNvSpPr>
            <a:spLocks noGrp="1"/>
          </p:cNvSpPr>
          <p:nvPr>
            <p:ph sz="quarter" idx="4"/>
          </p:nvPr>
        </p:nvSpPr>
        <p:spPr>
          <a:xfrm>
            <a:off x="4645152" y="1329264"/>
            <a:ext cx="3657600" cy="4842936"/>
          </a:xfrm>
        </p:spPr>
        <p:txBody>
          <a:bodyPr>
            <a:normAutofit lnSpcReduction="10000"/>
          </a:bodyPr>
          <a:lstStyle/>
          <a:p>
            <a:r>
              <a:rPr lang="en-US" dirty="0" smtClean="0"/>
              <a:t>White argued </a:t>
            </a:r>
            <a:r>
              <a:rPr lang="en-US" dirty="0"/>
              <a:t>filing his Application provided timely notice because the filing occurred within 45 days after the </a:t>
            </a:r>
            <a:r>
              <a:rPr lang="en-US" dirty="0" err="1"/>
              <a:t>orthopedic’s</a:t>
            </a:r>
            <a:r>
              <a:rPr lang="en-US" dirty="0"/>
              <a:t> letter opined that his problems were work-related</a:t>
            </a:r>
            <a:r>
              <a:rPr lang="en-US" dirty="0" smtClean="0"/>
              <a:t>.</a:t>
            </a:r>
          </a:p>
          <a:p>
            <a:r>
              <a:rPr lang="en-US" dirty="0" smtClean="0"/>
              <a:t>While this was true, White did not alleged this date as his accident date.  He cannot change his accident date on appeal.</a:t>
            </a:r>
            <a:endParaRPr lang="en-US" dirty="0"/>
          </a:p>
        </p:txBody>
      </p:sp>
    </p:spTree>
    <p:extLst>
      <p:ext uri="{BB962C8B-B14F-4D97-AF65-F5344CB8AC3E}">
        <p14:creationId xmlns:p14="http://schemas.microsoft.com/office/powerpoint/2010/main" val="1215944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14400" y="1371600"/>
            <a:ext cx="7696200" cy="2971800"/>
          </a:xfrm>
          <a:prstGeom prst="rect">
            <a:avLst/>
          </a:prstGeom>
        </p:spPr>
        <p:txBody>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en-US" b="1" dirty="0" smtClean="0"/>
              <a:t>If White hadn’t checked the box, would it have been considered defective notice?</a:t>
            </a:r>
            <a:endParaRPr lang="en-US" dirty="0" smtClean="0"/>
          </a:p>
          <a:p>
            <a:endParaRPr lang="en-US" b="1" dirty="0"/>
          </a:p>
          <a:p>
            <a:endParaRPr lang="en-US" b="1" dirty="0"/>
          </a:p>
        </p:txBody>
      </p:sp>
      <p:sp>
        <p:nvSpPr>
          <p:cNvPr id="4" name="Content Placeholder 4"/>
          <p:cNvSpPr txBox="1">
            <a:spLocks/>
          </p:cNvSpPr>
          <p:nvPr/>
        </p:nvSpPr>
        <p:spPr>
          <a:xfrm>
            <a:off x="426128" y="4038600"/>
            <a:ext cx="8184472" cy="25908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sz="2800" dirty="0" smtClean="0"/>
              <a:t>Employer knew that he was treating for an injury and the type of hard manual labor that he did.</a:t>
            </a:r>
          </a:p>
          <a:p>
            <a:r>
              <a:rPr lang="en-US" sz="2800" dirty="0"/>
              <a:t>H</a:t>
            </a:r>
            <a:r>
              <a:rPr lang="en-US" sz="2800" dirty="0" smtClean="0"/>
              <a:t>e stopped using </a:t>
            </a:r>
            <a:r>
              <a:rPr lang="en-US" sz="2800" dirty="0"/>
              <a:t>shoulder straps and resorted to a belt </a:t>
            </a:r>
            <a:r>
              <a:rPr lang="en-US" sz="2800" dirty="0" smtClean="0"/>
              <a:t>only.</a:t>
            </a:r>
            <a:endParaRPr lang="en-US" sz="2800" dirty="0"/>
          </a:p>
        </p:txBody>
      </p:sp>
    </p:spTree>
    <p:extLst>
      <p:ext uri="{BB962C8B-B14F-4D97-AF65-F5344CB8AC3E}">
        <p14:creationId xmlns:p14="http://schemas.microsoft.com/office/powerpoint/2010/main" val="2765925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Did the court get this wrong?</a:t>
            </a:r>
            <a:endParaRPr lang="en-US" dirty="0"/>
          </a:p>
        </p:txBody>
      </p:sp>
      <p:sp>
        <p:nvSpPr>
          <p:cNvPr id="3" name="Text Placeholder 2"/>
          <p:cNvSpPr>
            <a:spLocks noGrp="1"/>
          </p:cNvSpPr>
          <p:nvPr>
            <p:ph type="body" idx="1"/>
          </p:nvPr>
        </p:nvSpPr>
        <p:spPr/>
        <p:txBody>
          <a:bodyPr>
            <a:normAutofit lnSpcReduction="10000"/>
          </a:bodyPr>
          <a:lstStyle/>
          <a:p>
            <a:r>
              <a:rPr lang="en-US" dirty="0" smtClean="0"/>
              <a:t>Haven’t they changed accident dates on appeal?</a:t>
            </a:r>
            <a:endParaRPr lang="en-US" dirty="0"/>
          </a:p>
        </p:txBody>
      </p:sp>
    </p:spTree>
    <p:extLst>
      <p:ext uri="{BB962C8B-B14F-4D97-AF65-F5344CB8AC3E}">
        <p14:creationId xmlns:p14="http://schemas.microsoft.com/office/powerpoint/2010/main" val="223437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5897563"/>
          </a:xfrm>
        </p:spPr>
        <p:txBody>
          <a:bodyPr>
            <a:normAutofit/>
          </a:bodyPr>
          <a:lstStyle/>
          <a:p>
            <a:r>
              <a:rPr lang="en-US" dirty="0" smtClean="0"/>
              <a:t>The </a:t>
            </a:r>
            <a:r>
              <a:rPr lang="en-US" dirty="0"/>
              <a:t>Commission </a:t>
            </a:r>
            <a:r>
              <a:rPr lang="en-US" dirty="0" smtClean="0"/>
              <a:t>can </a:t>
            </a:r>
            <a:r>
              <a:rPr lang="en-US" dirty="0"/>
              <a:t>amend the Application to conform to proofs. </a:t>
            </a:r>
            <a:r>
              <a:rPr lang="en-US" i="1" dirty="0"/>
              <a:t>Freeman United Coal Mining </a:t>
            </a:r>
            <a:r>
              <a:rPr lang="en-US" i="1" dirty="0" smtClean="0"/>
              <a:t>Co., </a:t>
            </a:r>
            <a:r>
              <a:rPr lang="en-US" i="1" dirty="0"/>
              <a:t>v. </a:t>
            </a:r>
            <a:r>
              <a:rPr lang="en-US" i="1" dirty="0" smtClean="0"/>
              <a:t>Indus. </a:t>
            </a:r>
            <a:r>
              <a:rPr lang="en-US" i="1" dirty="0" err="1" smtClean="0"/>
              <a:t>Comm’n</a:t>
            </a:r>
            <a:r>
              <a:rPr lang="en-US" dirty="0" smtClean="0"/>
              <a:t>, </a:t>
            </a:r>
            <a:r>
              <a:rPr lang="en-US" dirty="0"/>
              <a:t>297 Ill.App.3d 662, </a:t>
            </a:r>
            <a:r>
              <a:rPr lang="en-US" dirty="0" smtClean="0"/>
              <a:t>(</a:t>
            </a:r>
            <a:r>
              <a:rPr lang="en-US" dirty="0"/>
              <a:t>4th </a:t>
            </a:r>
            <a:r>
              <a:rPr lang="en-US" dirty="0" err="1"/>
              <a:t>Dist</a:t>
            </a:r>
            <a:r>
              <a:rPr lang="en-US" dirty="0"/>
              <a:t>, 1998</a:t>
            </a:r>
            <a:r>
              <a:rPr lang="en-US" i="1" dirty="0" smtClean="0"/>
              <a:t>).</a:t>
            </a:r>
            <a:endParaRPr lang="en-US" i="1" dirty="0"/>
          </a:p>
          <a:p>
            <a:r>
              <a:rPr lang="en-US" i="1" dirty="0" smtClean="0"/>
              <a:t>Three “D”</a:t>
            </a:r>
          </a:p>
          <a:p>
            <a:pPr lvl="1"/>
            <a:r>
              <a:rPr lang="en-US" dirty="0" smtClean="0"/>
              <a:t>Clamant filed Application for Adjustment of Claim alleging an accident date of August 10, 1984, the last day he worked for Respondent.</a:t>
            </a:r>
          </a:p>
          <a:p>
            <a:pPr lvl="1"/>
            <a:r>
              <a:rPr lang="en-US" dirty="0" smtClean="0"/>
              <a:t>The Appellate </a:t>
            </a:r>
            <a:r>
              <a:rPr lang="en-US" dirty="0"/>
              <a:t>Court found that </a:t>
            </a:r>
            <a:r>
              <a:rPr lang="en-US" dirty="0" smtClean="0"/>
              <a:t>although </a:t>
            </a:r>
            <a:r>
              <a:rPr lang="en-US" dirty="0"/>
              <a:t>petitioner persisted in his employment until August 10, a reasonable person in these circumstances would have been on notice that his condition was both work related and medically disabling on July 10, </a:t>
            </a:r>
            <a:r>
              <a:rPr lang="en-US" dirty="0" smtClean="0"/>
              <a:t>1984, the date he was seen by the orthopedic surgeon.</a:t>
            </a:r>
          </a:p>
          <a:p>
            <a:r>
              <a:rPr lang="en-US" i="1" dirty="0" smtClean="0"/>
              <a:t>Town of Normal</a:t>
            </a:r>
            <a:r>
              <a:rPr lang="en-US" dirty="0" smtClean="0"/>
              <a:t>:  Claimant filed an Application for Adjustment of Claim alleging an accident date of 06/23/2005, but the Court found the accident manifested itself on 02/09/2006, when the diagnosis was made.  Thus making notice timely and benefits possible.</a:t>
            </a:r>
            <a:endParaRPr lang="en-US" dirty="0"/>
          </a:p>
        </p:txBody>
      </p:sp>
    </p:spTree>
    <p:extLst>
      <p:ext uri="{BB962C8B-B14F-4D97-AF65-F5344CB8AC3E}">
        <p14:creationId xmlns:p14="http://schemas.microsoft.com/office/powerpoint/2010/main" val="3274216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7600"/>
            <a:ext cx="4648200" cy="2514600"/>
          </a:xfrm>
        </p:spPr>
        <p:txBody>
          <a:bodyPr>
            <a:normAutofit/>
          </a:bodyPr>
          <a:lstStyle/>
          <a:p>
            <a:r>
              <a:rPr lang="en-US" sz="4400" dirty="0" smtClean="0"/>
              <a:t>How has </a:t>
            </a:r>
            <a:r>
              <a:rPr lang="en-US" sz="4400" i="1" dirty="0"/>
              <a:t>W</a:t>
            </a:r>
            <a:r>
              <a:rPr lang="en-US" sz="4400" i="1" dirty="0" smtClean="0"/>
              <a:t>hite</a:t>
            </a:r>
            <a:r>
              <a:rPr lang="en-US" sz="4400" dirty="0" smtClean="0"/>
              <a:t> been interpreted?</a:t>
            </a:r>
            <a:endParaRPr lang="en-US" sz="4400" dirty="0"/>
          </a:p>
        </p:txBody>
      </p:sp>
      <p:sp>
        <p:nvSpPr>
          <p:cNvPr id="4" name="Text Placeholder 3"/>
          <p:cNvSpPr>
            <a:spLocks noGrp="1"/>
          </p:cNvSpPr>
          <p:nvPr>
            <p:ph type="body" idx="1"/>
          </p:nvPr>
        </p:nvSpPr>
        <p:spPr/>
        <p:txBody>
          <a:bodyPr/>
          <a:lstStyle/>
          <a:p>
            <a:r>
              <a:rPr lang="en-US" dirty="0" smtClean="0"/>
              <a:t>Rule 23 Decisions</a:t>
            </a:r>
            <a:endParaRPr lang="en-US" dirty="0"/>
          </a:p>
        </p:txBody>
      </p:sp>
      <p:sp>
        <p:nvSpPr>
          <p:cNvPr id="5" name="Content Placeholder 4"/>
          <p:cNvSpPr>
            <a:spLocks noGrp="1"/>
          </p:cNvSpPr>
          <p:nvPr>
            <p:ph sz="half" idx="2"/>
          </p:nvPr>
        </p:nvSpPr>
        <p:spPr>
          <a:xfrm>
            <a:off x="152400" y="1329264"/>
            <a:ext cx="4264152" cy="3852336"/>
          </a:xfrm>
        </p:spPr>
        <p:txBody>
          <a:bodyPr>
            <a:normAutofit fontScale="55000" lnSpcReduction="20000"/>
          </a:bodyPr>
          <a:lstStyle/>
          <a:p>
            <a:r>
              <a:rPr lang="en-US" i="1" dirty="0" smtClean="0"/>
              <a:t>Town of Normal, 4-11-0734WC (2012)</a:t>
            </a:r>
            <a:r>
              <a:rPr lang="en-US" dirty="0" smtClean="0"/>
              <a:t>:  Even though notice may have been defective or inaccurate, unlike </a:t>
            </a:r>
            <a:r>
              <a:rPr lang="en-US" i="1" dirty="0" smtClean="0"/>
              <a:t>White</a:t>
            </a:r>
            <a:r>
              <a:rPr lang="en-US" dirty="0" smtClean="0"/>
              <a:t>, the claimant did not make a statement that his condition was </a:t>
            </a:r>
            <a:r>
              <a:rPr lang="en-US" u="sng" dirty="0" smtClean="0"/>
              <a:t>not</a:t>
            </a:r>
            <a:r>
              <a:rPr lang="en-US" dirty="0" smtClean="0"/>
              <a:t> work-related.</a:t>
            </a:r>
          </a:p>
          <a:p>
            <a:r>
              <a:rPr lang="en-US" i="1" dirty="0" smtClean="0"/>
              <a:t>Harmony’s Corner, 2-11-0852WC (2012):</a:t>
            </a:r>
            <a:r>
              <a:rPr lang="en-US" dirty="0" smtClean="0"/>
              <a:t>The claimant told employer of CTS diagnosis, but did not indicate whether the diagnosis was work-related, but the employer was aware the claimant was having problems with her hands while working from the wrist braces she wore.</a:t>
            </a:r>
            <a:endParaRPr lang="en-US" i="1" dirty="0" smtClean="0"/>
          </a:p>
          <a:p>
            <a:r>
              <a:rPr lang="en-US" i="1" dirty="0" smtClean="0"/>
              <a:t>Swing, 01-10-3799WC (2011)</a:t>
            </a:r>
            <a:r>
              <a:rPr lang="en-US" dirty="0" smtClean="0"/>
              <a:t>:  </a:t>
            </a:r>
            <a:r>
              <a:rPr lang="en-US" dirty="0"/>
              <a:t>Telling an employer of a condition does not put the employer on notice of the accident; after all, the injury could have occurred while the employee was not working.</a:t>
            </a:r>
            <a:endParaRPr lang="en-US" i="1" dirty="0" smtClean="0"/>
          </a:p>
          <a:p>
            <a:r>
              <a:rPr lang="en-US" i="1" dirty="0" err="1" smtClean="0"/>
              <a:t>Milewski</a:t>
            </a:r>
            <a:r>
              <a:rPr lang="en-US" i="1" dirty="0" smtClean="0"/>
              <a:t>, 1-10-2147WC (2011)</a:t>
            </a:r>
            <a:r>
              <a:rPr lang="en-US" dirty="0" smtClean="0"/>
              <a:t>:  </a:t>
            </a:r>
            <a:r>
              <a:rPr lang="en-US" i="1" dirty="0" smtClean="0"/>
              <a:t>White</a:t>
            </a:r>
            <a:r>
              <a:rPr lang="en-US" dirty="0" smtClean="0"/>
              <a:t> stands for the proposition that mere notice to an employer of some type of injury is insufficient; it is also necessary that the employer be put on notice that the injury is in some way work-related.</a:t>
            </a:r>
            <a:endParaRPr lang="en-US" dirty="0"/>
          </a:p>
        </p:txBody>
      </p:sp>
      <p:sp>
        <p:nvSpPr>
          <p:cNvPr id="6" name="Text Placeholder 5"/>
          <p:cNvSpPr>
            <a:spLocks noGrp="1"/>
          </p:cNvSpPr>
          <p:nvPr>
            <p:ph type="body" sz="quarter" idx="3"/>
          </p:nvPr>
        </p:nvSpPr>
        <p:spPr/>
        <p:txBody>
          <a:bodyPr/>
          <a:lstStyle/>
          <a:p>
            <a:r>
              <a:rPr lang="en-US" dirty="0" smtClean="0"/>
              <a:t>IWCC Decisions</a:t>
            </a:r>
            <a:endParaRPr lang="en-US" dirty="0"/>
          </a:p>
        </p:txBody>
      </p:sp>
      <p:sp>
        <p:nvSpPr>
          <p:cNvPr id="7" name="Content Placeholder 6"/>
          <p:cNvSpPr>
            <a:spLocks noGrp="1"/>
          </p:cNvSpPr>
          <p:nvPr>
            <p:ph sz="quarter" idx="4"/>
          </p:nvPr>
        </p:nvSpPr>
        <p:spPr>
          <a:xfrm>
            <a:off x="4645152" y="1329264"/>
            <a:ext cx="4194048" cy="3048000"/>
          </a:xfrm>
        </p:spPr>
        <p:txBody>
          <a:bodyPr>
            <a:noAutofit/>
          </a:bodyPr>
          <a:lstStyle/>
          <a:p>
            <a:r>
              <a:rPr lang="en-US" sz="1600" i="1" dirty="0" smtClean="0"/>
              <a:t>Mohr v. Silgan Closures</a:t>
            </a:r>
            <a:r>
              <a:rPr lang="en-US" sz="1600" dirty="0" smtClean="0"/>
              <a:t>, 12 IWCC 0711:  When Petitioner informed her employer she had to wear splints at work, she specifically stated it was not work-related.  She later changed her mind and informed them it was work-related 66 days after the manifestation date.  No notice.</a:t>
            </a:r>
          </a:p>
          <a:p>
            <a:r>
              <a:rPr lang="en-US" sz="1600" i="1" dirty="0" err="1" smtClean="0"/>
              <a:t>Duda</a:t>
            </a:r>
            <a:r>
              <a:rPr lang="en-US" sz="1600" i="1" dirty="0" smtClean="0"/>
              <a:t> v. </a:t>
            </a:r>
            <a:r>
              <a:rPr lang="en-US" sz="1600" i="1" dirty="0" err="1" smtClean="0"/>
              <a:t>Krugel</a:t>
            </a:r>
            <a:r>
              <a:rPr lang="en-US" sz="1600" i="1" dirty="0" smtClean="0"/>
              <a:t> Cobbles, Inc</a:t>
            </a:r>
            <a:r>
              <a:rPr lang="en-US" sz="1600" dirty="0" smtClean="0"/>
              <a:t>., 11 IWCC 1220:  The Arbitrator found the </a:t>
            </a:r>
            <a:r>
              <a:rPr lang="en-US" sz="1600" i="1" dirty="0" smtClean="0"/>
              <a:t>White </a:t>
            </a:r>
            <a:r>
              <a:rPr lang="en-US" sz="1600" dirty="0" smtClean="0"/>
              <a:t>case instructive because claimant told two co-workers he was not injured at work.</a:t>
            </a:r>
          </a:p>
          <a:p>
            <a:r>
              <a:rPr lang="en-US" sz="1600" i="1" dirty="0" smtClean="0"/>
              <a:t>Lane v. Source One</a:t>
            </a:r>
            <a:r>
              <a:rPr lang="en-US" sz="1600" dirty="0" smtClean="0"/>
              <a:t>, 09 IWCC ????:  </a:t>
            </a:r>
          </a:p>
          <a:p>
            <a:r>
              <a:rPr lang="en-US" sz="1600" i="1" dirty="0" err="1" smtClean="0"/>
              <a:t>Merkan</a:t>
            </a:r>
            <a:r>
              <a:rPr lang="en-US" sz="1600" i="1" dirty="0" smtClean="0"/>
              <a:t> v. Cerro Flow</a:t>
            </a:r>
            <a:r>
              <a:rPr lang="en-US" sz="1600" dirty="0" smtClean="0"/>
              <a:t>, 11 IWCC 1186</a:t>
            </a:r>
          </a:p>
          <a:p>
            <a:r>
              <a:rPr lang="en-US" sz="1600" i="1" dirty="0" smtClean="0"/>
              <a:t>Wilson v. Joel Oppenheimer, Inc.</a:t>
            </a:r>
            <a:r>
              <a:rPr lang="en-US" sz="1600" dirty="0" smtClean="0"/>
              <a:t>, 11 IWCC 0060: Cites to </a:t>
            </a:r>
            <a:r>
              <a:rPr lang="en-US" sz="1600" i="1" dirty="0"/>
              <a:t>White</a:t>
            </a:r>
            <a:r>
              <a:rPr lang="en-US" sz="1600" dirty="0"/>
              <a:t> for the proposition that </a:t>
            </a:r>
            <a:r>
              <a:rPr lang="en-US" sz="1600" dirty="0" smtClean="0"/>
              <a:t>notice </a:t>
            </a:r>
            <a:r>
              <a:rPr lang="en-US" sz="1600" dirty="0"/>
              <a:t>of the medical condition without specific reference to the cause or work activity, are sufficient notice to the employer, although it may be considered </a:t>
            </a:r>
            <a:r>
              <a:rPr lang="en-US" sz="1600" dirty="0" smtClean="0"/>
              <a:t>defective.</a:t>
            </a:r>
          </a:p>
          <a:p>
            <a:r>
              <a:rPr lang="en-US" sz="1600" i="1" dirty="0" smtClean="0"/>
              <a:t>Flick v. C.M. Products, Inc.,</a:t>
            </a:r>
            <a:r>
              <a:rPr lang="en-US" sz="1600" dirty="0" smtClean="0"/>
              <a:t> 08 IWCC 0892</a:t>
            </a:r>
            <a:endParaRPr lang="en-US" sz="1600" i="1" dirty="0" smtClean="0"/>
          </a:p>
        </p:txBody>
      </p:sp>
    </p:spTree>
    <p:extLst>
      <p:ext uri="{BB962C8B-B14F-4D97-AF65-F5344CB8AC3E}">
        <p14:creationId xmlns:p14="http://schemas.microsoft.com/office/powerpoint/2010/main" val="363002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Tolbert v. IWCC</a:t>
            </a:r>
            <a:endParaRPr lang="en-US" i="1" dirty="0"/>
          </a:p>
        </p:txBody>
      </p:sp>
      <p:sp>
        <p:nvSpPr>
          <p:cNvPr id="3" name="Subtitle 2"/>
          <p:cNvSpPr>
            <a:spLocks noGrp="1"/>
          </p:cNvSpPr>
          <p:nvPr>
            <p:ph type="subTitle" idx="1"/>
          </p:nvPr>
        </p:nvSpPr>
        <p:spPr/>
        <p:txBody>
          <a:bodyPr/>
          <a:lstStyle/>
          <a:p>
            <a:r>
              <a:rPr lang="en-US" dirty="0" smtClean="0"/>
              <a:t>Decided June 5, 2014</a:t>
            </a:r>
            <a:endParaRPr lang="en-US" dirty="0"/>
          </a:p>
        </p:txBody>
      </p:sp>
    </p:spTree>
    <p:extLst>
      <p:ext uri="{BB962C8B-B14F-4D97-AF65-F5344CB8AC3E}">
        <p14:creationId xmlns:p14="http://schemas.microsoft.com/office/powerpoint/2010/main" val="2156490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762000" y="685800"/>
            <a:ext cx="7543800" cy="4648200"/>
          </a:xfrm>
        </p:spPr>
        <p:txBody>
          <a:bodyPr>
            <a:normAutofit fontScale="92500" lnSpcReduction="20000"/>
          </a:bodyPr>
          <a:lstStyle/>
          <a:p>
            <a:r>
              <a:rPr lang="en-US" dirty="0" smtClean="0"/>
              <a:t>7/28/10 Tolbert begins working for employer cleaning out grain flats and bins containing airborne dust and dried bird feces.</a:t>
            </a:r>
          </a:p>
          <a:p>
            <a:r>
              <a:rPr lang="en-US" dirty="0" smtClean="0"/>
              <a:t>8/26/10 Goes to ER with chest pain &amp; shortness of breath</a:t>
            </a:r>
          </a:p>
          <a:p>
            <a:r>
              <a:rPr lang="en-US" dirty="0" smtClean="0"/>
              <a:t>8/31/10 Last day worked for employer</a:t>
            </a:r>
          </a:p>
          <a:p>
            <a:r>
              <a:rPr lang="en-US" dirty="0" smtClean="0"/>
              <a:t>9/1/10 General Manager </a:t>
            </a:r>
            <a:r>
              <a:rPr lang="en-US" dirty="0" err="1" smtClean="0"/>
              <a:t>Heil</a:t>
            </a:r>
            <a:r>
              <a:rPr lang="en-US" dirty="0" smtClean="0"/>
              <a:t> puts Tolbert on Voluntary Leave</a:t>
            </a:r>
          </a:p>
          <a:p>
            <a:pPr lvl="2"/>
            <a:r>
              <a:rPr lang="en-US" dirty="0" smtClean="0"/>
              <a:t>What did </a:t>
            </a:r>
            <a:r>
              <a:rPr lang="en-US" dirty="0" err="1" smtClean="0"/>
              <a:t>Heil</a:t>
            </a:r>
            <a:r>
              <a:rPr lang="en-US" dirty="0" smtClean="0"/>
              <a:t> &amp; Tolbert talk about?  Lung &amp; chest issues?  Biopsies?</a:t>
            </a:r>
          </a:p>
          <a:p>
            <a:r>
              <a:rPr lang="en-US" dirty="0" smtClean="0"/>
              <a:t>9/22/10 Sees PCP Dr. Norris – orders lung biopsy</a:t>
            </a:r>
          </a:p>
          <a:p>
            <a:r>
              <a:rPr lang="en-US" dirty="0" smtClean="0"/>
              <a:t>10/4/10 lung biopsy shows </a:t>
            </a:r>
            <a:r>
              <a:rPr lang="en-US" dirty="0" err="1" smtClean="0"/>
              <a:t>histoplasmosis</a:t>
            </a:r>
            <a:endParaRPr lang="en-US" dirty="0" smtClean="0"/>
          </a:p>
          <a:p>
            <a:r>
              <a:rPr lang="en-US" dirty="0" smtClean="0"/>
              <a:t>10/22/10 Dr. Norris notes history of symptoms and work around bird droppings in July &amp; August</a:t>
            </a:r>
          </a:p>
          <a:p>
            <a:r>
              <a:rPr lang="en-US" dirty="0" smtClean="0"/>
              <a:t>11/9/10 Employer receives letter from attorney with 10/4/10 as accident date</a:t>
            </a:r>
          </a:p>
          <a:p>
            <a:endParaRPr lang="en-US" dirty="0"/>
          </a:p>
        </p:txBody>
      </p:sp>
    </p:spTree>
    <p:extLst>
      <p:ext uri="{BB962C8B-B14F-4D97-AF65-F5344CB8AC3E}">
        <p14:creationId xmlns:p14="http://schemas.microsoft.com/office/powerpoint/2010/main" val="1728230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7600"/>
            <a:ext cx="6781800" cy="2514600"/>
          </a:xfrm>
        </p:spPr>
        <p:txBody>
          <a:bodyPr>
            <a:noAutofit/>
          </a:bodyPr>
          <a:lstStyle/>
          <a:p>
            <a:r>
              <a:rPr lang="en-US" sz="4000" dirty="0" smtClean="0"/>
              <a:t>Based upon </a:t>
            </a:r>
            <a:r>
              <a:rPr lang="en-US" sz="4000" i="1" dirty="0" err="1" smtClean="0"/>
              <a:t>Fenix-Scisson</a:t>
            </a:r>
            <a:r>
              <a:rPr lang="en-US" sz="4000" dirty="0" smtClean="0"/>
              <a:t>, </a:t>
            </a:r>
            <a:r>
              <a:rPr lang="en-US" sz="4000" i="1" dirty="0" smtClean="0"/>
              <a:t>Raymond</a:t>
            </a:r>
            <a:r>
              <a:rPr lang="en-US" sz="4000" dirty="0" smtClean="0"/>
              <a:t>, </a:t>
            </a:r>
            <a:r>
              <a:rPr lang="en-US" sz="4000" i="1" dirty="0" smtClean="0"/>
              <a:t>McLean Trucking, &amp; </a:t>
            </a:r>
            <a:r>
              <a:rPr lang="en-US" sz="4000" i="1" dirty="0" err="1" smtClean="0"/>
              <a:t>Sohio</a:t>
            </a:r>
            <a:r>
              <a:rPr lang="en-US" sz="4000" i="1" dirty="0" smtClean="0"/>
              <a:t> Pipe</a:t>
            </a:r>
            <a:endParaRPr lang="en-US" sz="4000" i="1" dirty="0"/>
          </a:p>
        </p:txBody>
      </p:sp>
      <p:sp>
        <p:nvSpPr>
          <p:cNvPr id="3" name="Content Placeholder 2"/>
          <p:cNvSpPr>
            <a:spLocks noGrp="1"/>
          </p:cNvSpPr>
          <p:nvPr>
            <p:ph sz="half" idx="1"/>
          </p:nvPr>
        </p:nvSpPr>
        <p:spPr/>
        <p:txBody>
          <a:bodyPr>
            <a:normAutofit fontScale="92500"/>
          </a:bodyPr>
          <a:lstStyle/>
          <a:p>
            <a:r>
              <a:rPr lang="en-US" dirty="0" smtClean="0"/>
              <a:t>IWCC found claimant gave no notice.</a:t>
            </a:r>
          </a:p>
          <a:p>
            <a:r>
              <a:rPr lang="en-US" dirty="0" smtClean="0"/>
              <a:t>App. Ct. finds defective notice with no prejudice.</a:t>
            </a:r>
            <a:endParaRPr lang="en-US" dirty="0"/>
          </a:p>
        </p:txBody>
      </p:sp>
      <p:sp>
        <p:nvSpPr>
          <p:cNvPr id="4" name="Content Placeholder 3"/>
          <p:cNvSpPr>
            <a:spLocks noGrp="1"/>
          </p:cNvSpPr>
          <p:nvPr>
            <p:ph sz="half" idx="2"/>
          </p:nvPr>
        </p:nvSpPr>
        <p:spPr/>
        <p:txBody>
          <a:bodyPr>
            <a:normAutofit fontScale="92500"/>
          </a:bodyPr>
          <a:lstStyle/>
          <a:p>
            <a:r>
              <a:rPr lang="en-US" dirty="0" smtClean="0"/>
              <a:t>The claimant gave notice as complete as he was capable of giving as to the cause of his conditions of ill-being on September 1, 2010, when he told </a:t>
            </a:r>
            <a:r>
              <a:rPr lang="en-US" dirty="0" err="1" smtClean="0"/>
              <a:t>Heil</a:t>
            </a:r>
            <a:r>
              <a:rPr lang="en-US" dirty="0" smtClean="0"/>
              <a:t> that he could no longer work.</a:t>
            </a:r>
          </a:p>
        </p:txBody>
      </p:sp>
    </p:spTree>
    <p:extLst>
      <p:ext uri="{BB962C8B-B14F-4D97-AF65-F5344CB8AC3E}">
        <p14:creationId xmlns:p14="http://schemas.microsoft.com/office/powerpoint/2010/main" val="148524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pPr algn="just"/>
            <a:r>
              <a:rPr lang="en-US" sz="2400" dirty="0"/>
              <a:t>The Act requires the employee to “place the employer in possession of the known facts within the statutory period, but that a defect or inaccuracy in the notice is not a bar unless the employer is unduly prejudiced thereby.”</a:t>
            </a:r>
          </a:p>
        </p:txBody>
      </p:sp>
      <p:sp>
        <p:nvSpPr>
          <p:cNvPr id="3" name="Text Placeholder 2"/>
          <p:cNvSpPr>
            <a:spLocks noGrp="1"/>
          </p:cNvSpPr>
          <p:nvPr>
            <p:ph type="body" idx="1"/>
          </p:nvPr>
        </p:nvSpPr>
        <p:spPr/>
        <p:txBody>
          <a:bodyPr/>
          <a:lstStyle/>
          <a:p>
            <a:r>
              <a:rPr lang="en-US" sz="2400" i="1" dirty="0" smtClean="0"/>
              <a:t>Raymond v. Indus. </a:t>
            </a:r>
            <a:r>
              <a:rPr lang="en-US" sz="2400" i="1" dirty="0" err="1" smtClean="0"/>
              <a:t>Comm’n</a:t>
            </a:r>
            <a:r>
              <a:rPr lang="en-US" sz="2400" dirty="0" smtClean="0"/>
              <a:t>, 354 Ill. 586 (1933)</a:t>
            </a:r>
            <a:endParaRPr lang="en-US" sz="2400" i="1" dirty="0"/>
          </a:p>
        </p:txBody>
      </p:sp>
      <p:sp>
        <p:nvSpPr>
          <p:cNvPr id="4" name="Content Placeholder 3"/>
          <p:cNvSpPr>
            <a:spLocks noGrp="1"/>
          </p:cNvSpPr>
          <p:nvPr>
            <p:ph sz="half" idx="2"/>
          </p:nvPr>
        </p:nvSpPr>
        <p:spPr/>
        <p:txBody>
          <a:bodyPr>
            <a:normAutofit fontScale="85000" lnSpcReduction="10000"/>
          </a:bodyPr>
          <a:lstStyle/>
          <a:p>
            <a:r>
              <a:rPr lang="en-US" dirty="0" smtClean="0"/>
              <a:t>The employer was aware the employee was sick and had to quit work as a result of his symptoms, although the exact cause was unknown.</a:t>
            </a:r>
          </a:p>
          <a:p>
            <a:r>
              <a:rPr lang="en-US" dirty="0" smtClean="0"/>
              <a:t>The employer knew as much about the nature of the illness as the employee, neither one of them could be blamed for a failure to know.</a:t>
            </a:r>
            <a:endParaRPr lang="en-US" dirty="0"/>
          </a:p>
        </p:txBody>
      </p:sp>
      <p:sp>
        <p:nvSpPr>
          <p:cNvPr id="5" name="Text Placeholder 4"/>
          <p:cNvSpPr>
            <a:spLocks noGrp="1"/>
          </p:cNvSpPr>
          <p:nvPr>
            <p:ph type="body" sz="quarter" idx="3"/>
          </p:nvPr>
        </p:nvSpPr>
        <p:spPr/>
        <p:txBody>
          <a:bodyPr/>
          <a:lstStyle/>
          <a:p>
            <a:endParaRPr lang="en-US" sz="2400" dirty="0"/>
          </a:p>
        </p:txBody>
      </p:sp>
      <p:sp>
        <p:nvSpPr>
          <p:cNvPr id="6" name="Content Placeholder 5"/>
          <p:cNvSpPr>
            <a:spLocks noGrp="1"/>
          </p:cNvSpPr>
          <p:nvPr>
            <p:ph sz="quarter" idx="4"/>
          </p:nvPr>
        </p:nvSpPr>
        <p:spPr>
          <a:xfrm>
            <a:off x="4645152" y="1329264"/>
            <a:ext cx="3657600" cy="3318936"/>
          </a:xfrm>
        </p:spPr>
        <p:txBody>
          <a:bodyPr>
            <a:normAutofit fontScale="70000" lnSpcReduction="20000"/>
          </a:bodyPr>
          <a:lstStyle/>
          <a:p>
            <a:r>
              <a:rPr lang="en-US" dirty="0" smtClean="0"/>
              <a:t>“It cannot have been the intention of the Legislature in this kind of an act to require the impossible.  It was manifestly impossible for the employee in this case to tell the employer anything about the disablement which the employee himself did not know.”</a:t>
            </a:r>
          </a:p>
          <a:p>
            <a:r>
              <a:rPr lang="en-US" dirty="0" smtClean="0"/>
              <a:t>“All the facts were known equally to both parties, and it is difficult to perceive any just theory upon which the employee would be bound to draw the correct medical inferences from those facts and the employer be excused therefrom.”</a:t>
            </a:r>
            <a:endParaRPr lang="en-US" dirty="0"/>
          </a:p>
        </p:txBody>
      </p:sp>
      <p:sp>
        <p:nvSpPr>
          <p:cNvPr id="7" name="TextBox 6"/>
          <p:cNvSpPr txBox="1"/>
          <p:nvPr/>
        </p:nvSpPr>
        <p:spPr>
          <a:xfrm>
            <a:off x="4114800" y="6172200"/>
            <a:ext cx="4191000" cy="646331"/>
          </a:xfrm>
          <a:prstGeom prst="rect">
            <a:avLst/>
          </a:prstGeom>
          <a:noFill/>
        </p:spPr>
        <p:txBody>
          <a:bodyPr wrap="square" rtlCol="0">
            <a:spAutoFit/>
          </a:bodyPr>
          <a:lstStyle/>
          <a:p>
            <a:pPr algn="r"/>
            <a:r>
              <a:rPr lang="en-US" i="1" dirty="0" err="1" smtClean="0"/>
              <a:t>Fenix-Scisson</a:t>
            </a:r>
            <a:r>
              <a:rPr lang="en-US" i="1" dirty="0" smtClean="0"/>
              <a:t> Const. Co. v. Indus. </a:t>
            </a:r>
            <a:r>
              <a:rPr lang="en-US" i="1" dirty="0" err="1" smtClean="0"/>
              <a:t>Comm’n</a:t>
            </a:r>
            <a:r>
              <a:rPr lang="en-US" dirty="0" smtClean="0"/>
              <a:t>, 27 Ill.2d 354, 357 (1963).</a:t>
            </a:r>
            <a:endParaRPr lang="en-US" i="1" dirty="0"/>
          </a:p>
        </p:txBody>
      </p:sp>
    </p:spTree>
    <p:extLst>
      <p:ext uri="{BB962C8B-B14F-4D97-AF65-F5344CB8AC3E}">
        <p14:creationId xmlns:p14="http://schemas.microsoft.com/office/powerpoint/2010/main" val="127618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000" i="1" dirty="0" smtClean="0"/>
              <a:t>McLean Trucking Co. v. Indus. </a:t>
            </a:r>
            <a:r>
              <a:rPr lang="en-US" sz="2000" i="1" dirty="0" err="1" smtClean="0"/>
              <a:t>Comm’n</a:t>
            </a:r>
            <a:r>
              <a:rPr lang="en-US" sz="2000" dirty="0" smtClean="0"/>
              <a:t>, 72 Ill.2d 350 (1978).</a:t>
            </a:r>
            <a:endParaRPr lang="en-US" sz="2000" dirty="0"/>
          </a:p>
        </p:txBody>
      </p:sp>
      <p:sp>
        <p:nvSpPr>
          <p:cNvPr id="4" name="Content Placeholder 3"/>
          <p:cNvSpPr>
            <a:spLocks noGrp="1"/>
          </p:cNvSpPr>
          <p:nvPr>
            <p:ph sz="half" idx="2"/>
          </p:nvPr>
        </p:nvSpPr>
        <p:spPr>
          <a:xfrm>
            <a:off x="758952" y="1329264"/>
            <a:ext cx="3657600" cy="4842936"/>
          </a:xfrm>
        </p:spPr>
        <p:txBody>
          <a:bodyPr>
            <a:normAutofit fontScale="77500" lnSpcReduction="20000"/>
          </a:bodyPr>
          <a:lstStyle/>
          <a:p>
            <a:r>
              <a:rPr lang="en-US" dirty="0" smtClean="0"/>
              <a:t>A truck driver collapsed at home and died shortly after returning from work.  The employee’s son telephoned a supervisor and informed him that his father had passed away.</a:t>
            </a:r>
          </a:p>
          <a:p>
            <a:r>
              <a:rPr lang="en-US" dirty="0" smtClean="0"/>
              <a:t>The Supreme Court held that the notice given by the son was “as specific as it could be under the circumstances” and that the employer had the burden of proving that it had been unduly prejudiced by the notice.</a:t>
            </a:r>
          </a:p>
          <a:p>
            <a:r>
              <a:rPr lang="en-US" dirty="0" smtClean="0"/>
              <a:t>“The notice requirement cannot be unreasonably construed so as to compel the impossible—to require a claimant to give notice of what he does not know</a:t>
            </a:r>
            <a:endParaRPr lang="en-US" dirty="0"/>
          </a:p>
        </p:txBody>
      </p:sp>
      <p:sp>
        <p:nvSpPr>
          <p:cNvPr id="5" name="Text Placeholder 4"/>
          <p:cNvSpPr>
            <a:spLocks noGrp="1"/>
          </p:cNvSpPr>
          <p:nvPr>
            <p:ph type="body" sz="quarter" idx="3"/>
          </p:nvPr>
        </p:nvSpPr>
        <p:spPr/>
        <p:txBody>
          <a:bodyPr/>
          <a:lstStyle/>
          <a:p>
            <a:r>
              <a:rPr lang="en-US" sz="2000" i="1" dirty="0" err="1" smtClean="0"/>
              <a:t>Sohio</a:t>
            </a:r>
            <a:r>
              <a:rPr lang="en-US" sz="2000" i="1" dirty="0" smtClean="0"/>
              <a:t> Pipe Line Co. v. Indus. </a:t>
            </a:r>
            <a:r>
              <a:rPr lang="en-US" sz="2000" i="1" dirty="0" err="1" smtClean="0"/>
              <a:t>Comm’n</a:t>
            </a:r>
            <a:r>
              <a:rPr lang="en-US" sz="2000" dirty="0" smtClean="0"/>
              <a:t>, 63 Ill.2d 147, 151 (1976).</a:t>
            </a:r>
            <a:endParaRPr lang="en-US" sz="2000" i="1" dirty="0"/>
          </a:p>
        </p:txBody>
      </p:sp>
      <p:sp>
        <p:nvSpPr>
          <p:cNvPr id="6" name="Content Placeholder 5"/>
          <p:cNvSpPr>
            <a:spLocks noGrp="1"/>
          </p:cNvSpPr>
          <p:nvPr>
            <p:ph sz="quarter" idx="4"/>
          </p:nvPr>
        </p:nvSpPr>
        <p:spPr>
          <a:xfrm>
            <a:off x="4645152" y="1329264"/>
            <a:ext cx="3657600" cy="4842936"/>
          </a:xfrm>
        </p:spPr>
        <p:txBody>
          <a:bodyPr>
            <a:normAutofit fontScale="92500" lnSpcReduction="10000"/>
          </a:bodyPr>
          <a:lstStyle/>
          <a:p>
            <a:r>
              <a:rPr lang="en-US" dirty="0" smtClean="0"/>
              <a:t>The employer was timely notified of the employee’s disability and hospitalization, but was not informed of any facts that would lead it to believe that the employee suffered an accidental injury for which compensation might be claimed.</a:t>
            </a:r>
          </a:p>
          <a:p>
            <a:r>
              <a:rPr lang="en-US" dirty="0" smtClean="0"/>
              <a:t>The Court held that the claimant was not barred from seeking benefits under the Act.</a:t>
            </a:r>
            <a:endParaRPr lang="en-US" dirty="0"/>
          </a:p>
        </p:txBody>
      </p:sp>
    </p:spTree>
    <p:extLst>
      <p:ext uri="{BB962C8B-B14F-4D97-AF65-F5344CB8AC3E}">
        <p14:creationId xmlns:p14="http://schemas.microsoft.com/office/powerpoint/2010/main" val="257092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229600" cy="1600200"/>
          </a:xfrm>
        </p:spPr>
        <p:txBody>
          <a:bodyPr>
            <a:normAutofit/>
          </a:bodyPr>
          <a:lstStyle/>
          <a:p>
            <a:r>
              <a:rPr lang="en-US" dirty="0" smtClean="0"/>
              <a:t>Notice – 820 ILCS 305/6(c)</a:t>
            </a:r>
            <a:endParaRPr lang="en-US" dirty="0"/>
          </a:p>
        </p:txBody>
      </p:sp>
      <p:sp>
        <p:nvSpPr>
          <p:cNvPr id="3" name="Content Placeholder 2"/>
          <p:cNvSpPr>
            <a:spLocks noGrp="1"/>
          </p:cNvSpPr>
          <p:nvPr>
            <p:ph idx="1"/>
          </p:nvPr>
        </p:nvSpPr>
        <p:spPr/>
        <p:txBody>
          <a:bodyPr>
            <a:noAutofit/>
          </a:bodyPr>
          <a:lstStyle/>
          <a:p>
            <a:pPr marL="114300" indent="0" algn="just">
              <a:buNone/>
            </a:pPr>
            <a:r>
              <a:rPr lang="en-US" sz="1600" dirty="0"/>
              <a:t>(c) Notice of the accident shall be given to the employer as soon as practicable, but not later than 45 days after the accident. Provided:</a:t>
            </a:r>
          </a:p>
          <a:p>
            <a:pPr marL="114300" indent="0" algn="just">
              <a:buNone/>
            </a:pPr>
            <a:r>
              <a:rPr lang="en-US" sz="1600" dirty="0"/>
              <a:t/>
            </a:r>
            <a:br>
              <a:rPr lang="en-US" sz="1600" dirty="0"/>
            </a:br>
            <a:r>
              <a:rPr lang="en-US" sz="1600" dirty="0"/>
              <a:t>(1) In case of the legal disability of the employee or any dependent of a deceased employee who may be entitled to compensation under the provisions of this Act, the limitations of time by this Act provided do not begin to run against such person under legal disability until a guardian has been appointed.</a:t>
            </a:r>
          </a:p>
          <a:p>
            <a:pPr marL="114300" indent="0" algn="just">
              <a:buNone/>
            </a:pPr>
            <a:r>
              <a:rPr lang="en-US" sz="1600" dirty="0"/>
              <a:t/>
            </a:r>
            <a:br>
              <a:rPr lang="en-US" sz="1600" dirty="0"/>
            </a:br>
            <a:r>
              <a:rPr lang="en-US" sz="1600" dirty="0"/>
              <a:t>(2) In cases of injuries sustained by exposure to radiological materials or equipment, notice shall be given to the employer within 90 days subsequent to the time that the employee knows or suspects that he has received an excessive dose of radiation.</a:t>
            </a:r>
          </a:p>
          <a:p>
            <a:pPr marL="114300" indent="0" algn="just">
              <a:buNone/>
            </a:pPr>
            <a:r>
              <a:rPr lang="en-US" sz="1600" dirty="0"/>
              <a:t/>
            </a:r>
            <a:br>
              <a:rPr lang="en-US" sz="1600" dirty="0"/>
            </a:br>
            <a:r>
              <a:rPr lang="en-US" sz="1600" dirty="0"/>
              <a:t>No defect or inaccuracy of such notice shall be a bar to the maintenance of proceedings on arbitration or otherwise by the employee unless the employer proves that he is unduly prejudiced in such proceedings by such defect or inaccuracy.</a:t>
            </a:r>
            <a:br>
              <a:rPr lang="en-US" sz="1600" dirty="0"/>
            </a:br>
            <a:r>
              <a:rPr lang="en-US" sz="1600" dirty="0"/>
              <a:t/>
            </a:r>
            <a:br>
              <a:rPr lang="en-US" sz="1600" dirty="0"/>
            </a:br>
            <a:r>
              <a:rPr lang="en-US" sz="1600" dirty="0"/>
              <a:t>Notice of the accident shall give the approximate date and place of the accident, if known, and may be given orally or in writing.</a:t>
            </a:r>
          </a:p>
        </p:txBody>
      </p:sp>
    </p:spTree>
    <p:extLst>
      <p:ext uri="{BB962C8B-B14F-4D97-AF65-F5344CB8AC3E}">
        <p14:creationId xmlns:p14="http://schemas.microsoft.com/office/powerpoint/2010/main" val="1660346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fontScale="90000"/>
          </a:bodyPr>
          <a:lstStyle/>
          <a:p>
            <a:r>
              <a:rPr lang="en-US" dirty="0" smtClean="0"/>
              <a:t>App. Ct. likens it to repetitive trauma notice cases.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In such cases, notice of the accidental injury must be given within 45 days from the date when “both the fact of the injury and the causal relationship of the injury to the claimant’s employment would have become plainly apparent to a reasonable person.”  </a:t>
            </a:r>
            <a:r>
              <a:rPr lang="en-US" i="1" dirty="0" smtClean="0"/>
              <a:t>Peoria County Bellwood</a:t>
            </a:r>
          </a:p>
          <a:p>
            <a:r>
              <a:rPr lang="en-US" dirty="0" smtClean="0"/>
              <a:t>The application of the “manifestation date” standard under circumstances when causation is not readily apparent should be flexible, fact-specific, and guided by considerations of fairness.  </a:t>
            </a:r>
            <a:r>
              <a:rPr lang="en-US" i="1" dirty="0" smtClean="0"/>
              <a:t>Durand</a:t>
            </a:r>
            <a:endParaRPr lang="en-US" dirty="0" smtClean="0"/>
          </a:p>
        </p:txBody>
      </p:sp>
      <p:sp>
        <p:nvSpPr>
          <p:cNvPr id="4" name="Content Placeholder 3"/>
          <p:cNvSpPr>
            <a:spLocks noGrp="1"/>
          </p:cNvSpPr>
          <p:nvPr>
            <p:ph sz="half" idx="2"/>
          </p:nvPr>
        </p:nvSpPr>
        <p:spPr/>
        <p:txBody>
          <a:bodyPr>
            <a:normAutofit fontScale="62500" lnSpcReduction="20000"/>
          </a:bodyPr>
          <a:lstStyle/>
          <a:p>
            <a:r>
              <a:rPr lang="en-US" dirty="0" smtClean="0"/>
              <a:t>To require the claimant to prove the exact date on which he inhaled the dust that caused the </a:t>
            </a:r>
            <a:r>
              <a:rPr lang="en-US" dirty="0" err="1" smtClean="0"/>
              <a:t>histoplasmosis</a:t>
            </a:r>
            <a:r>
              <a:rPr lang="en-US" dirty="0" smtClean="0"/>
              <a:t> and to prove that he gave notice 45 days from that date would require the claimant to do the impossible.</a:t>
            </a:r>
          </a:p>
          <a:p>
            <a:r>
              <a:rPr lang="en-US" dirty="0" smtClean="0"/>
              <a:t>The letter was sent within 45 days after the claimant learned that his conditions of ill-being were causally related to a workplace accident (on October 4, 2014).</a:t>
            </a:r>
            <a:endParaRPr lang="en-US" dirty="0"/>
          </a:p>
        </p:txBody>
      </p:sp>
    </p:spTree>
    <p:extLst>
      <p:ext uri="{BB962C8B-B14F-4D97-AF65-F5344CB8AC3E}">
        <p14:creationId xmlns:p14="http://schemas.microsoft.com/office/powerpoint/2010/main" val="822027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“Accident” date after employment ends.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evidence established that the claimant’s conditions of ill-being are causally connected to an accident that occurred when an employer-employee relationship existed, although the causal connection between the accident and the conditions of ill-being was not apparent until after the employment had ended.</a:t>
            </a:r>
          </a:p>
          <a:p>
            <a:r>
              <a:rPr lang="en-US" dirty="0" smtClean="0"/>
              <a:t>Failure to discover the causal connection until after the employment relationship had ended does not justify denying the claimant benefits under the Act under the facts of this case.  </a:t>
            </a:r>
          </a:p>
          <a:p>
            <a:r>
              <a:rPr lang="en-US" dirty="0" smtClean="0"/>
              <a:t>See </a:t>
            </a:r>
            <a:r>
              <a:rPr lang="en-US" i="1" dirty="0" smtClean="0"/>
              <a:t>White v. IWCC</a:t>
            </a:r>
            <a:r>
              <a:rPr lang="en-US" dirty="0" smtClean="0"/>
              <a:t>, 374 Ill.App.3d 907, 912 (2007): a repetitive trauma “accident date” can occur after the claimant’s last day of employment with the employer.</a:t>
            </a:r>
            <a:endParaRPr lang="en-US" dirty="0"/>
          </a:p>
        </p:txBody>
      </p:sp>
    </p:spTree>
    <p:extLst>
      <p:ext uri="{BB962C8B-B14F-4D97-AF65-F5344CB8AC3E}">
        <p14:creationId xmlns:p14="http://schemas.microsoft.com/office/powerpoint/2010/main" val="2534932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4572000"/>
            <a:ext cx="7848600" cy="1600200"/>
          </a:xfrm>
        </p:spPr>
        <p:txBody>
          <a:bodyPr>
            <a:normAutofit fontScale="90000"/>
          </a:bodyPr>
          <a:lstStyle/>
          <a:p>
            <a:r>
              <a:rPr lang="en-US" dirty="0" smtClean="0"/>
              <a:t>Where do we go from here?</a:t>
            </a:r>
            <a:endParaRPr lang="en-US" dirty="0"/>
          </a:p>
        </p:txBody>
      </p:sp>
      <p:sp>
        <p:nvSpPr>
          <p:cNvPr id="2" name="Content Placeholder 1"/>
          <p:cNvSpPr>
            <a:spLocks noGrp="1"/>
          </p:cNvSpPr>
          <p:nvPr>
            <p:ph idx="1"/>
          </p:nvPr>
        </p:nvSpPr>
        <p:spPr>
          <a:xfrm>
            <a:off x="3710866" y="457200"/>
            <a:ext cx="4594934" cy="4800600"/>
          </a:xfrm>
        </p:spPr>
        <p:txBody>
          <a:bodyPr>
            <a:normAutofit fontScale="92500" lnSpcReduction="20000"/>
          </a:bodyPr>
          <a:lstStyle/>
          <a:p>
            <a:r>
              <a:rPr lang="en-US" dirty="0" smtClean="0"/>
              <a:t>Flexible</a:t>
            </a:r>
          </a:p>
          <a:p>
            <a:r>
              <a:rPr lang="en-US" dirty="0" smtClean="0"/>
              <a:t>Case-by-case</a:t>
            </a:r>
          </a:p>
          <a:p>
            <a:r>
              <a:rPr lang="en-US" dirty="0" smtClean="0"/>
              <a:t>Don’t check a box!</a:t>
            </a:r>
          </a:p>
          <a:p>
            <a:r>
              <a:rPr lang="en-US" dirty="0" smtClean="0"/>
              <a:t>Condition without cause isn’t enough</a:t>
            </a:r>
          </a:p>
          <a:p>
            <a:r>
              <a:rPr lang="en-US" dirty="0" smtClean="0"/>
              <a:t>Manifestation date impacts notice period</a:t>
            </a:r>
          </a:p>
          <a:p>
            <a:r>
              <a:rPr lang="en-US" dirty="0" smtClean="0"/>
              <a:t>Must give condition and cause within 45 days of the manifestation date.</a:t>
            </a:r>
          </a:p>
          <a:p>
            <a:r>
              <a:rPr lang="en-US" dirty="0" smtClean="0"/>
              <a:t>Repetitive trauma injuries are not the only injuries that can “manifest” after employment ends.  Exposure or injury on a specific date may not “manifest” until diagnosis is made after employment ends.</a:t>
            </a:r>
            <a:endParaRPr lang="en-US" dirty="0"/>
          </a:p>
        </p:txBody>
      </p:sp>
      <p:sp>
        <p:nvSpPr>
          <p:cNvPr id="3" name="Text Placeholder 2"/>
          <p:cNvSpPr>
            <a:spLocks noGrp="1"/>
          </p:cNvSpPr>
          <p:nvPr>
            <p:ph type="body" sz="half" idx="2"/>
          </p:nvPr>
        </p:nvSpPr>
        <p:spPr/>
        <p:txBody>
          <a:bodyPr>
            <a:normAutofit/>
          </a:bodyPr>
          <a:lstStyle/>
          <a:p>
            <a:r>
              <a:rPr lang="en-US" sz="3600" dirty="0" smtClean="0"/>
              <a:t>What is the current state of the notice standard?</a:t>
            </a:r>
            <a:endParaRPr lang="en-US" sz="3600" dirty="0"/>
          </a:p>
        </p:txBody>
      </p:sp>
    </p:spTree>
    <p:extLst>
      <p:ext uri="{BB962C8B-B14F-4D97-AF65-F5344CB8AC3E}">
        <p14:creationId xmlns:p14="http://schemas.microsoft.com/office/powerpoint/2010/main" val="4107494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Purpose</a:t>
            </a:r>
            <a:endParaRPr lang="en-US" sz="2400" dirty="0"/>
          </a:p>
        </p:txBody>
      </p:sp>
      <p:sp>
        <p:nvSpPr>
          <p:cNvPr id="2" name="Content Placeholder 1"/>
          <p:cNvSpPr>
            <a:spLocks noGrp="1"/>
          </p:cNvSpPr>
          <p:nvPr>
            <p:ph idx="1"/>
          </p:nvPr>
        </p:nvSpPr>
        <p:spPr>
          <a:xfrm>
            <a:off x="3810000" y="533400"/>
            <a:ext cx="4572000" cy="4495802"/>
          </a:xfrm>
        </p:spPr>
        <p:txBody>
          <a:bodyPr/>
          <a:lstStyle/>
          <a:p>
            <a:pPr marL="114300" indent="0" algn="ctr">
              <a:buNone/>
            </a:pPr>
            <a:r>
              <a:rPr lang="en-US" dirty="0" smtClean="0"/>
              <a:t>The purpose of the notice requirement is to enable the employer to investigate the employee’s alleged industrial accident.</a:t>
            </a:r>
            <a:endParaRPr lang="en-US" dirty="0"/>
          </a:p>
        </p:txBody>
      </p:sp>
      <p:sp>
        <p:nvSpPr>
          <p:cNvPr id="3" name="Text Placeholder 2"/>
          <p:cNvSpPr>
            <a:spLocks noGrp="1"/>
          </p:cNvSpPr>
          <p:nvPr>
            <p:ph type="body" sz="half" idx="2"/>
          </p:nvPr>
        </p:nvSpPr>
        <p:spPr/>
        <p:txBody>
          <a:bodyPr>
            <a:normAutofit/>
          </a:bodyPr>
          <a:lstStyle/>
          <a:p>
            <a:r>
              <a:rPr lang="en-US" sz="2000" i="1" dirty="0" err="1" smtClean="0"/>
              <a:t>Seiber</a:t>
            </a:r>
            <a:r>
              <a:rPr lang="en-US" sz="2000" i="1" dirty="0" smtClean="0"/>
              <a:t> v. Indus. </a:t>
            </a:r>
            <a:r>
              <a:rPr lang="en-US" sz="2000" i="1" dirty="0" err="1" smtClean="0"/>
              <a:t>Comm’n</a:t>
            </a:r>
            <a:r>
              <a:rPr lang="en-US" sz="2000" dirty="0" smtClean="0"/>
              <a:t>, 82 Ill. 2d 87 (1980).</a:t>
            </a:r>
            <a:endParaRPr lang="en-US" sz="2000" i="1" dirty="0"/>
          </a:p>
        </p:txBody>
      </p:sp>
    </p:spTree>
    <p:extLst>
      <p:ext uri="{BB962C8B-B14F-4D97-AF65-F5344CB8AC3E}">
        <p14:creationId xmlns:p14="http://schemas.microsoft.com/office/powerpoint/2010/main" val="3775321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Sufficiency of Notice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1259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normAutofit/>
          </a:bodyPr>
          <a:lstStyle/>
          <a:p>
            <a:r>
              <a:rPr lang="en-US" dirty="0" smtClean="0"/>
              <a:t>A claim is only barred if no notice whatsoever has been given.  </a:t>
            </a:r>
            <a:r>
              <a:rPr lang="en-US" i="1" dirty="0" smtClean="0"/>
              <a:t>Silica Sand Transport, Inc. v. Indus. </a:t>
            </a:r>
            <a:r>
              <a:rPr lang="en-US" i="1" dirty="0" err="1" smtClean="0"/>
              <a:t>Comm’n</a:t>
            </a:r>
            <a:r>
              <a:rPr lang="en-US" dirty="0" smtClean="0"/>
              <a:t>, 197 Ill.App.3d 640, 651 (1990).</a:t>
            </a:r>
          </a:p>
          <a:p>
            <a:r>
              <a:rPr lang="en-US" dirty="0" smtClean="0"/>
              <a:t>The </a:t>
            </a:r>
            <a:r>
              <a:rPr lang="en-US" dirty="0"/>
              <a:t>element of prejudice to the employer is pertinent only where notice is given but is indefinite or incomplete.  </a:t>
            </a:r>
            <a:r>
              <a:rPr lang="en-US" i="1" dirty="0" err="1"/>
              <a:t>Fenix</a:t>
            </a:r>
            <a:r>
              <a:rPr lang="en-US" i="1" dirty="0"/>
              <a:t> &amp; </a:t>
            </a:r>
            <a:r>
              <a:rPr lang="en-US" i="1" dirty="0" err="1"/>
              <a:t>Scisson</a:t>
            </a:r>
            <a:r>
              <a:rPr lang="en-US" i="1" dirty="0"/>
              <a:t> Const. Co. v. Indus. </a:t>
            </a:r>
            <a:r>
              <a:rPr lang="en-US" i="1" dirty="0" err="1"/>
              <a:t>Comm’n</a:t>
            </a:r>
            <a:r>
              <a:rPr lang="en-US" dirty="0"/>
              <a:t>, 27 Ill. 2d 354 (1963</a:t>
            </a:r>
            <a:r>
              <a:rPr lang="en-US" dirty="0" smtClean="0"/>
              <a:t>).</a:t>
            </a:r>
          </a:p>
          <a:p>
            <a:r>
              <a:rPr lang="en-US" dirty="0"/>
              <a:t>Sufficiency of notice is an issue of fact.  </a:t>
            </a:r>
            <a:r>
              <a:rPr lang="en-US" i="1" dirty="0"/>
              <a:t>Moore Electric Co. v. Indus. </a:t>
            </a:r>
            <a:r>
              <a:rPr lang="en-US" i="1" dirty="0" err="1"/>
              <a:t>Comm’n</a:t>
            </a:r>
            <a:r>
              <a:rPr lang="en-US" dirty="0"/>
              <a:t>, 83 Ill. 2d 43 (1980</a:t>
            </a:r>
            <a:r>
              <a:rPr lang="en-US" dirty="0" smtClean="0"/>
              <a:t>).</a:t>
            </a:r>
            <a:endParaRPr lang="en-US" dirty="0"/>
          </a:p>
          <a:p>
            <a:r>
              <a:rPr lang="en-US" dirty="0" smtClean="0"/>
              <a:t>A defect or inaccuracy in the notice is not a bar unless the employer is unduly prejudiced thereby.  </a:t>
            </a:r>
            <a:r>
              <a:rPr lang="en-US" i="1" dirty="0" smtClean="0"/>
              <a:t>Consumers Co. v. Indus. </a:t>
            </a:r>
            <a:r>
              <a:rPr lang="en-US" i="1" dirty="0" err="1" smtClean="0"/>
              <a:t>Comm’n</a:t>
            </a:r>
            <a:r>
              <a:rPr lang="en-US" dirty="0" smtClean="0"/>
              <a:t>, 364 Ill. 145 (1936) and </a:t>
            </a:r>
            <a:r>
              <a:rPr lang="en-US" i="1" dirty="0" smtClean="0"/>
              <a:t>Quaker Oats Co. v. Indus. </a:t>
            </a:r>
            <a:r>
              <a:rPr lang="en-US" i="1" dirty="0" err="1" smtClean="0"/>
              <a:t>Comm’n</a:t>
            </a:r>
            <a:r>
              <a:rPr lang="en-US" dirty="0" smtClean="0"/>
              <a:t>, 414 Ill. 326 (1953).</a:t>
            </a:r>
          </a:p>
        </p:txBody>
      </p:sp>
    </p:spTree>
    <p:extLst>
      <p:ext uri="{BB962C8B-B14F-4D97-AF65-F5344CB8AC3E}">
        <p14:creationId xmlns:p14="http://schemas.microsoft.com/office/powerpoint/2010/main" val="3982876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pPr algn="just"/>
            <a:r>
              <a:rPr lang="en-US" sz="2400" dirty="0"/>
              <a:t>The Act requires the employee to “place the employer in possession of the known facts within the statutory period, but that a defect or inaccuracy in the notice is not a bar unless the employer is unduly prejudiced thereby.”</a:t>
            </a:r>
          </a:p>
        </p:txBody>
      </p:sp>
      <p:sp>
        <p:nvSpPr>
          <p:cNvPr id="3" name="Text Placeholder 2"/>
          <p:cNvSpPr>
            <a:spLocks noGrp="1"/>
          </p:cNvSpPr>
          <p:nvPr>
            <p:ph type="body" idx="1"/>
          </p:nvPr>
        </p:nvSpPr>
        <p:spPr/>
        <p:txBody>
          <a:bodyPr/>
          <a:lstStyle/>
          <a:p>
            <a:r>
              <a:rPr lang="en-US" sz="2400" i="1" dirty="0" smtClean="0"/>
              <a:t>Raymond v. Indus. </a:t>
            </a:r>
            <a:r>
              <a:rPr lang="en-US" sz="2400" i="1" dirty="0" err="1" smtClean="0"/>
              <a:t>Comm’n</a:t>
            </a:r>
            <a:r>
              <a:rPr lang="en-US" sz="2400" dirty="0" smtClean="0"/>
              <a:t>, 354 Ill. 586 (1933)</a:t>
            </a:r>
            <a:endParaRPr lang="en-US" sz="2400" i="1" dirty="0"/>
          </a:p>
        </p:txBody>
      </p:sp>
      <p:sp>
        <p:nvSpPr>
          <p:cNvPr id="4" name="Content Placeholder 3"/>
          <p:cNvSpPr>
            <a:spLocks noGrp="1"/>
          </p:cNvSpPr>
          <p:nvPr>
            <p:ph sz="half" idx="2"/>
          </p:nvPr>
        </p:nvSpPr>
        <p:spPr/>
        <p:txBody>
          <a:bodyPr>
            <a:normAutofit fontScale="85000" lnSpcReduction="10000"/>
          </a:bodyPr>
          <a:lstStyle/>
          <a:p>
            <a:r>
              <a:rPr lang="en-US" dirty="0" smtClean="0"/>
              <a:t>The employer was aware the employee was sick and had to quit work as a result of his symptoms, although the exact cause was unknown.</a:t>
            </a:r>
          </a:p>
          <a:p>
            <a:r>
              <a:rPr lang="en-US" dirty="0" smtClean="0"/>
              <a:t>The employer knew as much about the nature of the illness as the employee, neither one of them could be blamed for a failure to know.</a:t>
            </a:r>
            <a:endParaRPr lang="en-US" dirty="0"/>
          </a:p>
        </p:txBody>
      </p:sp>
      <p:sp>
        <p:nvSpPr>
          <p:cNvPr id="5" name="Text Placeholder 4"/>
          <p:cNvSpPr>
            <a:spLocks noGrp="1"/>
          </p:cNvSpPr>
          <p:nvPr>
            <p:ph type="body" sz="quarter" idx="3"/>
          </p:nvPr>
        </p:nvSpPr>
        <p:spPr/>
        <p:txBody>
          <a:bodyPr/>
          <a:lstStyle/>
          <a:p>
            <a:endParaRPr lang="en-US" sz="2400" dirty="0"/>
          </a:p>
        </p:txBody>
      </p:sp>
      <p:sp>
        <p:nvSpPr>
          <p:cNvPr id="6" name="Content Placeholder 5"/>
          <p:cNvSpPr>
            <a:spLocks noGrp="1"/>
          </p:cNvSpPr>
          <p:nvPr>
            <p:ph sz="quarter" idx="4"/>
          </p:nvPr>
        </p:nvSpPr>
        <p:spPr>
          <a:xfrm>
            <a:off x="4645152" y="1329264"/>
            <a:ext cx="3657600" cy="3318936"/>
          </a:xfrm>
        </p:spPr>
        <p:txBody>
          <a:bodyPr>
            <a:normAutofit fontScale="70000" lnSpcReduction="20000"/>
          </a:bodyPr>
          <a:lstStyle/>
          <a:p>
            <a:r>
              <a:rPr lang="en-US" dirty="0" smtClean="0"/>
              <a:t>“It cannot have been the intention of the Legislature in this kind of an act to require the impossible.  It was manifestly impossible for the employee in this case to tell the employer anything about the disablement which the employee himself did not know.”</a:t>
            </a:r>
          </a:p>
          <a:p>
            <a:r>
              <a:rPr lang="en-US" dirty="0" smtClean="0"/>
              <a:t>“All the facts were known equally to both parties, and it is difficult to perceive any just theory upon which the employee would be bound to draw the correct medical inferences from those facts and the employer be excused therefrom.”</a:t>
            </a:r>
            <a:endParaRPr lang="en-US" dirty="0"/>
          </a:p>
        </p:txBody>
      </p:sp>
      <p:sp>
        <p:nvSpPr>
          <p:cNvPr id="7" name="TextBox 6"/>
          <p:cNvSpPr txBox="1"/>
          <p:nvPr/>
        </p:nvSpPr>
        <p:spPr>
          <a:xfrm>
            <a:off x="4114800" y="6172200"/>
            <a:ext cx="4191000" cy="646331"/>
          </a:xfrm>
          <a:prstGeom prst="rect">
            <a:avLst/>
          </a:prstGeom>
          <a:noFill/>
        </p:spPr>
        <p:txBody>
          <a:bodyPr wrap="square" rtlCol="0">
            <a:spAutoFit/>
          </a:bodyPr>
          <a:lstStyle/>
          <a:p>
            <a:pPr algn="r"/>
            <a:r>
              <a:rPr lang="en-US" i="1" dirty="0" err="1" smtClean="0"/>
              <a:t>Fenix-Scisson</a:t>
            </a:r>
            <a:r>
              <a:rPr lang="en-US" i="1" dirty="0" smtClean="0"/>
              <a:t> Const. Co. v. Indus. </a:t>
            </a:r>
            <a:r>
              <a:rPr lang="en-US" i="1" dirty="0" err="1" smtClean="0"/>
              <a:t>Comm’n</a:t>
            </a:r>
            <a:r>
              <a:rPr lang="en-US" dirty="0" smtClean="0"/>
              <a:t>, 27 Ill.2d 354, 357 (1963).</a:t>
            </a:r>
            <a:endParaRPr lang="en-US" i="1" dirty="0"/>
          </a:p>
        </p:txBody>
      </p:sp>
    </p:spTree>
    <p:extLst>
      <p:ext uri="{BB962C8B-B14F-4D97-AF65-F5344CB8AC3E}">
        <p14:creationId xmlns:p14="http://schemas.microsoft.com/office/powerpoint/2010/main" val="155603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000" i="1" dirty="0" smtClean="0"/>
              <a:t>McLean Trucking Co. v. Indus. </a:t>
            </a:r>
            <a:r>
              <a:rPr lang="en-US" sz="2000" i="1" dirty="0" err="1" smtClean="0"/>
              <a:t>Comm’n</a:t>
            </a:r>
            <a:r>
              <a:rPr lang="en-US" sz="2000" dirty="0" smtClean="0"/>
              <a:t>, 72 Ill.2d 350 (1978).</a:t>
            </a:r>
            <a:endParaRPr lang="en-US" sz="2000" dirty="0"/>
          </a:p>
        </p:txBody>
      </p:sp>
      <p:sp>
        <p:nvSpPr>
          <p:cNvPr id="4" name="Content Placeholder 3"/>
          <p:cNvSpPr>
            <a:spLocks noGrp="1"/>
          </p:cNvSpPr>
          <p:nvPr>
            <p:ph sz="half" idx="2"/>
          </p:nvPr>
        </p:nvSpPr>
        <p:spPr>
          <a:xfrm>
            <a:off x="758952" y="1329264"/>
            <a:ext cx="3657600" cy="4842936"/>
          </a:xfrm>
        </p:spPr>
        <p:txBody>
          <a:bodyPr>
            <a:normAutofit fontScale="77500" lnSpcReduction="20000"/>
          </a:bodyPr>
          <a:lstStyle/>
          <a:p>
            <a:r>
              <a:rPr lang="en-US" dirty="0" smtClean="0"/>
              <a:t>A truck driver collapsed at home and died shortly after returning from work.  The employee’s son telephoned a supervisor and informed him that his father had passed away.</a:t>
            </a:r>
          </a:p>
          <a:p>
            <a:r>
              <a:rPr lang="en-US" dirty="0" smtClean="0"/>
              <a:t>The Supreme Court held that the notice given by the son was “as specific as it could be under the circumstances” and that the employer had the burden of proving that it had been unduly prejudiced by the notice.</a:t>
            </a:r>
          </a:p>
          <a:p>
            <a:r>
              <a:rPr lang="en-US" dirty="0" smtClean="0"/>
              <a:t>“The notice requirement cannot be unreasonably construed so as to compel the impossible—to require a claimant to give notice of what he does not know</a:t>
            </a:r>
            <a:endParaRPr lang="en-US" dirty="0"/>
          </a:p>
        </p:txBody>
      </p:sp>
      <p:sp>
        <p:nvSpPr>
          <p:cNvPr id="5" name="Text Placeholder 4"/>
          <p:cNvSpPr>
            <a:spLocks noGrp="1"/>
          </p:cNvSpPr>
          <p:nvPr>
            <p:ph type="body" sz="quarter" idx="3"/>
          </p:nvPr>
        </p:nvSpPr>
        <p:spPr/>
        <p:txBody>
          <a:bodyPr/>
          <a:lstStyle/>
          <a:p>
            <a:r>
              <a:rPr lang="en-US" sz="2000" i="1" dirty="0" err="1" smtClean="0"/>
              <a:t>Sohio</a:t>
            </a:r>
            <a:r>
              <a:rPr lang="en-US" sz="2000" i="1" dirty="0" smtClean="0"/>
              <a:t> Pipe Line Co. v. Indus. </a:t>
            </a:r>
            <a:r>
              <a:rPr lang="en-US" sz="2000" i="1" dirty="0" err="1" smtClean="0"/>
              <a:t>Comm’n</a:t>
            </a:r>
            <a:r>
              <a:rPr lang="en-US" sz="2000" dirty="0" smtClean="0"/>
              <a:t>, 63 Ill.2d 147, 151 (1976).</a:t>
            </a:r>
            <a:endParaRPr lang="en-US" sz="2000" i="1" dirty="0"/>
          </a:p>
        </p:txBody>
      </p:sp>
      <p:sp>
        <p:nvSpPr>
          <p:cNvPr id="6" name="Content Placeholder 5"/>
          <p:cNvSpPr>
            <a:spLocks noGrp="1"/>
          </p:cNvSpPr>
          <p:nvPr>
            <p:ph sz="quarter" idx="4"/>
          </p:nvPr>
        </p:nvSpPr>
        <p:spPr>
          <a:xfrm>
            <a:off x="4645152" y="1329264"/>
            <a:ext cx="3657600" cy="4842936"/>
          </a:xfrm>
        </p:spPr>
        <p:txBody>
          <a:bodyPr>
            <a:normAutofit fontScale="92500" lnSpcReduction="10000"/>
          </a:bodyPr>
          <a:lstStyle/>
          <a:p>
            <a:r>
              <a:rPr lang="en-US" dirty="0" smtClean="0"/>
              <a:t>The employer was timely notified of the employee’s disability and hospitalization, but was not informed of any facts that would lead it to believe that the employee suffered an accidental injury for which compensation might be claimed.</a:t>
            </a:r>
          </a:p>
          <a:p>
            <a:r>
              <a:rPr lang="en-US" dirty="0" smtClean="0"/>
              <a:t>The Court held that the claimant was not barred from seeking benefits under the Act.</a:t>
            </a:r>
            <a:endParaRPr lang="en-US" dirty="0"/>
          </a:p>
        </p:txBody>
      </p:sp>
    </p:spTree>
    <p:extLst>
      <p:ext uri="{BB962C8B-B14F-4D97-AF65-F5344CB8AC3E}">
        <p14:creationId xmlns:p14="http://schemas.microsoft.com/office/powerpoint/2010/main" val="395857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1143000"/>
          </a:xfrm>
        </p:spPr>
        <p:txBody>
          <a:bodyPr>
            <a:normAutofit fontScale="90000"/>
          </a:bodyPr>
          <a:lstStyle/>
          <a:p>
            <a:r>
              <a:rPr lang="en-US" dirty="0" smtClean="0"/>
              <a:t>When are the facts sufficient?</a:t>
            </a:r>
            <a:endParaRPr lang="en-US" dirty="0"/>
          </a:p>
        </p:txBody>
      </p:sp>
      <p:sp>
        <p:nvSpPr>
          <p:cNvPr id="6" name="Text Placeholder 5"/>
          <p:cNvSpPr>
            <a:spLocks noGrp="1"/>
          </p:cNvSpPr>
          <p:nvPr>
            <p:ph type="body" idx="1"/>
          </p:nvPr>
        </p:nvSpPr>
        <p:spPr>
          <a:xfrm>
            <a:off x="457200" y="1371600"/>
            <a:ext cx="4040188" cy="639762"/>
          </a:xfrm>
        </p:spPr>
        <p:txBody>
          <a:bodyPr/>
          <a:lstStyle/>
          <a:p>
            <a:r>
              <a:rPr lang="en-US" dirty="0" smtClean="0"/>
              <a:t>Sufficient</a:t>
            </a:r>
            <a:endParaRPr lang="en-US" dirty="0"/>
          </a:p>
        </p:txBody>
      </p:sp>
      <p:sp>
        <p:nvSpPr>
          <p:cNvPr id="5" name="Content Placeholder 4"/>
          <p:cNvSpPr>
            <a:spLocks noGrp="1"/>
          </p:cNvSpPr>
          <p:nvPr>
            <p:ph sz="half" idx="2"/>
          </p:nvPr>
        </p:nvSpPr>
        <p:spPr>
          <a:xfrm>
            <a:off x="609600" y="1981200"/>
            <a:ext cx="4040188" cy="2590800"/>
          </a:xfrm>
        </p:spPr>
        <p:txBody>
          <a:bodyPr>
            <a:noAutofit/>
          </a:bodyPr>
          <a:lstStyle/>
          <a:p>
            <a:r>
              <a:rPr lang="en-US" sz="1150" dirty="0" smtClean="0"/>
              <a:t>Claimant informed his foreman that cans were dropping on his foot, but did not at that time know that he was suffering an injury.  This may have been defective or inaccurate notice, but there was no prejudice. </a:t>
            </a:r>
            <a:r>
              <a:rPr lang="en-US" sz="1000" i="1" dirty="0" smtClean="0"/>
              <a:t>Quaker Oats Co. v. Indus. </a:t>
            </a:r>
            <a:r>
              <a:rPr lang="en-US" sz="1000" i="1" dirty="0" err="1" smtClean="0"/>
              <a:t>Comm’n</a:t>
            </a:r>
            <a:r>
              <a:rPr lang="en-US" sz="1000" i="1" dirty="0" smtClean="0"/>
              <a:t>.</a:t>
            </a:r>
            <a:r>
              <a:rPr lang="en-US" sz="1000" dirty="0" smtClean="0"/>
              <a:t>, 414 Ill. 326 (1953).</a:t>
            </a:r>
          </a:p>
          <a:p>
            <a:r>
              <a:rPr lang="en-US" sz="1150" dirty="0" smtClean="0"/>
              <a:t>Claimant informed employer he was having knee problems that were going to require surgery.  Employer could infer from Petitioner’s work as a floor installer that the injury was work-related.  </a:t>
            </a:r>
            <a:r>
              <a:rPr lang="en-US" sz="1000" i="1" dirty="0" smtClean="0"/>
              <a:t>S&amp;H Floor Covering, Inc. v. IWCC, </a:t>
            </a:r>
            <a:r>
              <a:rPr lang="en-US" sz="1000" dirty="0" smtClean="0"/>
              <a:t>373 Ill.App.3d 259 (2007).</a:t>
            </a:r>
          </a:p>
          <a:p>
            <a:r>
              <a:rPr lang="en-US" sz="1150" dirty="0" smtClean="0"/>
              <a:t>Employer knew that claimant was taken to the hospital with chest pain and the type of heavy work he was doing all morning.  They took no steps to gain additional information. </a:t>
            </a:r>
            <a:r>
              <a:rPr lang="en-US" sz="1000" i="1" dirty="0" smtClean="0"/>
              <a:t>Republic Steel Corp. v. Indus. </a:t>
            </a:r>
            <a:r>
              <a:rPr lang="en-US" sz="1000" i="1" dirty="0" err="1" smtClean="0"/>
              <a:t>Comm’n</a:t>
            </a:r>
            <a:r>
              <a:rPr lang="en-US" sz="1000" dirty="0" smtClean="0"/>
              <a:t>, 26 Ill. 2d 32 (1962).</a:t>
            </a:r>
          </a:p>
          <a:p>
            <a:r>
              <a:rPr lang="en-US" sz="1150" dirty="0" smtClean="0"/>
              <a:t>A foreman and another worker witnessed and heard the claimant say he had hurt his back. </a:t>
            </a:r>
            <a:r>
              <a:rPr lang="pt-BR" sz="1000" i="1" dirty="0" smtClean="0"/>
              <a:t>Hoeffken Bros., Inc. v. Indus. Comm’n</a:t>
            </a:r>
            <a:r>
              <a:rPr lang="pt-BR" sz="1000" dirty="0" smtClean="0"/>
              <a:t>, 31 Ill. 2d 405 (1964).</a:t>
            </a:r>
          </a:p>
          <a:p>
            <a:r>
              <a:rPr lang="en-US" sz="1150" dirty="0" smtClean="0"/>
              <a:t>Claimant told her employer she was diagnosed with CTS and referred to a specialist, did not indicate whether the diagnosis was work-related, but the employer was aware the claimant was having problems with her hands while working from the wrist braces she wore. </a:t>
            </a:r>
            <a:r>
              <a:rPr lang="en-US" sz="1000" i="1" dirty="0" smtClean="0"/>
              <a:t>Harmony’s Corner v. IWCC</a:t>
            </a:r>
            <a:r>
              <a:rPr lang="en-US" sz="1000" dirty="0" smtClean="0"/>
              <a:t>, 2-11-0852WC (2012).</a:t>
            </a:r>
            <a:endParaRPr lang="en-US" sz="1000" dirty="0"/>
          </a:p>
        </p:txBody>
      </p:sp>
      <p:sp>
        <p:nvSpPr>
          <p:cNvPr id="7" name="Text Placeholder 6"/>
          <p:cNvSpPr>
            <a:spLocks noGrp="1"/>
          </p:cNvSpPr>
          <p:nvPr>
            <p:ph type="body" sz="quarter" idx="3"/>
          </p:nvPr>
        </p:nvSpPr>
        <p:spPr>
          <a:xfrm>
            <a:off x="4648200" y="1447800"/>
            <a:ext cx="4041775" cy="639762"/>
          </a:xfrm>
        </p:spPr>
        <p:txBody>
          <a:bodyPr/>
          <a:lstStyle/>
          <a:p>
            <a:r>
              <a:rPr lang="en-US" dirty="0" smtClean="0"/>
              <a:t>Insufficient</a:t>
            </a:r>
            <a:endParaRPr lang="en-US" dirty="0"/>
          </a:p>
        </p:txBody>
      </p:sp>
      <p:sp>
        <p:nvSpPr>
          <p:cNvPr id="8" name="Content Placeholder 7"/>
          <p:cNvSpPr>
            <a:spLocks noGrp="1"/>
          </p:cNvSpPr>
          <p:nvPr>
            <p:ph sz="quarter" idx="4"/>
          </p:nvPr>
        </p:nvSpPr>
        <p:spPr>
          <a:xfrm>
            <a:off x="4419601" y="2057400"/>
            <a:ext cx="4572000" cy="4648200"/>
          </a:xfrm>
        </p:spPr>
        <p:txBody>
          <a:bodyPr>
            <a:noAutofit/>
          </a:bodyPr>
          <a:lstStyle/>
          <a:p>
            <a:r>
              <a:rPr lang="en-US" sz="1150" dirty="0"/>
              <a:t>C</a:t>
            </a:r>
            <a:r>
              <a:rPr lang="en-US" sz="1150" dirty="0" smtClean="0"/>
              <a:t>laimant's </a:t>
            </a:r>
            <a:r>
              <a:rPr lang="en-US" sz="1150" dirty="0"/>
              <a:t>wife </a:t>
            </a:r>
            <a:r>
              <a:rPr lang="en-US" sz="1150" dirty="0" smtClean="0"/>
              <a:t>phoned </a:t>
            </a:r>
            <a:r>
              <a:rPr lang="en-US" sz="1150" dirty="0"/>
              <a:t>his foreman within the 45-day period and informed him that her husband had been injured, but did not state it was work </a:t>
            </a:r>
            <a:r>
              <a:rPr lang="en-US" sz="1150" dirty="0" smtClean="0"/>
              <a:t>related. </a:t>
            </a:r>
            <a:r>
              <a:rPr lang="en-US" sz="1150" i="1" dirty="0" err="1"/>
              <a:t>Fenix</a:t>
            </a:r>
            <a:r>
              <a:rPr lang="en-US" sz="1150" i="1" dirty="0"/>
              <a:t> &amp; </a:t>
            </a:r>
            <a:r>
              <a:rPr lang="en-US" sz="1150" i="1" dirty="0" err="1"/>
              <a:t>Scisson</a:t>
            </a:r>
            <a:r>
              <a:rPr lang="en-US" sz="1150" i="1" dirty="0"/>
              <a:t> Const. Co. v. Indus. </a:t>
            </a:r>
            <a:r>
              <a:rPr lang="en-US" sz="1150" i="1" dirty="0" err="1"/>
              <a:t>Comm’n</a:t>
            </a:r>
            <a:r>
              <a:rPr lang="en-US" sz="1150" dirty="0"/>
              <a:t>, 27 Ill.2d 354 (1963</a:t>
            </a:r>
            <a:r>
              <a:rPr lang="en-US" sz="1150" dirty="0" smtClean="0"/>
              <a:t>).</a:t>
            </a:r>
          </a:p>
          <a:p>
            <a:r>
              <a:rPr lang="en-US" sz="1150" i="1" dirty="0"/>
              <a:t>Swing v. IWCC</a:t>
            </a:r>
            <a:r>
              <a:rPr lang="en-US" sz="1150" dirty="0"/>
              <a:t>, 01-10-3799WC (</a:t>
            </a:r>
            <a:r>
              <a:rPr lang="en-US" sz="1150" dirty="0" smtClean="0"/>
              <a:t>2011):  </a:t>
            </a:r>
            <a:r>
              <a:rPr lang="en-US" sz="1150" dirty="0"/>
              <a:t>Simply reporting one’s condition, without reference to its cause, would not put an employer on notice that there was an accident to investigate.</a:t>
            </a:r>
          </a:p>
          <a:p>
            <a:r>
              <a:rPr lang="en-US" sz="1150" i="1" dirty="0" err="1"/>
              <a:t>Milewski</a:t>
            </a:r>
            <a:r>
              <a:rPr lang="en-US" sz="1150" i="1" dirty="0"/>
              <a:t> v. IWCC</a:t>
            </a:r>
            <a:r>
              <a:rPr lang="en-US" sz="1150" dirty="0"/>
              <a:t>, 1-10-2147WC (2011):  </a:t>
            </a:r>
            <a:r>
              <a:rPr lang="en-US" sz="1150" dirty="0" smtClean="0"/>
              <a:t>Claimant simply </a:t>
            </a:r>
            <a:r>
              <a:rPr lang="en-US" sz="1150" dirty="0"/>
              <a:t>told his employer about the condition of his </a:t>
            </a:r>
            <a:r>
              <a:rPr lang="en-US" sz="1150" dirty="0" smtClean="0"/>
              <a:t>knees, without referencing that the performance of his duties was affecting his knees. </a:t>
            </a:r>
            <a:endParaRPr lang="en-US" sz="1150" dirty="0"/>
          </a:p>
          <a:p>
            <a:r>
              <a:rPr lang="en-US" sz="1150" i="1" dirty="0" smtClean="0"/>
              <a:t>Mohr </a:t>
            </a:r>
            <a:r>
              <a:rPr lang="en-US" sz="1150" i="1" dirty="0"/>
              <a:t>v. Silgan Closures</a:t>
            </a:r>
            <a:r>
              <a:rPr lang="en-US" sz="1150" dirty="0"/>
              <a:t>, 09 WC 48781, 12 IWCC 0711 (2012):  </a:t>
            </a:r>
            <a:r>
              <a:rPr lang="en-US" sz="1150" dirty="0" smtClean="0"/>
              <a:t>Petitioner</a:t>
            </a:r>
            <a:r>
              <a:rPr lang="en-US" sz="1150" dirty="0"/>
              <a:t>, in the process of informing the employer of her CTS and her need to wear splints at work, specifically informed the employer that this particular malady was not work-related. </a:t>
            </a:r>
            <a:endParaRPr lang="en-US" sz="1150" dirty="0" smtClean="0"/>
          </a:p>
          <a:p>
            <a:r>
              <a:rPr lang="en-US" sz="1150" i="1" dirty="0" smtClean="0"/>
              <a:t>Lane </a:t>
            </a:r>
            <a:r>
              <a:rPr lang="en-US" sz="1150" i="1" dirty="0"/>
              <a:t>v. Source One</a:t>
            </a:r>
            <a:r>
              <a:rPr lang="en-US" sz="1150" dirty="0"/>
              <a:t>, 09 IWCC (2009):  Petitioner filled out a short-term disability form marking that his injury was not due to sickness/illness arising out of his job.  He also reported back difficulties to his supervisor at the time he began treatment, but did not report to his supervisor he sustained a work-related </a:t>
            </a:r>
            <a:r>
              <a:rPr lang="en-US" sz="1150" dirty="0" smtClean="0"/>
              <a:t>injury.</a:t>
            </a:r>
          </a:p>
          <a:p>
            <a:endParaRPr lang="en-US" sz="1150" dirty="0"/>
          </a:p>
        </p:txBody>
      </p:sp>
    </p:spTree>
    <p:extLst>
      <p:ext uri="{BB962C8B-B14F-4D97-AF65-F5344CB8AC3E}">
        <p14:creationId xmlns:p14="http://schemas.microsoft.com/office/powerpoint/2010/main" val="3844804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1902</TotalTime>
  <Words>3883</Words>
  <Application>Microsoft Office PowerPoint</Application>
  <PresentationFormat>On-screen Show (4:3)</PresentationFormat>
  <Paragraphs>182</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Impact</vt:lpstr>
      <vt:lpstr>Times New Roman</vt:lpstr>
      <vt:lpstr>NewsPrint</vt:lpstr>
      <vt:lpstr>WCLA MCLE 6-19-14</vt:lpstr>
      <vt:lpstr>The Notice Defense:  Myth or Reality</vt:lpstr>
      <vt:lpstr>Notice – 820 ILCS 305/6(c)</vt:lpstr>
      <vt:lpstr>Purpose</vt:lpstr>
      <vt:lpstr>Sufficiency of Notice</vt:lpstr>
      <vt:lpstr>PowerPoint Presentation</vt:lpstr>
      <vt:lpstr>The Act requires the employee to “place the employer in possession of the known facts within the statutory period, but that a defect or inaccuracy in the notice is not a bar unless the employer is unduly prejudiced thereby.”</vt:lpstr>
      <vt:lpstr>PowerPoint Presentation</vt:lpstr>
      <vt:lpstr>When are the facts sufficient?</vt:lpstr>
      <vt:lpstr>Notice &amp; repetitive trauma</vt:lpstr>
      <vt:lpstr>Peoria County Bellwood Nursing Home v. Indus. Comm’n, 115 Ill. 2d 524 (1987).</vt:lpstr>
      <vt:lpstr>Fact of the injury vs. fact of discovery</vt:lpstr>
      <vt:lpstr>Be Careful!</vt:lpstr>
      <vt:lpstr>Diagnosis date as manifestation date</vt:lpstr>
      <vt:lpstr>Durand v. Indus. Comm’n, 224 Ill.2d 53 (2006).</vt:lpstr>
      <vt:lpstr>White v. IWCC</vt:lpstr>
      <vt:lpstr>Facts</vt:lpstr>
      <vt:lpstr>Appellate Court opinion</vt:lpstr>
      <vt:lpstr>How did the court come to this conclusion?</vt:lpstr>
      <vt:lpstr>arguments</vt:lpstr>
      <vt:lpstr>PowerPoint Presentation</vt:lpstr>
      <vt:lpstr>Did the court get this wrong?</vt:lpstr>
      <vt:lpstr>PowerPoint Presentation</vt:lpstr>
      <vt:lpstr>How has White been interpreted?</vt:lpstr>
      <vt:lpstr>Tolbert v. IWCC</vt:lpstr>
      <vt:lpstr>Facts</vt:lpstr>
      <vt:lpstr>Based upon Fenix-Scisson, Raymond, McLean Trucking, &amp; Sohio Pipe</vt:lpstr>
      <vt:lpstr>The Act requires the employee to “place the employer in possession of the known facts within the statutory period, but that a defect or inaccuracy in the notice is not a bar unless the employer is unduly prejudiced thereby.”</vt:lpstr>
      <vt:lpstr>PowerPoint Presentation</vt:lpstr>
      <vt:lpstr>App. Ct. likens it to repetitive trauma notice cases.</vt:lpstr>
      <vt:lpstr>“Accident” date after employment ends.</vt:lpstr>
      <vt:lpstr>Where do we go from here?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&amp;  White v. IWCC</dc:title>
  <dc:creator>Amylee H. Simonovich</dc:creator>
  <cp:lastModifiedBy>David B. Menchetti</cp:lastModifiedBy>
  <cp:revision>53</cp:revision>
  <cp:lastPrinted>2014-06-17T21:58:24Z</cp:lastPrinted>
  <dcterms:created xsi:type="dcterms:W3CDTF">2012-11-01T15:56:53Z</dcterms:created>
  <dcterms:modified xsi:type="dcterms:W3CDTF">2014-06-18T12:50:42Z</dcterms:modified>
</cp:coreProperties>
</file>