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73"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89FAFAE-5DB3-41ED-8CD0-6CBA782C6442}" type="slidenum">
              <a:rPr lang="en-US" smtClean="0"/>
              <a:pPr/>
              <a:t>‹#›</a:t>
            </a:fld>
            <a:endParaRPr lang="en-US"/>
          </a:p>
        </p:txBody>
      </p:sp>
    </p:spTree>
    <p:extLst>
      <p:ext uri="{BB962C8B-B14F-4D97-AF65-F5344CB8AC3E}">
        <p14:creationId xmlns:p14="http://schemas.microsoft.com/office/powerpoint/2010/main" val="170524949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D3AB295F-F034-4E61-A2A6-D7CB6CA998AB}" type="slidenum">
              <a:rPr lang="en-US" smtClean="0"/>
              <a:pPr/>
              <a:t>‹#›</a:t>
            </a:fld>
            <a:endParaRPr lang="en-US"/>
          </a:p>
        </p:txBody>
      </p:sp>
    </p:spTree>
    <p:extLst>
      <p:ext uri="{BB962C8B-B14F-4D97-AF65-F5344CB8AC3E}">
        <p14:creationId xmlns:p14="http://schemas.microsoft.com/office/powerpoint/2010/main" val="85545497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AB295F-F034-4E61-A2A6-D7CB6CA998AB}"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37527E-22D5-460B-9ABE-CC6774EEC3B4}" type="datetimeFigureOut">
              <a:rPr lang="en-US" smtClean="0"/>
              <a:pPr/>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F0268-B6B7-4935-B1AC-85FA281D34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37527E-22D5-460B-9ABE-CC6774EEC3B4}" type="datetimeFigureOut">
              <a:rPr lang="en-US" smtClean="0"/>
              <a:pPr/>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F0268-B6B7-4935-B1AC-85FA281D34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37527E-22D5-460B-9ABE-CC6774EEC3B4}" type="datetimeFigureOut">
              <a:rPr lang="en-US" smtClean="0"/>
              <a:pPr/>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F0268-B6B7-4935-B1AC-85FA281D34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37527E-22D5-460B-9ABE-CC6774EEC3B4}" type="datetimeFigureOut">
              <a:rPr lang="en-US" smtClean="0"/>
              <a:pPr/>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F0268-B6B7-4935-B1AC-85FA281D34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37527E-22D5-460B-9ABE-CC6774EEC3B4}" type="datetimeFigureOut">
              <a:rPr lang="en-US" smtClean="0"/>
              <a:pPr/>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F0268-B6B7-4935-B1AC-85FA281D34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37527E-22D5-460B-9ABE-CC6774EEC3B4}" type="datetimeFigureOut">
              <a:rPr lang="en-US" smtClean="0"/>
              <a:pPr/>
              <a:t>6/24/2013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4F0268-B6B7-4935-B1AC-85FA281D343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37527E-22D5-460B-9ABE-CC6774EEC3B4}" type="datetimeFigureOut">
              <a:rPr lang="en-US" smtClean="0"/>
              <a:pPr/>
              <a:t>6/24/2013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4F0268-B6B7-4935-B1AC-85FA281D34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37527E-22D5-460B-9ABE-CC6774EEC3B4}" type="datetimeFigureOut">
              <a:rPr lang="en-US" smtClean="0"/>
              <a:pPr/>
              <a:t>6/24/2013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4F0268-B6B7-4935-B1AC-85FA281D34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37527E-22D5-460B-9ABE-CC6774EEC3B4}" type="datetimeFigureOut">
              <a:rPr lang="en-US" smtClean="0"/>
              <a:pPr/>
              <a:t>6/24/2013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4F0268-B6B7-4935-B1AC-85FA281D34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37527E-22D5-460B-9ABE-CC6774EEC3B4}" type="datetimeFigureOut">
              <a:rPr lang="en-US" smtClean="0"/>
              <a:pPr/>
              <a:t>6/24/2013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4F0268-B6B7-4935-B1AC-85FA281D34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37527E-22D5-460B-9ABE-CC6774EEC3B4}" type="datetimeFigureOut">
              <a:rPr lang="en-US" smtClean="0"/>
              <a:pPr/>
              <a:t>6/24/2013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4F0268-B6B7-4935-B1AC-85FA281D343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37527E-22D5-460B-9ABE-CC6774EEC3B4}" type="datetimeFigureOut">
              <a:rPr lang="en-US" smtClean="0"/>
              <a:pPr/>
              <a:t>6/24/2013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4F0268-B6B7-4935-B1AC-85FA281D34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lexis.com/research/buttonTFLink?_m=332e61aad301ad27550a43f791e0a821&amp;_xfercite=%3ccite%20cc=%22USA%22%3e%3c!%5bCDATA%5b2013%20IL%20App%20(4th)%20120219WC-U%5d%5d%3e%3c/cite%3e&amp;_butType=4&amp;_butStat=0&amp;_butNum=31&amp;_butInline=1&amp;_butinfo=50%20IL%20ADMIN%207110.90&amp;_fmtstr=FULL&amp;docnum=1&amp;_startdoc=1&amp;wchp=dGLbVzt-zSkAz&amp;_md5=6232fe965a6f25175c5a90379ec99506" TargetMode="External"/><Relationship Id="rId2" Type="http://schemas.openxmlformats.org/officeDocument/2006/relationships/hyperlink" Target="https://www.lexis.com/research/buttonTFLink?_m=332e61aad301ad27550a43f791e0a821&amp;_xfercite=%3ccite%20cc=%22USA%22%3e%3c!%5bCDATA%5b2013%20IL%20App%20(4th)%20120219WC-U%5d%5d%3e%3c/cite%3e&amp;_butType=4&amp;_butStat=0&amp;_butNum=29&amp;_butInline=1&amp;_butinfo=820%20ILL.%20COMP.%20STAT.%20305/8.2&amp;_fmtstr=FULL&amp;docnum=1&amp;_startdoc=1&amp;wchp=dGLbVzt-zSkAz&amp;_md5=80b28a716ef60267a2bc6cce965afe3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WCLA MCLE 6-20-13</a:t>
            </a:r>
            <a:endParaRPr lang="en-US" dirty="0"/>
          </a:p>
        </p:txBody>
      </p:sp>
      <p:sp>
        <p:nvSpPr>
          <p:cNvPr id="5" name="Content Placeholder 4"/>
          <p:cNvSpPr>
            <a:spLocks noGrp="1"/>
          </p:cNvSpPr>
          <p:nvPr>
            <p:ph idx="1"/>
          </p:nvPr>
        </p:nvSpPr>
        <p:spPr/>
        <p:txBody>
          <a:bodyPr/>
          <a:lstStyle/>
          <a:p>
            <a:r>
              <a:rPr lang="en-US" dirty="0" smtClean="0"/>
              <a:t>Workers’ Comp Law Update: Legislative, Commission AMA Decision &amp; Medical Bills</a:t>
            </a:r>
          </a:p>
          <a:p>
            <a:r>
              <a:rPr lang="en-US" dirty="0" smtClean="0"/>
              <a:t>Thursday June 20, 2013</a:t>
            </a:r>
          </a:p>
          <a:p>
            <a:r>
              <a:rPr lang="en-US" dirty="0" smtClean="0"/>
              <a:t>12:00 pm to 1:00 pm</a:t>
            </a:r>
          </a:p>
          <a:p>
            <a:r>
              <a:rPr lang="en-US" dirty="0" smtClean="0"/>
              <a:t>James R. Thompson Center , Chicago, IL</a:t>
            </a:r>
          </a:p>
          <a:p>
            <a:r>
              <a:rPr lang="en-US" dirty="0" smtClean="0"/>
              <a:t>1 Hour General MCLE Credit</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Frederick Williams v. Flexible Staffing</a:t>
            </a:r>
            <a:br>
              <a:rPr lang="en-US" sz="3200" dirty="0" smtClean="0"/>
            </a:br>
            <a:r>
              <a:rPr lang="en-US" sz="3200" dirty="0" smtClean="0"/>
              <a:t>11WC046390</a:t>
            </a:r>
            <a:br>
              <a:rPr lang="en-US" sz="3200" dirty="0" smtClean="0"/>
            </a:br>
            <a:r>
              <a:rPr lang="en-US" sz="3100" dirty="0" smtClean="0"/>
              <a:t>Factor (v) Evidence of Disability</a:t>
            </a:r>
            <a:endParaRPr lang="en-US" sz="3100" dirty="0"/>
          </a:p>
        </p:txBody>
      </p:sp>
      <p:sp>
        <p:nvSpPr>
          <p:cNvPr id="3" name="Content Placeholder 2"/>
          <p:cNvSpPr>
            <a:spLocks noGrp="1"/>
          </p:cNvSpPr>
          <p:nvPr>
            <p:ph idx="1"/>
          </p:nvPr>
        </p:nvSpPr>
        <p:spPr/>
        <p:txBody>
          <a:bodyPr>
            <a:normAutofit fontScale="77500" lnSpcReduction="20000"/>
          </a:bodyPr>
          <a:lstStyle/>
          <a:p>
            <a:r>
              <a:rPr lang="en-US" dirty="0" smtClean="0"/>
              <a:t>Demonstrated evidence of disability corroborated by his treating medical records</a:t>
            </a:r>
          </a:p>
          <a:p>
            <a:r>
              <a:rPr lang="en-US" dirty="0" smtClean="0"/>
              <a:t>Credibly testified</a:t>
            </a:r>
          </a:p>
          <a:p>
            <a:r>
              <a:rPr lang="en-US" dirty="0" smtClean="0"/>
              <a:t>Pain, numbness, tingling and loss of range of motion</a:t>
            </a:r>
          </a:p>
          <a:p>
            <a:r>
              <a:rPr lang="en-US" dirty="0" smtClean="0"/>
              <a:t>Corroborated by treating medical records of Dr. </a:t>
            </a:r>
            <a:r>
              <a:rPr lang="en-US" dirty="0" err="1" smtClean="0"/>
              <a:t>Aribindi</a:t>
            </a:r>
            <a:endParaRPr lang="en-US" dirty="0" smtClean="0"/>
          </a:p>
          <a:p>
            <a:r>
              <a:rPr lang="en-US" dirty="0" smtClean="0"/>
              <a:t>Corroborated by “diagnosis; necessity of surgery; course of treatment”</a:t>
            </a:r>
          </a:p>
          <a:p>
            <a:r>
              <a:rPr lang="en-US" dirty="0" smtClean="0"/>
              <a:t>“Last visit”: loss of range of motion</a:t>
            </a:r>
          </a:p>
          <a:p>
            <a:r>
              <a:rPr lang="en-US" dirty="0" smtClean="0"/>
              <a:t>“Evidences a disability as indicated by commission decisions regarded as precedent pursuant to section 19(e).”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Frederick Williams v. Flexible Staffing</a:t>
            </a:r>
            <a:br>
              <a:rPr lang="en-US" sz="3600" dirty="0" smtClean="0"/>
            </a:br>
            <a:r>
              <a:rPr lang="en-US" sz="3600" dirty="0" smtClean="0"/>
              <a:t>11WC046390</a:t>
            </a:r>
            <a:r>
              <a:rPr lang="en-US" dirty="0" smtClean="0"/>
              <a:t/>
            </a:r>
            <a:br>
              <a:rPr lang="en-US" dirty="0" smtClean="0"/>
            </a:br>
            <a:r>
              <a:rPr lang="en-US" sz="3600" dirty="0" smtClean="0"/>
              <a:t>Determination of PPD</a:t>
            </a:r>
            <a:endParaRPr lang="en-US" sz="3600" dirty="0"/>
          </a:p>
        </p:txBody>
      </p:sp>
      <p:sp>
        <p:nvSpPr>
          <p:cNvPr id="3" name="Content Placeholder 2"/>
          <p:cNvSpPr>
            <a:spLocks noGrp="1"/>
          </p:cNvSpPr>
          <p:nvPr>
            <p:ph idx="1"/>
          </p:nvPr>
        </p:nvSpPr>
        <p:spPr/>
        <p:txBody>
          <a:bodyPr/>
          <a:lstStyle/>
          <a:p>
            <a:r>
              <a:rPr lang="en-US" dirty="0" smtClean="0"/>
              <a:t>“Not simply a calculation, but an evaluation of all five factors” as stated in 8.1b</a:t>
            </a:r>
          </a:p>
          <a:p>
            <a:r>
              <a:rPr lang="en-US" dirty="0" smtClean="0"/>
              <a:t>No sole determinant</a:t>
            </a:r>
          </a:p>
          <a:p>
            <a:r>
              <a:rPr lang="en-US" dirty="0" smtClean="0"/>
              <a:t>“Therefore applying section 8.1b” PPD is 30% loss of use of the right arm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Frederick Williams v. Flexible Staffing</a:t>
            </a:r>
            <a:br>
              <a:rPr lang="en-US" dirty="0" smtClean="0"/>
            </a:br>
            <a:r>
              <a:rPr lang="en-US" dirty="0" smtClean="0"/>
              <a:t>13 IWCC 0557</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Unanimous decision 5-29-13 </a:t>
            </a:r>
          </a:p>
          <a:p>
            <a:r>
              <a:rPr lang="en-US" dirty="0" smtClean="0"/>
              <a:t>“Timely Petition for Review having been filed by the Respondent herein… after considering the issues of nature and extent, Section 8.1b, Section 19(e)…modifies the Decision of the Arbitrator as stated below and otherwise affirms and adopts the Decision of the Arbitrator…”</a:t>
            </a:r>
          </a:p>
          <a:p>
            <a:r>
              <a:rPr lang="en-US" dirty="0" smtClean="0"/>
              <a:t>“The Commission modifies the Arbitrator’s Decision, decreasing Petitioner’s partial disability award from 30% to 25% loss of use of the right arm pursuant to Section 8(e) of the Act. All else is affirmed </a:t>
            </a:r>
            <a:r>
              <a:rPr lang="en-US" smtClean="0"/>
              <a:t>and adopted”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Cass </a:t>
            </a:r>
            <a:r>
              <a:rPr lang="en-US" sz="3600" dirty="0" err="1" smtClean="0"/>
              <a:t>Kohlrus</a:t>
            </a:r>
            <a:r>
              <a:rPr lang="en-US" sz="3600" dirty="0" smtClean="0"/>
              <a:t> v. Springfield Urban League</a:t>
            </a:r>
            <a:br>
              <a:rPr lang="en-US" sz="3600" dirty="0" smtClean="0"/>
            </a:br>
            <a:r>
              <a:rPr lang="en-US" sz="3600" dirty="0" smtClean="0"/>
              <a:t>08WC007979, 11 IWCC 0205</a:t>
            </a:r>
            <a:endParaRPr lang="en-US" sz="3600" dirty="0"/>
          </a:p>
        </p:txBody>
      </p:sp>
      <p:sp>
        <p:nvSpPr>
          <p:cNvPr id="3" name="Content Placeholder 2"/>
          <p:cNvSpPr>
            <a:spLocks noGrp="1"/>
          </p:cNvSpPr>
          <p:nvPr>
            <p:ph idx="1"/>
          </p:nvPr>
        </p:nvSpPr>
        <p:spPr/>
        <p:txBody>
          <a:bodyPr>
            <a:normAutofit fontScale="25000" lnSpcReduction="20000"/>
          </a:bodyPr>
          <a:lstStyle/>
          <a:p>
            <a:r>
              <a:rPr lang="en-US" sz="9600" dirty="0" smtClean="0"/>
              <a:t>Commission Decision: The Commission also affirms the Arbitrator's award of medical expenses…IT IS FURTHER ORDERED BY THE COMMISSION that Respondent is liable for medical expenses related to Petitioner's injury pursuant to the medical fee schedule. </a:t>
            </a:r>
          </a:p>
          <a:p>
            <a:r>
              <a:rPr lang="en-US" sz="9600" dirty="0" smtClean="0"/>
              <a:t>Arbitration Decision: The respondent shall pay $ </a:t>
            </a:r>
            <a:r>
              <a:rPr lang="en-US" sz="9600" b="1" dirty="0" smtClean="0"/>
              <a:t>50,328.90</a:t>
            </a:r>
            <a:r>
              <a:rPr lang="en-US" sz="9600" dirty="0" smtClean="0"/>
              <a:t> for medical services, as provided in Section 8(a) of the Act. Respondent is to hold Petitioner harmless for any claims for reimbursement from any health insurance provider and shall provide payment information to Petitioner relative to any credit due. Respondent is to pay unpaid balances with regard to said medical expenses directly to Petitioner. Respondent shall pay any unpaid, related medical expenses according to the fee schedule and shall provide documentation with regard to said fee schedule payment calculations to Petitioner.</a:t>
            </a: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Springfield Urban League v. IWCC</a:t>
            </a:r>
            <a:br>
              <a:rPr lang="en-US" sz="3600" dirty="0" smtClean="0"/>
            </a:br>
            <a:r>
              <a:rPr lang="en-US" sz="3600" dirty="0" smtClean="0"/>
              <a:t>2013 IL App (4</a:t>
            </a:r>
            <a:r>
              <a:rPr lang="en-US" sz="3600" baseline="30000" dirty="0" smtClean="0"/>
              <a:t>th</a:t>
            </a:r>
            <a:r>
              <a:rPr lang="en-US" sz="3600" dirty="0" smtClean="0"/>
              <a:t>)120219WC,  4/23/2013</a:t>
            </a:r>
            <a:endParaRPr lang="en-US" sz="3600" dirty="0"/>
          </a:p>
        </p:txBody>
      </p:sp>
      <p:sp>
        <p:nvSpPr>
          <p:cNvPr id="3" name="Content Placeholder 2"/>
          <p:cNvSpPr>
            <a:spLocks noGrp="1"/>
          </p:cNvSpPr>
          <p:nvPr>
            <p:ph idx="1"/>
          </p:nvPr>
        </p:nvSpPr>
        <p:spPr/>
        <p:txBody>
          <a:bodyPr>
            <a:normAutofit fontScale="25000" lnSpcReduction="20000"/>
          </a:bodyPr>
          <a:lstStyle/>
          <a:p>
            <a:r>
              <a:rPr lang="en-US" sz="7200" dirty="0" smtClean="0"/>
              <a:t>The employer next argues that this court must remand to the Commission for a determination of a dollar amount owed to claimant pursuant to the medical fee schedule. We disagree.</a:t>
            </a:r>
          </a:p>
          <a:p>
            <a:r>
              <a:rPr lang="en-US" sz="7200" dirty="0" smtClean="0"/>
              <a:t>The employer does not argue claimant failed to establish that her medical bills were necessary and causally connected to her work injury. The employer did not object to the introduction of claimant's medical bills. The employer argues it cannot be ordered to pay medical expenses according to the fee schedule "when the fee schedule amount is unknown.“</a:t>
            </a:r>
          </a:p>
          <a:p>
            <a:r>
              <a:rPr lang="en-US" sz="7200" dirty="0" smtClean="0"/>
              <a:t>Pursuant to the Act, the employer must adjust the medical bills to conform to the fee schedule of </a:t>
            </a:r>
            <a:r>
              <a:rPr lang="en-US" sz="7200" dirty="0" smtClean="0">
                <a:hlinkClick r:id="rId2" action="ppaction://hlinkfile"/>
              </a:rPr>
              <a:t>section 8.2</a:t>
            </a:r>
            <a:r>
              <a:rPr lang="en-US" sz="7200" dirty="0" smtClean="0"/>
              <a:t> of the Act... We note in response to the employer's concerns regarding coding and bundling that the fee schedule requires that services be reported with the Current Procedural Terminology (CPT) codes and in accordance with the HCPCS Level II, U.S. Department of Health and Human Services, Centers for Medicare and Medicaid Services, 7500 Security Boulevard, Baltimore, Maryland 21244 (2006), no later dates or editions. See </a:t>
            </a:r>
            <a:r>
              <a:rPr lang="en-US" sz="7200" dirty="0" smtClean="0">
                <a:hlinkClick r:id="rId3" action="ppaction://hlinkfile"/>
              </a:rPr>
              <a:t>50 Ill. Adm. Code 7110.90</a:t>
            </a:r>
            <a:r>
              <a:rPr lang="en-US" sz="7200" dirty="0" smtClean="0"/>
              <a:t> (2012). </a:t>
            </a:r>
          </a:p>
          <a:p>
            <a:r>
              <a:rPr lang="en-US" sz="7200" dirty="0" smtClean="0"/>
              <a:t>The Commission's decision ordering the employer to "pay any unpaid, related medical expenses according to the fee schedule and provide documentation with regard to said fee schedule payment calculations to Petitioner," complies with the statutorily mandated procedures set forth in the Act. Therefore, we need not remand to the Commission for a determination of a dollar amount owed to claimant pursuant to the medical fee schedule</a:t>
            </a:r>
            <a:r>
              <a:rPr lang="en-US" sz="4500" dirty="0" smtClean="0"/>
              <a:t>.</a:t>
            </a: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Autofit/>
          </a:bodyPr>
          <a:lstStyle/>
          <a:p>
            <a:r>
              <a:rPr lang="en-US" sz="3200" dirty="0" smtClean="0"/>
              <a:t>Air Freight Express v. IWCC</a:t>
            </a:r>
            <a:br>
              <a:rPr lang="en-US" sz="3200" dirty="0" smtClean="0"/>
            </a:br>
            <a:r>
              <a:rPr lang="en-US" sz="3200" dirty="0" smtClean="0"/>
              <a:t>2013 IL App (1</a:t>
            </a:r>
            <a:r>
              <a:rPr lang="en-US" sz="3200" baseline="30000" dirty="0" smtClean="0"/>
              <a:t>st</a:t>
            </a:r>
            <a:r>
              <a:rPr lang="en-US" sz="3200" dirty="0" smtClean="0"/>
              <a:t>) 122219-U</a:t>
            </a:r>
            <a:br>
              <a:rPr lang="en-US" sz="3200" dirty="0" smtClean="0"/>
            </a:br>
            <a:r>
              <a:rPr lang="en-US" sz="3200" dirty="0" smtClean="0"/>
              <a:t>Rule 23, 6/11/2013</a:t>
            </a:r>
            <a:endParaRPr lang="en-US" sz="3200" dirty="0"/>
          </a:p>
        </p:txBody>
      </p:sp>
      <p:sp>
        <p:nvSpPr>
          <p:cNvPr id="3" name="Content Placeholder 2"/>
          <p:cNvSpPr>
            <a:spLocks noGrp="1"/>
          </p:cNvSpPr>
          <p:nvPr>
            <p:ph idx="1"/>
          </p:nvPr>
        </p:nvSpPr>
        <p:spPr/>
        <p:txBody>
          <a:bodyPr>
            <a:normAutofit fontScale="55000" lnSpcReduction="20000"/>
          </a:bodyPr>
          <a:lstStyle/>
          <a:p>
            <a:r>
              <a:rPr lang="en-US" dirty="0" smtClean="0"/>
              <a:t>The parties disputed who had the duty of providing fee schedule assessments and whether the employer had received all of the available information regarding medical expenses. Commissioner </a:t>
            </a:r>
            <a:r>
              <a:rPr lang="en-US" dirty="0" err="1" smtClean="0"/>
              <a:t>Demuno</a:t>
            </a:r>
            <a:r>
              <a:rPr lang="en-US" dirty="0" smtClean="0"/>
              <a:t> stated both parties had a duty to submit fee schedule assessments and directed the employer to submit a written statement of what information the employer needed.</a:t>
            </a:r>
          </a:p>
          <a:p>
            <a:r>
              <a:rPr lang="en-US" dirty="0" smtClean="0"/>
              <a:t>Commission Decision: "[T]he Commission further finds that [the employer's] failure to make payment of the additional amount of $131,493.27 was not in good faith. If [the employer] feels it is entitled to a fee schedule reduction for medical charges, the burden is on them to calculate those reductions. They cannot in good conscience refuse to make a payment because the fee schedule reduction was not calculated for them.”</a:t>
            </a:r>
          </a:p>
          <a:p>
            <a:r>
              <a:rPr lang="en-US" dirty="0" smtClean="0"/>
              <a:t>App. Ct.: The employer's challenge to the Commission's imposition of penalties and fees appears to be that the Commission did not use certain express language in its decision when setting forth the employer's medical expenses obligation. Specifically, in its briefs, the employer argues that "[t]o date, no such determination has been made by the Commission as to reasonable and necessary medical expenses" or "what, if any, medical bills are due and owing." The record does not support its position.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Joseph </a:t>
            </a:r>
            <a:r>
              <a:rPr lang="en-US" dirty="0" err="1" smtClean="0"/>
              <a:t>Schuringa</a:t>
            </a:r>
            <a:r>
              <a:rPr lang="en-US" dirty="0" smtClean="0"/>
              <a:t> v. City of Oak Forest</a:t>
            </a:r>
            <a:br>
              <a:rPr lang="en-US" dirty="0" smtClean="0"/>
            </a:br>
            <a:r>
              <a:rPr lang="en-US" dirty="0" smtClean="0"/>
              <a:t>10WC032097, 13 IWCC 0225</a:t>
            </a:r>
            <a:endParaRPr lang="en-US" dirty="0"/>
          </a:p>
        </p:txBody>
      </p:sp>
      <p:sp>
        <p:nvSpPr>
          <p:cNvPr id="3" name="Content Placeholder 2"/>
          <p:cNvSpPr>
            <a:spLocks noGrp="1"/>
          </p:cNvSpPr>
          <p:nvPr>
            <p:ph idx="1"/>
          </p:nvPr>
        </p:nvSpPr>
        <p:spPr/>
        <p:txBody>
          <a:bodyPr>
            <a:normAutofit fontScale="25000" lnSpcReduction="20000"/>
          </a:bodyPr>
          <a:lstStyle/>
          <a:p>
            <a:r>
              <a:rPr lang="en-US" sz="7200" dirty="0" smtClean="0"/>
              <a:t>Arbitrator: J. Were the medical services that were provided to Petitioner reasonable and necessary? Has Respondent paid all appropriate charges for all reasonable and necessary medical services? I find that the following medical, surgical and hospital bills contained in Petitioner's Group Exhibit No. 10 were reasonable, necessary and causally related to Petitioner's work injuries. Accordingly, Respondent is liable for and shall pay the following amounts to each vendor as provided in Section 8(a) of the Act and subject to the statutory medical fee schedule in effect on the date(s) of treatment, if applicable…Respondent shall pay reasonable and necessary medical services of $ 10,348.64, to medical providers as set forth in this decision and as provided in Section 8(a) of the Act, subject to the statutory fee schedule, if applicable.</a:t>
            </a:r>
          </a:p>
          <a:p>
            <a:r>
              <a:rPr lang="en-US" sz="7200" dirty="0" smtClean="0"/>
              <a:t>Commission: The Commission corrects section J on page eleven to state: "The medical, surgical and hospital bills contained in Petitioner's Group Exhibit No. 10 were reasonable, necessary and causally related to Petitioner's work injuries. Accordingly, Respondent is liable for and shall pay Petitioner $ 10,348.64, as provided in Section 8(a) of the Act and subject to the statutory medical fee schedule in effect on the dates of treatment, if applicable…IT IS FURTHER ORDERED BY THE COMMISSION that Respondent shall pay to Petitioner all reasonable and necessary medical expenses in the sum of $ 10,348.64 under § 8(a) of the Act and subject to the medical fee schedule.</a:t>
            </a: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HB3390</a:t>
            </a:r>
            <a:br>
              <a:rPr lang="en-US" dirty="0" smtClean="0"/>
            </a:br>
            <a:r>
              <a:rPr lang="en-US" dirty="0" smtClean="0"/>
              <a:t>Interpreter </a:t>
            </a:r>
            <a:endParaRPr lang="en-US" dirty="0"/>
          </a:p>
        </p:txBody>
      </p:sp>
      <p:sp>
        <p:nvSpPr>
          <p:cNvPr id="5" name="Content Placeholder 4"/>
          <p:cNvSpPr>
            <a:spLocks noGrp="1"/>
          </p:cNvSpPr>
          <p:nvPr>
            <p:ph idx="1"/>
          </p:nvPr>
        </p:nvSpPr>
        <p:spPr/>
        <p:txBody>
          <a:bodyPr>
            <a:normAutofit fontScale="85000" lnSpcReduction="20000"/>
          </a:bodyPr>
          <a:lstStyle/>
          <a:p>
            <a:r>
              <a:rPr lang="en-US" dirty="0" smtClean="0"/>
              <a:t>(820 ILCS 305/9) (from Ch. 48, par. 138.9) </a:t>
            </a:r>
            <a:br>
              <a:rPr lang="en-US" dirty="0" smtClean="0"/>
            </a:br>
            <a:r>
              <a:rPr lang="en-US" dirty="0" smtClean="0"/>
              <a:t>Sec. 9. Any employer or employee or beneficiary who shall desire to have such compensation, or any unpaid part thereof, paid in a lump sum, may petition the Commission, asking that such compensation be so paid….</a:t>
            </a:r>
            <a:r>
              <a:rPr lang="en-US" u="sng" dirty="0" smtClean="0"/>
              <a:t>Prior to approval of any pro se Settlement Contract Lump Sum Petition, the Commission or an Arbitrator thereof shall determine if the unrepresented employee, if present, is able to read and communicate in English. If not, it shall be the responsibility of the Commission to provide a qualified, independent interpreter at the time such Petition is heard, unless the employee has provided his or her own interpreter.</a:t>
            </a:r>
            <a:endParaRPr lang="en-US" u="sn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HB3390</a:t>
            </a:r>
            <a:br>
              <a:rPr lang="en-US" dirty="0" smtClean="0"/>
            </a:br>
            <a:r>
              <a:rPr lang="en-US" sz="4000" dirty="0" smtClean="0"/>
              <a:t>Arbitrator Personnel Code References</a:t>
            </a:r>
            <a:endParaRPr lang="en-US" sz="4000" dirty="0"/>
          </a:p>
        </p:txBody>
      </p:sp>
      <p:sp>
        <p:nvSpPr>
          <p:cNvPr id="3" name="Content Placeholder 2"/>
          <p:cNvSpPr>
            <a:spLocks noGrp="1"/>
          </p:cNvSpPr>
          <p:nvPr>
            <p:ph idx="1"/>
          </p:nvPr>
        </p:nvSpPr>
        <p:spPr/>
        <p:txBody>
          <a:bodyPr>
            <a:normAutofit fontScale="77500" lnSpcReduction="20000"/>
          </a:bodyPr>
          <a:lstStyle/>
          <a:p>
            <a:r>
              <a:rPr lang="en-US" dirty="0" smtClean="0"/>
              <a:t>Sec. 14…Each </a:t>
            </a:r>
            <a:r>
              <a:rPr lang="en-US" dirty="0"/>
              <a:t>arbitrator appointed </a:t>
            </a:r>
            <a:r>
              <a:rPr lang="en-US" u="sng" dirty="0"/>
              <a:t>after June 28, 2011</a:t>
            </a:r>
            <a:r>
              <a:rPr lang="en-US" dirty="0"/>
              <a:t> </a:t>
            </a:r>
            <a:r>
              <a:rPr lang="en-US" strike="sngStrike" dirty="0"/>
              <a:t>after </a:t>
            </a:r>
            <a:r>
              <a:rPr lang="en-US" strike="sngStrike" dirty="0" smtClean="0"/>
              <a:t> </a:t>
            </a:r>
            <a:r>
              <a:rPr lang="en-US" strike="sngStrike" dirty="0"/>
              <a:t>November 22, 1977</a:t>
            </a:r>
            <a:r>
              <a:rPr lang="en-US" dirty="0"/>
              <a:t> shall be required to demonstrate in writing </a:t>
            </a:r>
            <a:r>
              <a:rPr lang="en-US" strike="sngStrike" dirty="0" smtClean="0"/>
              <a:t>and </a:t>
            </a:r>
            <a:r>
              <a:rPr lang="en-US" strike="sngStrike" dirty="0"/>
              <a:t>in accordance with the rules and regulations of the </a:t>
            </a:r>
            <a:r>
              <a:rPr lang="en-US" strike="sngStrike" dirty="0" smtClean="0"/>
              <a:t>Illinois </a:t>
            </a:r>
            <a:r>
              <a:rPr lang="en-US" strike="sngStrike" dirty="0"/>
              <a:t>Department of Central Management Services </a:t>
            </a:r>
            <a:r>
              <a:rPr lang="en-US" dirty="0"/>
              <a:t>his or her </a:t>
            </a:r>
            <a:r>
              <a:rPr lang="en-US" dirty="0" smtClean="0"/>
              <a:t>knowledge </a:t>
            </a:r>
            <a:r>
              <a:rPr lang="en-US" dirty="0"/>
              <a:t>of and expertise in the law of and judicial processes </a:t>
            </a:r>
            <a:r>
              <a:rPr lang="en-US" dirty="0" smtClean="0"/>
              <a:t>of </a:t>
            </a:r>
            <a:r>
              <a:rPr lang="en-US" dirty="0"/>
              <a:t>the Workers' Compensation Act and the Occupational </a:t>
            </a:r>
            <a:r>
              <a:rPr lang="en-US" dirty="0" smtClean="0"/>
              <a:t>Diseases Act… </a:t>
            </a:r>
            <a:r>
              <a:rPr lang="en-US" u="sng" dirty="0"/>
              <a:t>The</a:t>
            </a:r>
            <a:r>
              <a:rPr lang="en-US" dirty="0"/>
              <a:t> </a:t>
            </a:r>
            <a:r>
              <a:rPr lang="en-US" strike="sngStrike" dirty="0"/>
              <a:t>All arbitrators shall be subject to the provisions </a:t>
            </a:r>
            <a:r>
              <a:rPr lang="en-US" strike="sngStrike" dirty="0" smtClean="0"/>
              <a:t>of the </a:t>
            </a:r>
            <a:r>
              <a:rPr lang="en-US" strike="sngStrike" dirty="0"/>
              <a:t>Personnel Code, and the</a:t>
            </a:r>
            <a:r>
              <a:rPr lang="en-US" dirty="0"/>
              <a:t> performance of all arbitrators </a:t>
            </a:r>
            <a:r>
              <a:rPr lang="en-US" dirty="0" smtClean="0"/>
              <a:t>shall </a:t>
            </a:r>
            <a:r>
              <a:rPr lang="en-US" dirty="0"/>
              <a:t>be reviewed by the Chairman on an annual basis. </a:t>
            </a:r>
            <a:r>
              <a:rPr lang="en-US" strike="sngStrike" dirty="0"/>
              <a:t>The </a:t>
            </a:r>
            <a:r>
              <a:rPr lang="en-US" strike="sngStrike" dirty="0" smtClean="0"/>
              <a:t>changes </a:t>
            </a:r>
            <a:r>
              <a:rPr lang="en-US" strike="sngStrike" dirty="0"/>
              <a:t>made to this Section by this amendatory Act of the </a:t>
            </a:r>
            <a:r>
              <a:rPr lang="en-US" strike="sngStrike" dirty="0" smtClean="0"/>
              <a:t>97th  </a:t>
            </a:r>
            <a:r>
              <a:rPr lang="en-US" strike="sngStrike" dirty="0"/>
              <a:t>General Assembly shall prevail over any conflict with the </a:t>
            </a:r>
            <a:r>
              <a:rPr lang="en-US" strike="sngStrike" dirty="0" smtClean="0"/>
              <a:t>Personnel </a:t>
            </a:r>
            <a:r>
              <a:rPr lang="en-US" strike="sngStrike" dirty="0"/>
              <a:t>Code.</a:t>
            </a:r>
            <a:r>
              <a:rPr lang="en-US" dirty="0"/>
              <a:t> The Chairman shall allow input from </a:t>
            </a:r>
            <a:r>
              <a:rPr lang="en-US" dirty="0" smtClean="0"/>
              <a:t>the </a:t>
            </a:r>
            <a:r>
              <a:rPr lang="en-US" dirty="0"/>
              <a:t>Commissioners in all such reviews.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HB3390</a:t>
            </a:r>
            <a:br>
              <a:rPr lang="en-US" dirty="0" smtClean="0"/>
            </a:br>
            <a:r>
              <a:rPr lang="en-US" dirty="0" smtClean="0"/>
              <a:t>WC Handbook</a:t>
            </a:r>
            <a:endParaRPr lang="en-US" dirty="0"/>
          </a:p>
        </p:txBody>
      </p:sp>
      <p:sp>
        <p:nvSpPr>
          <p:cNvPr id="3" name="Content Placeholder 2"/>
          <p:cNvSpPr>
            <a:spLocks noGrp="1"/>
          </p:cNvSpPr>
          <p:nvPr>
            <p:ph idx="1"/>
          </p:nvPr>
        </p:nvSpPr>
        <p:spPr/>
        <p:txBody>
          <a:bodyPr>
            <a:normAutofit fontScale="70000" lnSpcReduction="20000"/>
          </a:bodyPr>
          <a:lstStyle/>
          <a:p>
            <a:pPr fontAlgn="t"/>
            <a:r>
              <a:rPr lang="en-US" dirty="0"/>
              <a:t>Sec. 15a. </a:t>
            </a:r>
            <a:r>
              <a:rPr lang="en-US" u="sng" dirty="0"/>
              <a:t>The</a:t>
            </a:r>
            <a:r>
              <a:rPr lang="en-US" dirty="0"/>
              <a:t> </a:t>
            </a:r>
            <a:r>
              <a:rPr lang="en-US" strike="sngStrike" dirty="0"/>
              <a:t>Beginning January 1, 1981, the </a:t>
            </a:r>
            <a:r>
              <a:rPr lang="en-US" dirty="0" smtClean="0"/>
              <a:t>Commission </a:t>
            </a:r>
            <a:r>
              <a:rPr lang="en-US" dirty="0"/>
              <a:t>shall prepare and publish a handbook in readily understandable </a:t>
            </a:r>
            <a:r>
              <a:rPr lang="en-US" dirty="0" smtClean="0"/>
              <a:t>language </a:t>
            </a:r>
            <a:r>
              <a:rPr lang="en-US" dirty="0"/>
              <a:t>in question and answer form containing all information </a:t>
            </a:r>
            <a:r>
              <a:rPr lang="en-US" dirty="0" smtClean="0"/>
              <a:t>as </a:t>
            </a:r>
            <a:r>
              <a:rPr lang="en-US" dirty="0"/>
              <a:t>to the rights and obligations of employers and employees </a:t>
            </a:r>
            <a:r>
              <a:rPr lang="en-US" dirty="0" smtClean="0"/>
              <a:t>under </a:t>
            </a:r>
            <a:r>
              <a:rPr lang="en-US" dirty="0"/>
              <a:t>the provisions of this Act. </a:t>
            </a:r>
            <a:r>
              <a:rPr lang="en-US" dirty="0" smtClean="0"/>
              <a:t> </a:t>
            </a:r>
            <a:r>
              <a:rPr lang="en-US" strike="sngStrike" dirty="0"/>
              <a:t>Upon receipt of first report of injury, as provided for </a:t>
            </a:r>
            <a:r>
              <a:rPr lang="en-US" strike="sngStrike" dirty="0" smtClean="0"/>
              <a:t>in </a:t>
            </a:r>
            <a:r>
              <a:rPr lang="en-US" strike="sngStrike" dirty="0"/>
              <a:t>subsection (b) of Section 6 of this Act, the Commission shall </a:t>
            </a:r>
            <a:r>
              <a:rPr lang="en-US" strike="sngStrike" dirty="0" smtClean="0"/>
              <a:t>determine </a:t>
            </a:r>
            <a:r>
              <a:rPr lang="en-US" strike="sngStrike" dirty="0"/>
              <a:t>that a copy of the handbook has been forwarded to the </a:t>
            </a:r>
            <a:r>
              <a:rPr lang="en-US" strike="sngStrike" dirty="0" smtClean="0"/>
              <a:t>injured </a:t>
            </a:r>
            <a:r>
              <a:rPr lang="en-US" strike="sngStrike" dirty="0"/>
              <a:t>employee or his beneficiary.</a:t>
            </a:r>
            <a:r>
              <a:rPr lang="en-US" dirty="0"/>
              <a:t> </a:t>
            </a:r>
            <a:r>
              <a:rPr lang="en-US" dirty="0" smtClean="0"/>
              <a:t>The </a:t>
            </a:r>
            <a:r>
              <a:rPr lang="en-US" dirty="0"/>
              <a:t>handbook shall be made available free of charge to the </a:t>
            </a:r>
            <a:r>
              <a:rPr lang="en-US" dirty="0" smtClean="0"/>
              <a:t>general </a:t>
            </a:r>
            <a:r>
              <a:rPr lang="en-US" dirty="0"/>
              <a:t>public </a:t>
            </a:r>
            <a:r>
              <a:rPr lang="en-US" u="sng" dirty="0"/>
              <a:t>and be maintained on the Commission's Internet </a:t>
            </a:r>
            <a:r>
              <a:rPr lang="en-US" u="sng" dirty="0" smtClean="0"/>
              <a:t>website</a:t>
            </a:r>
            <a:r>
              <a:rPr lang="en-US" dirty="0"/>
              <a:t>. </a:t>
            </a:r>
            <a:r>
              <a:rPr lang="en-US" dirty="0" smtClean="0"/>
              <a:t>The </a:t>
            </a:r>
            <a:r>
              <a:rPr lang="en-US" dirty="0"/>
              <a:t>Commission shall provide informational assistance to </a:t>
            </a:r>
            <a:r>
              <a:rPr lang="en-US" dirty="0" smtClean="0"/>
              <a:t>employers </a:t>
            </a:r>
            <a:r>
              <a:rPr lang="en-US" dirty="0"/>
              <a:t>and employees regarding their rights and obligations </a:t>
            </a:r>
            <a:r>
              <a:rPr lang="en-US" dirty="0" smtClean="0"/>
              <a:t>under </a:t>
            </a:r>
            <a:r>
              <a:rPr lang="en-US" dirty="0"/>
              <a:t>this Act and the process and procedure before the </a:t>
            </a:r>
            <a:r>
              <a:rPr lang="en-US" dirty="0" smtClean="0"/>
              <a:t> </a:t>
            </a:r>
            <a:r>
              <a:rPr lang="en-US" dirty="0"/>
              <a:t>Commission.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HB3390</a:t>
            </a:r>
            <a:br>
              <a:rPr lang="en-US" dirty="0" smtClean="0"/>
            </a:br>
            <a:r>
              <a:rPr lang="en-US" dirty="0" smtClean="0"/>
              <a:t>Circuit Court Review</a:t>
            </a:r>
            <a:endParaRPr lang="en-US" dirty="0"/>
          </a:p>
        </p:txBody>
      </p:sp>
      <p:sp>
        <p:nvSpPr>
          <p:cNvPr id="3" name="Content Placeholder 2"/>
          <p:cNvSpPr>
            <a:spLocks noGrp="1"/>
          </p:cNvSpPr>
          <p:nvPr>
            <p:ph idx="1"/>
          </p:nvPr>
        </p:nvSpPr>
        <p:spPr/>
        <p:txBody>
          <a:bodyPr>
            <a:normAutofit fontScale="47500" lnSpcReduction="20000"/>
          </a:bodyPr>
          <a:lstStyle/>
          <a:p>
            <a:pPr fontAlgn="t"/>
            <a:r>
              <a:rPr lang="en-US" dirty="0" smtClean="0"/>
              <a:t>Section 19(f)(1)…</a:t>
            </a:r>
            <a:r>
              <a:rPr lang="en-US" dirty="0"/>
              <a:t>A proceeding for review shall be commenced within </a:t>
            </a:r>
            <a:r>
              <a:rPr lang="en-US" dirty="0" smtClean="0"/>
              <a:t>20 </a:t>
            </a:r>
            <a:r>
              <a:rPr lang="en-US" dirty="0"/>
              <a:t>days of the receipt of notice of the decision of the </a:t>
            </a:r>
            <a:r>
              <a:rPr lang="en-US" dirty="0" smtClean="0"/>
              <a:t>Commission…</a:t>
            </a:r>
            <a:r>
              <a:rPr lang="en-US" dirty="0"/>
              <a:t>The Commission shall not be required to certify </a:t>
            </a:r>
            <a:r>
              <a:rPr lang="en-US" dirty="0" smtClean="0"/>
              <a:t>the record </a:t>
            </a:r>
            <a:r>
              <a:rPr lang="en-US" dirty="0"/>
              <a:t>of their proceedings to the Circuit Court, </a:t>
            </a:r>
            <a:r>
              <a:rPr lang="en-US" dirty="0" smtClean="0"/>
              <a:t>unless </a:t>
            </a:r>
            <a:r>
              <a:rPr lang="en-US" dirty="0"/>
              <a:t>the party commencing the proceedings for review in </a:t>
            </a:r>
            <a:r>
              <a:rPr lang="en-US" dirty="0" smtClean="0"/>
              <a:t>the </a:t>
            </a:r>
            <a:r>
              <a:rPr lang="en-US" dirty="0"/>
              <a:t>Circuit Court as above provided, shall </a:t>
            </a:r>
            <a:r>
              <a:rPr lang="en-US" u="sng" dirty="0"/>
              <a:t>file with</a:t>
            </a:r>
            <a:r>
              <a:rPr lang="en-US" dirty="0"/>
              <a:t> </a:t>
            </a:r>
            <a:r>
              <a:rPr lang="en-US" strike="sngStrike" dirty="0"/>
              <a:t>pay to</a:t>
            </a:r>
            <a:r>
              <a:rPr lang="en-US" dirty="0"/>
              <a:t> </a:t>
            </a:r>
            <a:r>
              <a:rPr lang="en-US" dirty="0" smtClean="0"/>
              <a:t>the </a:t>
            </a:r>
            <a:r>
              <a:rPr lang="en-US" dirty="0"/>
              <a:t>Commission </a:t>
            </a:r>
            <a:r>
              <a:rPr lang="en-US" u="sng" dirty="0"/>
              <a:t>notice of intent to file for review in Circuit </a:t>
            </a:r>
            <a:r>
              <a:rPr lang="en-US" u="sng" dirty="0" smtClean="0"/>
              <a:t>Court</a:t>
            </a:r>
            <a:r>
              <a:rPr lang="en-US" u="sng" dirty="0"/>
              <a:t>.</a:t>
            </a:r>
            <a:r>
              <a:rPr lang="en-US" dirty="0"/>
              <a:t> </a:t>
            </a:r>
            <a:r>
              <a:rPr lang="en-US" strike="sngStrike" dirty="0"/>
              <a:t>the sum of 80¢ per page of testimony taken </a:t>
            </a:r>
            <a:r>
              <a:rPr lang="en-US" strike="sngStrike" dirty="0" smtClean="0"/>
              <a:t>before </a:t>
            </a:r>
            <a:r>
              <a:rPr lang="en-US" strike="sngStrike" dirty="0"/>
              <a:t>the Commission, and 35¢ per page of all other matters </a:t>
            </a:r>
            <a:r>
              <a:rPr lang="en-US" strike="sngStrike" dirty="0" smtClean="0"/>
              <a:t>contained </a:t>
            </a:r>
            <a:r>
              <a:rPr lang="en-US" strike="sngStrike" dirty="0"/>
              <a:t>in such record, except as otherwise provided </a:t>
            </a:r>
            <a:r>
              <a:rPr lang="en-US" strike="sngStrike" dirty="0" smtClean="0"/>
              <a:t>by </a:t>
            </a:r>
            <a:r>
              <a:rPr lang="en-US" strike="sngStrike" dirty="0"/>
              <a:t>Section 20 of this Act. Payment for </a:t>
            </a:r>
            <a:r>
              <a:rPr lang="en-US" strike="sngStrike" dirty="0" err="1"/>
              <a:t>photostatic</a:t>
            </a:r>
            <a:r>
              <a:rPr lang="en-US" strike="sngStrike" dirty="0"/>
              <a:t> copies </a:t>
            </a:r>
            <a:r>
              <a:rPr lang="en-US" strike="sngStrike" dirty="0" smtClean="0"/>
              <a:t>of </a:t>
            </a:r>
            <a:r>
              <a:rPr lang="en-US" strike="sngStrike" dirty="0"/>
              <a:t>exhibit shall be extra. </a:t>
            </a:r>
            <a:r>
              <a:rPr lang="en-US" dirty="0"/>
              <a:t>It shall be the duty of </a:t>
            </a:r>
            <a:r>
              <a:rPr lang="en-US" dirty="0" smtClean="0"/>
              <a:t>the </a:t>
            </a:r>
            <a:r>
              <a:rPr lang="en-US" dirty="0"/>
              <a:t>Commission upon such </a:t>
            </a:r>
            <a:r>
              <a:rPr lang="en-US" u="sng" dirty="0"/>
              <a:t>filing of notice of intent to file for </a:t>
            </a:r>
            <a:r>
              <a:rPr lang="en-US" u="sng" dirty="0" smtClean="0"/>
              <a:t>review </a:t>
            </a:r>
            <a:r>
              <a:rPr lang="en-US" u="sng" dirty="0"/>
              <a:t>in the Circuit Court</a:t>
            </a:r>
            <a:r>
              <a:rPr lang="en-US" dirty="0"/>
              <a:t> </a:t>
            </a:r>
            <a:r>
              <a:rPr lang="en-US" strike="sngStrike" dirty="0"/>
              <a:t>payment, or failure to pay </a:t>
            </a:r>
            <a:r>
              <a:rPr lang="en-US" strike="sngStrike" dirty="0" smtClean="0"/>
              <a:t>as </a:t>
            </a:r>
            <a:r>
              <a:rPr lang="en-US" strike="sngStrike" dirty="0"/>
              <a:t>permitted under Section 20 of this Act, </a:t>
            </a:r>
            <a:r>
              <a:rPr lang="en-US" dirty="0"/>
              <a:t>to prepare a true </a:t>
            </a:r>
            <a:r>
              <a:rPr lang="en-US" dirty="0" smtClean="0"/>
              <a:t>and </a:t>
            </a:r>
            <a:r>
              <a:rPr lang="en-US" dirty="0"/>
              <a:t>correct </a:t>
            </a:r>
            <a:r>
              <a:rPr lang="en-US" strike="sngStrike" dirty="0"/>
              <a:t>typewritten</a:t>
            </a:r>
            <a:r>
              <a:rPr lang="en-US" dirty="0"/>
              <a:t> copy of such testimony and a </a:t>
            </a:r>
            <a:r>
              <a:rPr lang="en-US" dirty="0" smtClean="0"/>
              <a:t>true </a:t>
            </a:r>
            <a:r>
              <a:rPr lang="en-US" dirty="0"/>
              <a:t>and correct copy of all other matters contained in </a:t>
            </a:r>
            <a:r>
              <a:rPr lang="en-US" dirty="0" smtClean="0"/>
              <a:t>such </a:t>
            </a:r>
            <a:r>
              <a:rPr lang="en-US" dirty="0"/>
              <a:t>record and certified to by the Secretary or Assistant </a:t>
            </a:r>
            <a:r>
              <a:rPr lang="en-US" dirty="0" smtClean="0"/>
              <a:t>Secretary </a:t>
            </a:r>
            <a:r>
              <a:rPr lang="en-US" dirty="0"/>
              <a:t>thereof. </a:t>
            </a:r>
            <a:r>
              <a:rPr lang="en-US" u="sng" dirty="0"/>
              <a:t>The changes made to this subdivision </a:t>
            </a:r>
            <a:r>
              <a:rPr lang="en-US" u="sng" dirty="0" smtClean="0"/>
              <a:t>(</a:t>
            </a:r>
            <a:r>
              <a:rPr lang="en-US" u="sng" dirty="0"/>
              <a:t>f)(1) by this amendatory Act of the 98th General Assembly </a:t>
            </a:r>
            <a:r>
              <a:rPr lang="en-US" u="sng" dirty="0" smtClean="0"/>
              <a:t>apply </a:t>
            </a:r>
            <a:r>
              <a:rPr lang="en-US" u="sng" dirty="0"/>
              <a:t>to any Commission decision entered after the </a:t>
            </a:r>
            <a:r>
              <a:rPr lang="en-US" u="sng" dirty="0" smtClean="0"/>
              <a:t>effective </a:t>
            </a:r>
            <a:r>
              <a:rPr lang="en-US" u="sng" dirty="0"/>
              <a:t>date of this amendatory Act of the 98th General </a:t>
            </a:r>
            <a:r>
              <a:rPr lang="en-US" u="sng" dirty="0" smtClean="0"/>
              <a:t>Assembly</a:t>
            </a:r>
            <a:r>
              <a:rPr lang="en-US" u="sng" dirty="0"/>
              <a:t>.</a:t>
            </a:r>
            <a:r>
              <a:rPr lang="en-US" dirty="0"/>
              <a:t> </a:t>
            </a:r>
            <a:r>
              <a:rPr lang="en-US" u="sng" dirty="0" smtClean="0"/>
              <a:t>No</a:t>
            </a:r>
            <a:r>
              <a:rPr lang="en-US" dirty="0" smtClean="0"/>
              <a:t> </a:t>
            </a:r>
            <a:r>
              <a:rPr lang="en-US" strike="sngStrike" dirty="0"/>
              <a:t>In its decision on review the Commission </a:t>
            </a:r>
            <a:r>
              <a:rPr lang="en-US" strike="sngStrike" dirty="0" smtClean="0"/>
              <a:t>shall </a:t>
            </a:r>
            <a:r>
              <a:rPr lang="en-US" strike="sngStrike" dirty="0"/>
              <a:t>determine in each particular case the amount of </a:t>
            </a:r>
            <a:r>
              <a:rPr lang="en-US" strike="sngStrike" dirty="0" smtClean="0"/>
              <a:t>the </a:t>
            </a:r>
            <a:r>
              <a:rPr lang="en-US" strike="sngStrike" dirty="0"/>
              <a:t>probable cost of the record to be filed as a part of the </a:t>
            </a:r>
            <a:r>
              <a:rPr lang="en-US" strike="sngStrike" dirty="0" smtClean="0"/>
              <a:t>summons </a:t>
            </a:r>
            <a:r>
              <a:rPr lang="en-US" strike="sngStrike" dirty="0"/>
              <a:t>in that case and no</a:t>
            </a:r>
            <a:r>
              <a:rPr lang="en-US" dirty="0"/>
              <a:t> request for a summons may </a:t>
            </a:r>
            <a:r>
              <a:rPr lang="en-US" dirty="0" smtClean="0"/>
              <a:t>be </a:t>
            </a:r>
            <a:r>
              <a:rPr lang="en-US" dirty="0"/>
              <a:t>filed and no summons shall issue unless the party seeking </a:t>
            </a:r>
            <a:r>
              <a:rPr lang="en-US" dirty="0" smtClean="0"/>
              <a:t>to </a:t>
            </a:r>
            <a:r>
              <a:rPr lang="en-US" dirty="0"/>
              <a:t>review the decision of the Commission shall exhibit to </a:t>
            </a:r>
            <a:r>
              <a:rPr lang="en-US" dirty="0" smtClean="0"/>
              <a:t>the </a:t>
            </a:r>
            <a:r>
              <a:rPr lang="en-US" dirty="0"/>
              <a:t>clerk of the Circuit Court proof of </a:t>
            </a:r>
            <a:r>
              <a:rPr lang="en-US" strike="sngStrike" dirty="0"/>
              <a:t>payment by </a:t>
            </a:r>
            <a:r>
              <a:rPr lang="en-US" dirty="0" smtClean="0"/>
              <a:t>filing </a:t>
            </a:r>
            <a:r>
              <a:rPr lang="en-US" u="sng" dirty="0"/>
              <a:t>with the Commission of the notice of the intent to file for </a:t>
            </a:r>
            <a:r>
              <a:rPr lang="en-US" u="sng" dirty="0" smtClean="0"/>
              <a:t>review </a:t>
            </a:r>
            <a:r>
              <a:rPr lang="en-US" u="sng" dirty="0"/>
              <a:t>in the Circuit Court</a:t>
            </a:r>
            <a:r>
              <a:rPr lang="en-US" dirty="0"/>
              <a:t> </a:t>
            </a:r>
            <a:r>
              <a:rPr lang="en-US" strike="sngStrike" dirty="0"/>
              <a:t>a receipt showing payment </a:t>
            </a:r>
            <a:r>
              <a:rPr lang="en-US" dirty="0"/>
              <a:t>or an </a:t>
            </a:r>
            <a:r>
              <a:rPr lang="en-US" dirty="0" smtClean="0"/>
              <a:t>affidavit </a:t>
            </a:r>
            <a:r>
              <a:rPr lang="en-US" dirty="0"/>
              <a:t>of the attorney setting forth that </a:t>
            </a:r>
            <a:r>
              <a:rPr lang="en-US" u="sng" dirty="0"/>
              <a:t>notice of </a:t>
            </a:r>
            <a:r>
              <a:rPr lang="en-US" u="sng" dirty="0" smtClean="0"/>
              <a:t>intent </a:t>
            </a:r>
            <a:r>
              <a:rPr lang="en-US" u="sng" dirty="0"/>
              <a:t>to file for review in the Circuit Court</a:t>
            </a:r>
            <a:r>
              <a:rPr lang="en-US" dirty="0"/>
              <a:t> </a:t>
            </a:r>
            <a:r>
              <a:rPr lang="en-US" strike="sngStrike" dirty="0"/>
              <a:t>payment</a:t>
            </a:r>
            <a:r>
              <a:rPr lang="en-US" dirty="0"/>
              <a:t> has </a:t>
            </a:r>
            <a:r>
              <a:rPr lang="en-US" dirty="0" smtClean="0"/>
              <a:t>been </a:t>
            </a:r>
            <a:r>
              <a:rPr lang="en-US" u="sng" dirty="0"/>
              <a:t>given in writing</a:t>
            </a:r>
            <a:r>
              <a:rPr lang="en-US" dirty="0"/>
              <a:t> </a:t>
            </a:r>
            <a:r>
              <a:rPr lang="en-US" strike="sngStrike" dirty="0"/>
              <a:t>made of the sums so determined </a:t>
            </a:r>
            <a:r>
              <a:rPr lang="en-US" dirty="0"/>
              <a:t>to the </a:t>
            </a:r>
            <a:r>
              <a:rPr lang="en-US" dirty="0" smtClean="0"/>
              <a:t>Secretary </a:t>
            </a:r>
            <a:r>
              <a:rPr lang="en-US" dirty="0"/>
              <a:t>or Assistant Secretary of the Commission</a:t>
            </a:r>
            <a:r>
              <a:rPr lang="en-US" strike="sngStrike" dirty="0"/>
              <a:t>, except </a:t>
            </a:r>
            <a:r>
              <a:rPr lang="en-US" strike="sngStrike" dirty="0" smtClean="0"/>
              <a:t>as </a:t>
            </a:r>
            <a:r>
              <a:rPr lang="en-US" strike="sngStrike" dirty="0"/>
              <a:t>otherwise provided by Section 20 of this Act</a:t>
            </a:r>
            <a:r>
              <a:rPr lang="en-US"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HB3390</a:t>
            </a:r>
            <a:br>
              <a:rPr lang="en-US" dirty="0" smtClean="0"/>
            </a:br>
            <a:r>
              <a:rPr lang="en-US" dirty="0" smtClean="0"/>
              <a:t>Transcript Deposit Fund</a:t>
            </a:r>
            <a:endParaRPr lang="en-US" dirty="0"/>
          </a:p>
        </p:txBody>
      </p:sp>
      <p:sp>
        <p:nvSpPr>
          <p:cNvPr id="3" name="Content Placeholder 2"/>
          <p:cNvSpPr>
            <a:spLocks noGrp="1"/>
          </p:cNvSpPr>
          <p:nvPr>
            <p:ph idx="1"/>
          </p:nvPr>
        </p:nvSpPr>
        <p:spPr/>
        <p:txBody>
          <a:bodyPr>
            <a:normAutofit fontScale="70000" lnSpcReduction="20000"/>
          </a:bodyPr>
          <a:lstStyle/>
          <a:p>
            <a:r>
              <a:rPr lang="en-US" dirty="0"/>
              <a:t>Sec. 19a. Money received by the Commission pursuant </a:t>
            </a:r>
            <a:r>
              <a:rPr lang="en-US" dirty="0" smtClean="0"/>
              <a:t>to subsection </a:t>
            </a:r>
            <a:r>
              <a:rPr lang="en-US" dirty="0"/>
              <a:t>(f) of Section 19 of this Act shall be paid into </a:t>
            </a:r>
            <a:r>
              <a:rPr lang="en-US" dirty="0" smtClean="0"/>
              <a:t>a </a:t>
            </a:r>
            <a:r>
              <a:rPr lang="en-US" dirty="0"/>
              <a:t>trust fund outside the State Treasury and shall be held in </a:t>
            </a:r>
            <a:r>
              <a:rPr lang="en-US" dirty="0" smtClean="0"/>
              <a:t>such </a:t>
            </a:r>
            <a:r>
              <a:rPr lang="en-US" dirty="0"/>
              <a:t>fund until completion of the record for which the payment </a:t>
            </a:r>
            <a:r>
              <a:rPr lang="en-US" dirty="0" smtClean="0"/>
              <a:t>was made</a:t>
            </a:r>
            <a:r>
              <a:rPr lang="en-US" dirty="0"/>
              <a:t>. The Secretary of the Commission shall be </a:t>
            </a:r>
            <a:r>
              <a:rPr lang="en-US" dirty="0" smtClean="0"/>
              <a:t>ex-officio </a:t>
            </a:r>
            <a:r>
              <a:rPr lang="en-US" dirty="0"/>
              <a:t>custodian of such trust fund which shall be used only for </a:t>
            </a:r>
            <a:r>
              <a:rPr lang="en-US" dirty="0" smtClean="0"/>
              <a:t>the </a:t>
            </a:r>
            <a:r>
              <a:rPr lang="en-US" dirty="0"/>
              <a:t>purpose specified in this section. Upon completion of the </a:t>
            </a:r>
            <a:r>
              <a:rPr lang="en-US" dirty="0" smtClean="0"/>
              <a:t>record </a:t>
            </a:r>
            <a:r>
              <a:rPr lang="en-US" dirty="0"/>
              <a:t>the Secretary shall pay the amount so held to the person </a:t>
            </a:r>
            <a:r>
              <a:rPr lang="en-US" dirty="0" smtClean="0"/>
              <a:t>entitled </a:t>
            </a:r>
            <a:r>
              <a:rPr lang="en-US" dirty="0"/>
              <a:t>thereto for preparation of the record. </a:t>
            </a:r>
            <a:r>
              <a:rPr lang="en-US" u="sng" dirty="0"/>
              <a:t>Within 60 days </a:t>
            </a:r>
            <a:r>
              <a:rPr lang="en-US" u="sng" dirty="0" smtClean="0"/>
              <a:t>after </a:t>
            </a:r>
            <a:r>
              <a:rPr lang="en-US" u="sng" dirty="0"/>
              <a:t>the effective date of this amendatory Act of the 98</a:t>
            </a:r>
            <a:r>
              <a:rPr lang="en-US" u="sng" baseline="30000" dirty="0"/>
              <a:t>th</a:t>
            </a:r>
            <a:r>
              <a:rPr lang="en-US" u="sng" dirty="0"/>
              <a:t> </a:t>
            </a:r>
            <a:r>
              <a:rPr lang="en-US" u="sng" dirty="0" smtClean="0"/>
              <a:t>General </a:t>
            </a:r>
            <a:r>
              <a:rPr lang="en-US" u="sng" dirty="0"/>
              <a:t>Assembly, the Secretary of the Commission shall </a:t>
            </a:r>
            <a:r>
              <a:rPr lang="en-US" u="sng" dirty="0" smtClean="0"/>
              <a:t>transfer </a:t>
            </a:r>
            <a:r>
              <a:rPr lang="en-US" u="sng" dirty="0"/>
              <a:t>all remaining funds to the Injured Workers' Benefit </a:t>
            </a:r>
            <a:r>
              <a:rPr lang="en-US" u="sng" dirty="0" smtClean="0"/>
              <a:t>Fund </a:t>
            </a:r>
            <a:r>
              <a:rPr lang="en-US" u="sng" dirty="0"/>
              <a:t>for the purpose of paying claims from injured employees </a:t>
            </a:r>
            <a:r>
              <a:rPr lang="en-US" u="sng" dirty="0" smtClean="0"/>
              <a:t>who </a:t>
            </a:r>
            <a:r>
              <a:rPr lang="en-US" u="sng" dirty="0"/>
              <a:t>have received a final award for benefits </a:t>
            </a:r>
            <a:r>
              <a:rPr lang="en-US" u="sng"/>
              <a:t>from </a:t>
            </a:r>
            <a:r>
              <a:rPr lang="en-US" u="sng" smtClean="0"/>
              <a:t>the Commission </a:t>
            </a:r>
            <a:r>
              <a:rPr lang="en-US" u="sng" dirty="0"/>
              <a:t>against the employer in Fiscal Year 2013.</a:t>
            </a:r>
            <a:r>
              <a:rPr lang="en-US"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Frederick Williams v. Flexible Staffing</a:t>
            </a:r>
            <a:br>
              <a:rPr lang="en-US" sz="3600" dirty="0" smtClean="0"/>
            </a:br>
            <a:r>
              <a:rPr lang="en-US" sz="3600" dirty="0" smtClean="0"/>
              <a:t>11WC046390</a:t>
            </a:r>
            <a:br>
              <a:rPr lang="en-US" sz="3600" dirty="0" smtClean="0"/>
            </a:br>
            <a:r>
              <a:rPr lang="en-US" sz="3600" dirty="0" smtClean="0"/>
              <a:t>Facts</a:t>
            </a:r>
            <a:endParaRPr lang="en-US" sz="3600" dirty="0"/>
          </a:p>
        </p:txBody>
      </p:sp>
      <p:sp>
        <p:nvSpPr>
          <p:cNvPr id="3" name="Content Placeholder 2"/>
          <p:cNvSpPr>
            <a:spLocks noGrp="1"/>
          </p:cNvSpPr>
          <p:nvPr>
            <p:ph idx="1"/>
          </p:nvPr>
        </p:nvSpPr>
        <p:spPr/>
        <p:txBody>
          <a:bodyPr>
            <a:normAutofit fontScale="92500" lnSpcReduction="10000"/>
          </a:bodyPr>
          <a:lstStyle/>
          <a:p>
            <a:r>
              <a:rPr lang="en-US" dirty="0" smtClean="0"/>
              <a:t>DA 10-7-11</a:t>
            </a:r>
          </a:p>
          <a:p>
            <a:r>
              <a:rPr lang="en-US" dirty="0" smtClean="0"/>
              <a:t>45 year old welder grabs for 400 lb rail</a:t>
            </a:r>
          </a:p>
          <a:p>
            <a:r>
              <a:rPr lang="en-US" dirty="0" smtClean="0"/>
              <a:t>Right distal biceps tendon rupture</a:t>
            </a:r>
          </a:p>
          <a:p>
            <a:r>
              <a:rPr lang="en-US" dirty="0" smtClean="0"/>
              <a:t>Dr. </a:t>
            </a:r>
            <a:r>
              <a:rPr lang="en-US" dirty="0" err="1" smtClean="0"/>
              <a:t>Aribindi</a:t>
            </a:r>
            <a:r>
              <a:rPr lang="en-US" dirty="0" smtClean="0"/>
              <a:t> performs surgery</a:t>
            </a:r>
          </a:p>
          <a:p>
            <a:r>
              <a:rPr lang="en-US" dirty="0" smtClean="0"/>
              <a:t>RTW full duty, despite complaints; no job</a:t>
            </a:r>
          </a:p>
          <a:p>
            <a:r>
              <a:rPr lang="en-US" dirty="0" smtClean="0"/>
              <a:t>Dr. Mark Levin does AMA impairment rating: 6% UEI; 4% WPI </a:t>
            </a:r>
          </a:p>
          <a:p>
            <a:r>
              <a:rPr lang="en-US" dirty="0" smtClean="0"/>
              <a:t>Arbitrator’s Decision 7-24-12</a:t>
            </a:r>
          </a:p>
          <a:p>
            <a:r>
              <a:rPr lang="en-US" dirty="0" smtClean="0"/>
              <a:t>Cites Section 8.1b (factors </a:t>
            </a:r>
            <a:r>
              <a:rPr lang="en-US" dirty="0" err="1" smtClean="0"/>
              <a:t>i</a:t>
            </a:r>
            <a:r>
              <a:rPr lang="en-US" dirty="0" smtClean="0"/>
              <a:t>-v)</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Frederick Williams v. Flexible Staffing</a:t>
            </a:r>
            <a:br>
              <a:rPr lang="en-US" sz="2800" dirty="0" smtClean="0"/>
            </a:br>
            <a:r>
              <a:rPr lang="en-US" sz="2800" dirty="0" smtClean="0"/>
              <a:t>11WC046390</a:t>
            </a:r>
            <a:br>
              <a:rPr lang="en-US" sz="2800" dirty="0" smtClean="0"/>
            </a:br>
            <a:r>
              <a:rPr lang="en-US" sz="2800" dirty="0" smtClean="0"/>
              <a:t>Factor (</a:t>
            </a:r>
            <a:r>
              <a:rPr lang="en-US" sz="2800" dirty="0" err="1" smtClean="0"/>
              <a:t>i</a:t>
            </a:r>
            <a:r>
              <a:rPr lang="en-US" sz="2800" dirty="0" smtClean="0"/>
              <a:t>) Reported Level of Impairment</a:t>
            </a:r>
            <a:endParaRPr lang="en-US" sz="2800" dirty="0"/>
          </a:p>
        </p:txBody>
      </p:sp>
      <p:sp>
        <p:nvSpPr>
          <p:cNvPr id="3" name="Content Placeholder 2"/>
          <p:cNvSpPr>
            <a:spLocks noGrp="1"/>
          </p:cNvSpPr>
          <p:nvPr>
            <p:ph idx="1"/>
          </p:nvPr>
        </p:nvSpPr>
        <p:spPr/>
        <p:txBody>
          <a:bodyPr>
            <a:normAutofit fontScale="47500" lnSpcReduction="20000"/>
          </a:bodyPr>
          <a:lstStyle/>
          <a:p>
            <a:r>
              <a:rPr lang="en-US" dirty="0" smtClean="0"/>
              <a:t>Dr. Levin’s report admitted; identifies himself as CEDIR (AADEP certification)</a:t>
            </a:r>
          </a:p>
          <a:p>
            <a:r>
              <a:rPr lang="en-US" dirty="0" smtClean="0"/>
              <a:t>6% UEI and “</a:t>
            </a:r>
            <a:r>
              <a:rPr lang="en-US" b="1" i="1" u="sng" dirty="0" smtClean="0"/>
              <a:t>disability</a:t>
            </a:r>
            <a:r>
              <a:rPr lang="en-US" dirty="0" smtClean="0"/>
              <a:t>” of WP 4%</a:t>
            </a:r>
          </a:p>
          <a:p>
            <a:r>
              <a:rPr lang="en-US" dirty="0" smtClean="0"/>
              <a:t>“</a:t>
            </a:r>
            <a:r>
              <a:rPr lang="en-US" b="1" i="1" u="sng" dirty="0" smtClean="0"/>
              <a:t>Impairment does not equate to PPD</a:t>
            </a:r>
            <a:r>
              <a:rPr lang="en-US" dirty="0" smtClean="0"/>
              <a:t>”</a:t>
            </a:r>
          </a:p>
          <a:p>
            <a:r>
              <a:rPr lang="en-US" dirty="0" smtClean="0"/>
              <a:t>“Does not include loss of range of motion” or “other measurements” (see 8.1b(a))</a:t>
            </a:r>
          </a:p>
          <a:p>
            <a:r>
              <a:rPr lang="en-US" dirty="0" smtClean="0"/>
              <a:t>DX Elbow Regional Grid, Table 15-4, pg. 399: </a:t>
            </a:r>
            <a:r>
              <a:rPr lang="en-US" b="1" i="1" u="sng" dirty="0" smtClean="0"/>
              <a:t>CDX 1</a:t>
            </a:r>
            <a:r>
              <a:rPr lang="en-US" dirty="0" smtClean="0"/>
              <a:t>; Distal biceps tendon rupture; Residual loss of strength, functional with normal motion; default position C is 5% UEI (3,4,5,6,7)</a:t>
            </a:r>
          </a:p>
          <a:p>
            <a:r>
              <a:rPr lang="en-US" dirty="0" smtClean="0"/>
              <a:t>Physical Exam </a:t>
            </a:r>
            <a:r>
              <a:rPr lang="en-US" b="1" i="1" u="sng" dirty="0" smtClean="0"/>
              <a:t>PE grade modifier 2 </a:t>
            </a:r>
            <a:r>
              <a:rPr lang="en-US" dirty="0" smtClean="0"/>
              <a:t> because “moderate problem” (Table 15-8, pg. 408; range of motion moderate decrease; 12%-23% UEI?); </a:t>
            </a:r>
            <a:r>
              <a:rPr lang="en-US" b="1" i="1" u="sng" dirty="0" smtClean="0"/>
              <a:t>Arbitrator notes</a:t>
            </a:r>
            <a:r>
              <a:rPr lang="en-US" dirty="0" smtClean="0"/>
              <a:t>: “moderate problem”</a:t>
            </a:r>
          </a:p>
          <a:p>
            <a:r>
              <a:rPr lang="en-US" dirty="0" smtClean="0"/>
              <a:t>Clinical Studies </a:t>
            </a:r>
            <a:r>
              <a:rPr lang="en-US" b="1" i="1" u="sng" dirty="0" smtClean="0"/>
              <a:t>CS grade modifier NA </a:t>
            </a:r>
            <a:r>
              <a:rPr lang="en-US" dirty="0" smtClean="0"/>
              <a:t>because  “diagnosis was biceps tendon rupture;” probably meant “If a finding is used for placement of a diagnosis within a specific class in a DBI grid, that same finding cannot be used as a grade modifier.” section 15.3c, pg.407; </a:t>
            </a:r>
            <a:r>
              <a:rPr lang="en-US" b="1" i="1" u="sng" dirty="0" smtClean="0"/>
              <a:t>Arbitrator says </a:t>
            </a:r>
            <a:r>
              <a:rPr lang="en-US" dirty="0" smtClean="0"/>
              <a:t>“surgical report could have been used in this way” (Table 15-9, pg. 410; GMCS =2?)</a:t>
            </a:r>
          </a:p>
          <a:p>
            <a:r>
              <a:rPr lang="en-US" dirty="0" smtClean="0"/>
              <a:t>Table 2-1, Fundamental Principles of the Guides, pg.20, #12: “If the Guides provides more than one method to rate a particular impairment or condition, the method producing the higher rating must be used.” </a:t>
            </a:r>
          </a:p>
          <a:p>
            <a:r>
              <a:rPr lang="en-US" dirty="0" smtClean="0"/>
              <a:t>Functional History </a:t>
            </a:r>
            <a:r>
              <a:rPr lang="en-US" b="1" i="1" u="sng" dirty="0" smtClean="0"/>
              <a:t>FH grade modifier 1 </a:t>
            </a:r>
            <a:r>
              <a:rPr lang="en-US" dirty="0" smtClean="0"/>
              <a:t>because Quick DASH score 23, </a:t>
            </a:r>
            <a:r>
              <a:rPr lang="en-US" b="1" i="1" u="sng" dirty="0" smtClean="0"/>
              <a:t>Arbitrator notes </a:t>
            </a:r>
            <a:r>
              <a:rPr lang="en-US" dirty="0" smtClean="0"/>
              <a:t>that it is not included so she cannot “review his findings.” (Table 15-7, pg. 406)</a:t>
            </a:r>
          </a:p>
          <a:p>
            <a:r>
              <a:rPr lang="en-US" dirty="0" smtClean="0"/>
              <a:t>Net Adjustment = (GMPE-CDX) + (GMCS-CDX) + (GMFH-CDX) = (2-1) + NA + (1-1) = 1 + NA + 0 = </a:t>
            </a:r>
            <a:r>
              <a:rPr lang="en-US" dirty="0" err="1" smtClean="0"/>
              <a:t>NetAdjustment</a:t>
            </a:r>
            <a:r>
              <a:rPr lang="en-US" dirty="0" smtClean="0"/>
              <a:t> +1</a:t>
            </a:r>
          </a:p>
          <a:p>
            <a:r>
              <a:rPr lang="en-US" dirty="0" smtClean="0"/>
              <a:t>Move one space to right from default C 5% = 6% UEI x 60% = 4%WPI (Table 15-11, pg. 420)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Frederick Williams v. Flexible Staffing</a:t>
            </a:r>
            <a:br>
              <a:rPr lang="en-US" sz="2800" dirty="0" smtClean="0"/>
            </a:br>
            <a:r>
              <a:rPr lang="en-US" sz="2800" dirty="0" smtClean="0"/>
              <a:t>11WC046390</a:t>
            </a:r>
            <a:br>
              <a:rPr lang="en-US" sz="2800" dirty="0" smtClean="0"/>
            </a:br>
            <a:r>
              <a:rPr lang="en-US" sz="2800" dirty="0" smtClean="0"/>
              <a:t>Factors (ii) through (iv)</a:t>
            </a:r>
            <a:endParaRPr lang="en-US" sz="2800" dirty="0"/>
          </a:p>
        </p:txBody>
      </p:sp>
      <p:sp>
        <p:nvSpPr>
          <p:cNvPr id="3" name="Content Placeholder 2"/>
          <p:cNvSpPr>
            <a:spLocks noGrp="1"/>
          </p:cNvSpPr>
          <p:nvPr>
            <p:ph idx="1"/>
          </p:nvPr>
        </p:nvSpPr>
        <p:spPr/>
        <p:txBody>
          <a:bodyPr>
            <a:normAutofit fontScale="85000" lnSpcReduction="20000"/>
          </a:bodyPr>
          <a:lstStyle/>
          <a:p>
            <a:r>
              <a:rPr lang="en-US" dirty="0" smtClean="0"/>
              <a:t>Factor (ii): Occupation of the injured employee</a:t>
            </a:r>
          </a:p>
          <a:p>
            <a:r>
              <a:rPr lang="en-US" dirty="0" smtClean="0"/>
              <a:t>“Arbitrator takes judicial notice to be medium to heavy work;” therefore, “PPD will be larger than individual who performs lighter work.”</a:t>
            </a:r>
          </a:p>
          <a:p>
            <a:r>
              <a:rPr lang="en-US" dirty="0" smtClean="0"/>
              <a:t>Factor (iii): Age of Employee at the Time of Injury</a:t>
            </a:r>
          </a:p>
          <a:p>
            <a:r>
              <a:rPr lang="en-US" dirty="0" smtClean="0"/>
              <a:t>44 </a:t>
            </a:r>
            <a:r>
              <a:rPr lang="en-US" dirty="0" err="1" smtClean="0"/>
              <a:t>yo</a:t>
            </a:r>
            <a:r>
              <a:rPr lang="en-US" dirty="0" smtClean="0"/>
              <a:t> “somewhat younger individual;” therefore, “PPD more extensive than that of an older individual because he will have to live with PPD longer.”</a:t>
            </a:r>
          </a:p>
          <a:p>
            <a:r>
              <a:rPr lang="en-US" dirty="0" smtClean="0"/>
              <a:t>Factor (iv): Employee’s Future Earning Capacity</a:t>
            </a:r>
          </a:p>
          <a:p>
            <a:r>
              <a:rPr lang="en-US" dirty="0" smtClean="0"/>
              <a:t>“Appears to be undiminished…returned to full-time duties…told he no longer had a job…may negatively affect Petitioner’s future earning capacity.”</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TotalTime>
  <Words>2557</Words>
  <Application>Microsoft Office PowerPoint</Application>
  <PresentationFormat>On-screen Show (4:3)</PresentationFormat>
  <Paragraphs>76</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WCLA MCLE 6-20-13</vt:lpstr>
      <vt:lpstr>HB3390 Interpreter </vt:lpstr>
      <vt:lpstr>HB3390 Arbitrator Personnel Code References</vt:lpstr>
      <vt:lpstr>HB3390 WC Handbook</vt:lpstr>
      <vt:lpstr>HB3390 Circuit Court Review</vt:lpstr>
      <vt:lpstr>HB3390 Transcript Deposit Fund</vt:lpstr>
      <vt:lpstr>Frederick Williams v. Flexible Staffing 11WC046390 Facts</vt:lpstr>
      <vt:lpstr>Frederick Williams v. Flexible Staffing 11WC046390 Factor (i) Reported Level of Impairment</vt:lpstr>
      <vt:lpstr>Frederick Williams v. Flexible Staffing 11WC046390 Factors (ii) through (iv)</vt:lpstr>
      <vt:lpstr>Frederick Williams v. Flexible Staffing 11WC046390 Factor (v) Evidence of Disability</vt:lpstr>
      <vt:lpstr>Frederick Williams v. Flexible Staffing 11WC046390 Determination of PPD</vt:lpstr>
      <vt:lpstr>Frederick Williams v. Flexible Staffing 13 IWCC 0557</vt:lpstr>
      <vt:lpstr>Cass Kohlrus v. Springfield Urban League 08WC007979, 11 IWCC 0205</vt:lpstr>
      <vt:lpstr>Springfield Urban League v. IWCC 2013 IL App (4th)120219WC,  4/23/2013</vt:lpstr>
      <vt:lpstr>Air Freight Express v. IWCC 2013 IL App (1st) 122219-U Rule 23, 6/11/2013</vt:lpstr>
      <vt:lpstr>Joseph Schuringa v. City of Oak Forest 10WC032097, 13 IWCC 0225</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menchetti</dc:creator>
  <cp:lastModifiedBy>Antonina</cp:lastModifiedBy>
  <cp:revision>34</cp:revision>
  <dcterms:created xsi:type="dcterms:W3CDTF">2013-06-11T17:04:15Z</dcterms:created>
  <dcterms:modified xsi:type="dcterms:W3CDTF">2013-06-24T18:53:58Z</dcterms:modified>
</cp:coreProperties>
</file>