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56"/>
  </p:notesMasterIdLst>
  <p:handoutMasterIdLst>
    <p:handoutMasterId r:id="rId57"/>
  </p:handoutMasterIdLst>
  <p:sldIdLst>
    <p:sldId id="257" r:id="rId2"/>
    <p:sldId id="358" r:id="rId3"/>
    <p:sldId id="359" r:id="rId4"/>
    <p:sldId id="360" r:id="rId5"/>
    <p:sldId id="361" r:id="rId6"/>
    <p:sldId id="362" r:id="rId7"/>
    <p:sldId id="363" r:id="rId8"/>
    <p:sldId id="364" r:id="rId9"/>
    <p:sldId id="365" r:id="rId10"/>
    <p:sldId id="366" r:id="rId11"/>
    <p:sldId id="367" r:id="rId12"/>
    <p:sldId id="368" r:id="rId13"/>
    <p:sldId id="369" r:id="rId14"/>
    <p:sldId id="370" r:id="rId15"/>
    <p:sldId id="371" r:id="rId16"/>
    <p:sldId id="372" r:id="rId17"/>
    <p:sldId id="373" r:id="rId18"/>
    <p:sldId id="374" r:id="rId19"/>
    <p:sldId id="376" r:id="rId20"/>
    <p:sldId id="377" r:id="rId21"/>
    <p:sldId id="378" r:id="rId22"/>
    <p:sldId id="379" r:id="rId23"/>
    <p:sldId id="380" r:id="rId24"/>
    <p:sldId id="381" r:id="rId25"/>
    <p:sldId id="382" r:id="rId26"/>
    <p:sldId id="383" r:id="rId27"/>
    <p:sldId id="391" r:id="rId28"/>
    <p:sldId id="384" r:id="rId29"/>
    <p:sldId id="385" r:id="rId30"/>
    <p:sldId id="386" r:id="rId31"/>
    <p:sldId id="387" r:id="rId32"/>
    <p:sldId id="388" r:id="rId33"/>
    <p:sldId id="389" r:id="rId34"/>
    <p:sldId id="390" r:id="rId35"/>
    <p:sldId id="392" r:id="rId36"/>
    <p:sldId id="393" r:id="rId37"/>
    <p:sldId id="394" r:id="rId38"/>
    <p:sldId id="395" r:id="rId39"/>
    <p:sldId id="396" r:id="rId40"/>
    <p:sldId id="397" r:id="rId41"/>
    <p:sldId id="399" r:id="rId42"/>
    <p:sldId id="400" r:id="rId43"/>
    <p:sldId id="403" r:id="rId44"/>
    <p:sldId id="404" r:id="rId45"/>
    <p:sldId id="405" r:id="rId46"/>
    <p:sldId id="406" r:id="rId47"/>
    <p:sldId id="407" r:id="rId48"/>
    <p:sldId id="408" r:id="rId49"/>
    <p:sldId id="409" r:id="rId50"/>
    <p:sldId id="410" r:id="rId51"/>
    <p:sldId id="411" r:id="rId52"/>
    <p:sldId id="357" r:id="rId53"/>
    <p:sldId id="356" r:id="rId54"/>
    <p:sldId id="412" r:id="rId5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EDBFA6C-A789-4DC0-9DE2-29ED30AAB9A5}" type="slidenum">
              <a:rPr lang="en-US" smtClean="0"/>
              <a:t>‹#›</a:t>
            </a:fld>
            <a:endParaRPr lang="en-US"/>
          </a:p>
        </p:txBody>
      </p:sp>
    </p:spTree>
    <p:extLst>
      <p:ext uri="{BB962C8B-B14F-4D97-AF65-F5344CB8AC3E}">
        <p14:creationId xmlns:p14="http://schemas.microsoft.com/office/powerpoint/2010/main" val="50182238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3162" tIns="46581" rIns="93162" bIns="46581" rtlCol="0"/>
          <a:lstStyle>
            <a:lvl1pPr algn="l">
              <a:defRPr sz="1200"/>
            </a:lvl1pPr>
          </a:lstStyle>
          <a:p>
            <a:endParaRPr lang="en-US"/>
          </a:p>
        </p:txBody>
      </p:sp>
      <p:sp>
        <p:nvSpPr>
          <p:cNvPr id="3" name="Date Placeholder 2"/>
          <p:cNvSpPr>
            <a:spLocks noGrp="1"/>
          </p:cNvSpPr>
          <p:nvPr>
            <p:ph type="dt" idx="1"/>
          </p:nvPr>
        </p:nvSpPr>
        <p:spPr>
          <a:xfrm>
            <a:off x="3970939" y="0"/>
            <a:ext cx="3037840" cy="466434"/>
          </a:xfrm>
          <a:prstGeom prst="rect">
            <a:avLst/>
          </a:prstGeom>
        </p:spPr>
        <p:txBody>
          <a:bodyPr vert="horz" lIns="93162" tIns="46581" rIns="93162" bIns="46581" rtlCol="0"/>
          <a:lstStyle>
            <a:lvl1pPr algn="r">
              <a:defRPr sz="1200"/>
            </a:lvl1pPr>
          </a:lstStyle>
          <a:p>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2" tIns="46581" rIns="93162" bIns="46581"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2" tIns="46581" rIns="93162" bIns="465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6433"/>
          </a:xfrm>
          <a:prstGeom prst="rect">
            <a:avLst/>
          </a:prstGeom>
        </p:spPr>
        <p:txBody>
          <a:bodyPr vert="horz" lIns="93162" tIns="46581" rIns="93162" bIns="46581"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6433"/>
          </a:xfrm>
          <a:prstGeom prst="rect">
            <a:avLst/>
          </a:prstGeom>
        </p:spPr>
        <p:txBody>
          <a:bodyPr vert="horz" lIns="93162" tIns="46581" rIns="93162" bIns="46581" rtlCol="0" anchor="b"/>
          <a:lstStyle>
            <a:lvl1pPr algn="r">
              <a:defRPr sz="1200"/>
            </a:lvl1pPr>
          </a:lstStyle>
          <a:p>
            <a:fld id="{51986DF5-6E48-4BEC-A941-24389248E687}" type="slidenum">
              <a:rPr lang="en-US" smtClean="0"/>
              <a:t>‹#›</a:t>
            </a:fld>
            <a:endParaRPr lang="en-US"/>
          </a:p>
        </p:txBody>
      </p:sp>
    </p:spTree>
    <p:extLst>
      <p:ext uri="{BB962C8B-B14F-4D97-AF65-F5344CB8AC3E}">
        <p14:creationId xmlns:p14="http://schemas.microsoft.com/office/powerpoint/2010/main" val="238384693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AB295F-F034-4E61-A2A6-D7CB6CA998AB}"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914076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1986DF5-6E48-4BEC-A941-24389248E687}" type="slidenum">
              <a:rPr lang="en-US" smtClean="0"/>
              <a:t>11</a:t>
            </a:fld>
            <a:endParaRPr lang="en-US"/>
          </a:p>
        </p:txBody>
      </p:sp>
    </p:spTree>
    <p:extLst>
      <p:ext uri="{BB962C8B-B14F-4D97-AF65-F5344CB8AC3E}">
        <p14:creationId xmlns:p14="http://schemas.microsoft.com/office/powerpoint/2010/main" val="3238915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6748B5-8196-4566-B332-ED46C4240371}"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1060728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6748B5-8196-4566-B332-ED46C4240371}"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2202598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6748B5-8196-4566-B332-ED46C4240371}"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392661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6748B5-8196-4566-B332-ED46C4240371}"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840028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6748B5-8196-4566-B332-ED46C4240371}"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595252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6748B5-8196-4566-B332-ED46C4240371}" type="datetimeFigureOut">
              <a:rPr lang="en-US" smtClean="0"/>
              <a:t>12/10/2013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4144177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6748B5-8196-4566-B332-ED46C4240371}" type="datetimeFigureOut">
              <a:rPr lang="en-US" smtClean="0"/>
              <a:t>12/10/2013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2930695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6748B5-8196-4566-B332-ED46C4240371}" type="datetimeFigureOut">
              <a:rPr lang="en-US" smtClean="0"/>
              <a:t>12/10/2013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1715743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6748B5-8196-4566-B332-ED46C4240371}" type="datetimeFigureOut">
              <a:rPr lang="en-US" smtClean="0"/>
              <a:t>12/10/2013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2644370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6748B5-8196-4566-B332-ED46C4240371}" type="datetimeFigureOut">
              <a:rPr lang="en-US" smtClean="0"/>
              <a:t>12/10/2013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2186528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6748B5-8196-4566-B332-ED46C4240371}" type="datetimeFigureOut">
              <a:rPr lang="en-US" smtClean="0"/>
              <a:t>12/10/2013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392355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6748B5-8196-4566-B332-ED46C4240371}" type="datetimeFigureOut">
              <a:rPr lang="en-US" smtClean="0"/>
              <a:t>12/10/2013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7DBB3-DA0A-4796-9C77-F798B0B387D8}" type="slidenum">
              <a:rPr lang="en-US" smtClean="0"/>
              <a:t>‹#›</a:t>
            </a:fld>
            <a:endParaRPr lang="en-US"/>
          </a:p>
        </p:txBody>
      </p:sp>
    </p:spTree>
    <p:extLst>
      <p:ext uri="{BB962C8B-B14F-4D97-AF65-F5344CB8AC3E}">
        <p14:creationId xmlns:p14="http://schemas.microsoft.com/office/powerpoint/2010/main" val="3630051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lexis.com/research/buttonTFLink?_m=7bd25fdf2119030af3195dd3a3e9899e&amp;_xfercite=%3ccite%20cc=%22USA%22%3e%3c!%5bCDATA%5b2012%20Ill.%20App.%20LEXIS%20987%5d%5d%3e%3c/cite%3e&amp;_butType=3&amp;_butStat=2&amp;_butNum=18&amp;_butInline=1&amp;_butinfo=%3ccite%20cc=%22USA%22%3e%3c!%5bCDATA%5b406%20Ill.%20App.%203d%20541,%20545%5d%5d%3e%3c/cite%3e&amp;_fmtstr=FULL&amp;docnum=1&amp;_startdoc=1&amp;wchp=dGLzVzk-zSkAA&amp;_md5=ff8953c01e1ba84596ad9d09dccbe7dd"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lexis.com/research/buttonTFLink?_m=54d8098e021679721b94bddaf6577bf4&amp;_xfercite=%3ccite%20cc=%22USA%22%3e%3c!%5bCDATA%5b2013%20IL%20App%20(2d)%20120294WC%5d%5d%3e%3c/cite%3e&amp;_butType=3&amp;_butStat=2&amp;_butNum=47&amp;_butInline=1&amp;_butinfo=%3ccite%20cc=%22USA%22%3e%3c!%5bCDATA%5b2013%20IL%20App%20(1st)%20120253WC%5d%5d%3e%3c/cite%3e&amp;_fmtstr=FULL&amp;docnum=1&amp;_startdoc=1&amp;wchp=dGLzVzB-zSkAz&amp;_md5=947090af4d5bca682919a84eedf2fa86"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lexis.com/research/buttonTFLink?_m=f21cc4f4a9017673748ed8f243e18508&amp;_xfercite=%3ccite%20cc=%22USA%22%3e%3c!%5bCDATA%5b2012%20Ill.%20App.%20LEXIS%20996%5d%5d%3e%3c/cite%3e&amp;_butType=3&amp;_butStat=2&amp;_butNum=61&amp;_butInline=1&amp;_butinfo=%3ccite%20cc=%22USA%22%3e%3c!%5bCDATA%5b301%20Ill.%20462%5d%5d%3e%3c/cite%3e&amp;_fmtstr=FULL&amp;docnum=4&amp;_startdoc=1&amp;wchp=dGLzVzV-zSkAA&amp;_md5=d7ad144ce4fa3370701eb0b217395c00" TargetMode="External"/><Relationship Id="rId2" Type="http://schemas.openxmlformats.org/officeDocument/2006/relationships/hyperlink" Target="https://www.lexis.com/research/buttonTFLink?_m=f21cc4f4a9017673748ed8f243e18508&amp;_xfercite=%3ccite%20cc=%22USA%22%3e%3c!%5bCDATA%5b2012%20Ill.%20App.%20LEXIS%20996%5d%5d%3e%3c/cite%3e&amp;_butType=4&amp;_butStat=0&amp;_butNum=21&amp;_butInline=1&amp;_butinfo=820%20ILL.%20COMP.%20STAT.%20305/19&amp;_fmtstr=FULL&amp;docnum=4&amp;_startdoc=1&amp;wchp=dGLzVzV-zSkAA&amp;_md5=8c4280214277ca4098a975c73ccddd57" TargetMode="External"/><Relationship Id="rId1" Type="http://schemas.openxmlformats.org/officeDocument/2006/relationships/slideLayout" Target="../slideLayouts/slideLayout2.xml"/><Relationship Id="rId4" Type="http://schemas.openxmlformats.org/officeDocument/2006/relationships/hyperlink" Target="https://www.lexis.com/research/buttonTFLink?_m=f21cc4f4a9017673748ed8f243e18508&amp;_xfercite=%3ccite%20cc=%22USA%22%3e%3c!%5bCDATA%5b2012%20Ill.%20App.%20LEXIS%20996%5d%5d%3e%3c/cite%3e&amp;_butType=3&amp;_butStat=2&amp;_butNum=62&amp;_butInline=1&amp;_butinfo=%3ccite%20cc=%22USA%22%3e%3c!%5bCDATA%5b301%20Ill.%20462,%20474%5d%5d%3e%3c/cite%3e&amp;_fmtstr=FULL&amp;docnum=4&amp;_startdoc=1&amp;wchp=dGLzVzV-zSkAA&amp;_md5=6f7a4ff04e7e679bec2bca3d9d9d75dc"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lexis.com/research/buttonTFLink?_m=332e61aad301ad27550a43f791e0a821&amp;_xfercite=%3ccite%20cc=%22USA%22%3e%3c!%5bCDATA%5b2013%20IL%20App%20(4th)%20120219WC-U%5d%5d%3e%3c/cite%3e&amp;_butType=4&amp;_butStat=0&amp;_butNum=31&amp;_butInline=1&amp;_butinfo=50%20IL%20ADMIN%207110.90&amp;_fmtstr=FULL&amp;docnum=1&amp;_startdoc=1&amp;wchp=dGLbVzt-zSkAz&amp;_md5=6232fe965a6f25175c5a90379ec99506" TargetMode="External"/><Relationship Id="rId2" Type="http://schemas.openxmlformats.org/officeDocument/2006/relationships/hyperlink" Target="https://www.lexis.com/research/buttonTFLink?_m=332e61aad301ad27550a43f791e0a821&amp;_xfercite=%3ccite%20cc=%22USA%22%3e%3c!%5bCDATA%5b2013%20IL%20App%20(4th)%20120219WC-U%5d%5d%3e%3c/cite%3e&amp;_butType=4&amp;_butStat=0&amp;_butNum=29&amp;_butInline=1&amp;_butinfo=820%20ILL.%20COMP.%20STAT.%20305/8.2&amp;_fmtstr=FULL&amp;docnum=1&amp;_startdoc=1&amp;wchp=dGLbVzt-zSkAz&amp;_md5=80b28a716ef60267a2bc6cce965afe30"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lexis.com/research/buttonTFLink?_m=47a6a1e4b74580102e9176ee88ca05d1&amp;_xfercite=%3ccite%20cc=%22USA%22%3e%3c!%5bCDATA%5b2013%20IL%20App%20(1st)%20121136WC%5d%5d%3e%3c/cite%3e&amp;_butType=4&amp;_butStat=0&amp;_butNum=39&amp;_butInline=1&amp;_butinfo=820%20ILL.%20COMP.%20STAT.%20305/8&amp;_fmtstr=FULL&amp;docnum=1&amp;_startdoc=1&amp;wchp=dGLbVzt-zSkAz&amp;_md5=a5e90aca3ebf5e98e4b1a603caa6af22" TargetMode="External"/><Relationship Id="rId2" Type="http://schemas.openxmlformats.org/officeDocument/2006/relationships/hyperlink" Target="https://www.lexis.com/research/buttonTFLink?_m=47a6a1e4b74580102e9176ee88ca05d1&amp;_xfercite=%3ccite%20cc=%22USA%22%3e%3c!%5bCDATA%5b2013%20IL%20App%20(1st)%20121136WC%5d%5d%3e%3c/cite%3e&amp;_butType=4&amp;_butStat=0&amp;_butNum=26&amp;_butInline=1&amp;_butinfo=820%20ILL.%20COMP.%20STAT.%20305/8&amp;_fmtstr=FULL&amp;docnum=1&amp;_startdoc=1&amp;wchp=dGLbVzt-zSkAz&amp;_md5=e97072578f3f1353ccb48aa962adb379"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lexis.com/research/buttonTFLink?_m=47a6a1e4b74580102e9176ee88ca05d1&amp;_xfercite=%3ccite%20cc=%22USA%22%3e%3c!%5bCDATA%5b2013%20IL%20App%20(1st)%20121136WC%5d%5d%3e%3c/cite%3e&amp;_butType=3&amp;_butStat=2&amp;_butNum=62&amp;_butInline=1&amp;_butinfo=%3ccite%20cc=%22USA%22%3e%3c!%5bCDATA%5b218%20Ill.%202d%20519%5d%5d%3e%3c/cite%3e&amp;_fmtstr=FULL&amp;docnum=1&amp;_startdoc=1&amp;wchp=dGLbVzt-zSkAz&amp;_md5=96a81faa8a8676e0a538b670435f3e75" TargetMode="External"/><Relationship Id="rId2" Type="http://schemas.openxmlformats.org/officeDocument/2006/relationships/hyperlink" Target="https://www.lexis.com/research/buttonTFLink?_m=47a6a1e4b74580102e9176ee88ca05d1&amp;_xfercite=%3ccite%20cc=%22USA%22%3e%3c!%5bCDATA%5b2013%20IL%20App%20(1st)%20121136WC%5d%5d%3e%3c/cite%3e&amp;_butType=4&amp;_butStat=0&amp;_butNum=40&amp;_butInline=1&amp;_butinfo=820%20ILL.%20COMP.%20STAT.%20305/8&amp;_fmtstr=FULL&amp;docnum=1&amp;_startdoc=1&amp;wchp=dGLbVzt-zSkAz&amp;_md5=5cbc95270a98598923189a03e9cfcd90" TargetMode="External"/><Relationship Id="rId1" Type="http://schemas.openxmlformats.org/officeDocument/2006/relationships/slideLayout" Target="../slideLayouts/slideLayout2.xml"/><Relationship Id="rId4" Type="http://schemas.openxmlformats.org/officeDocument/2006/relationships/hyperlink" Target="https://www.lexis.com/research/buttonTFLink?_m=47a6a1e4b74580102e9176ee88ca05d1&amp;_xfercite=%3ccite%20cc=%22USA%22%3e%3c!%5bCDATA%5b2013%20IL%20App%20(1st)%20121136WC%5d%5d%3e%3c/cite%3e&amp;_butType=4&amp;_butStat=0&amp;_butNum=63&amp;_butInline=1&amp;_butinfo=820%20ILL.%20COMP.%20STAT.%20305/8&amp;_fmtstr=FULL&amp;docnum=1&amp;_startdoc=1&amp;wchp=dGLbVzt-zSkAz&amp;_md5=dfda20f448a7e3422c5074be798e3361"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MCLE 12-5-13</a:t>
            </a:r>
            <a:endParaRPr lang="en-US" dirty="0"/>
          </a:p>
        </p:txBody>
      </p:sp>
      <p:sp>
        <p:nvSpPr>
          <p:cNvPr id="5" name="Content Placeholder 4"/>
          <p:cNvSpPr>
            <a:spLocks noGrp="1"/>
          </p:cNvSpPr>
          <p:nvPr>
            <p:ph idx="1"/>
          </p:nvPr>
        </p:nvSpPr>
        <p:spPr/>
        <p:txBody>
          <a:bodyPr/>
          <a:lstStyle/>
          <a:p>
            <a:r>
              <a:rPr lang="en-US" dirty="0" smtClean="0"/>
              <a:t>2013 Year End Review</a:t>
            </a:r>
          </a:p>
          <a:p>
            <a:r>
              <a:rPr lang="en-US" dirty="0" smtClean="0"/>
              <a:t>Thursday December 5, 2013</a:t>
            </a:r>
          </a:p>
          <a:p>
            <a:r>
              <a:rPr lang="en-US" dirty="0" smtClean="0"/>
              <a:t>12:00 pm to 1:00 pm</a:t>
            </a:r>
          </a:p>
          <a:p>
            <a:r>
              <a:rPr lang="en-US" dirty="0" smtClean="0"/>
              <a:t>James R. Thompson Center , Chicago, IL</a:t>
            </a:r>
          </a:p>
          <a:p>
            <a:r>
              <a:rPr lang="en-US" dirty="0" smtClean="0"/>
              <a:t>1 Hour General MCLE Credit</a:t>
            </a:r>
          </a:p>
          <a:p>
            <a:endParaRPr lang="en-US" dirty="0"/>
          </a:p>
        </p:txBody>
      </p:sp>
    </p:spTree>
    <p:extLst>
      <p:ext uri="{BB962C8B-B14F-4D97-AF65-F5344CB8AC3E}">
        <p14:creationId xmlns:p14="http://schemas.microsoft.com/office/powerpoint/2010/main" val="1558222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February 2013 More App. Ct &amp; More AMA</a:t>
            </a:r>
            <a:br>
              <a:rPr lang="en-US" dirty="0"/>
            </a:br>
            <a:r>
              <a:rPr lang="en-US" sz="3600" dirty="0" smtClean="0"/>
              <a:t>Curtis </a:t>
            </a:r>
            <a:r>
              <a:rPr lang="en-US" sz="3600" dirty="0" err="1" smtClean="0"/>
              <a:t>Oltman</a:t>
            </a:r>
            <a:r>
              <a:rPr lang="en-US" sz="3600" dirty="0" smtClean="0"/>
              <a:t> v. Continental Tire, 12WC011777, 13IWCC0744</a:t>
            </a:r>
            <a:endParaRPr lang="en-US" sz="3600" dirty="0"/>
          </a:p>
        </p:txBody>
      </p:sp>
      <p:sp>
        <p:nvSpPr>
          <p:cNvPr id="3" name="Content Placeholder 2"/>
          <p:cNvSpPr>
            <a:spLocks noGrp="1"/>
          </p:cNvSpPr>
          <p:nvPr>
            <p:ph idx="1"/>
          </p:nvPr>
        </p:nvSpPr>
        <p:spPr/>
        <p:txBody>
          <a:bodyPr>
            <a:normAutofit fontScale="70000" lnSpcReduction="20000"/>
          </a:bodyPr>
          <a:lstStyle/>
          <a:p>
            <a:r>
              <a:rPr lang="en-US" dirty="0" smtClean="0"/>
              <a:t>DA 1/31/2012</a:t>
            </a:r>
          </a:p>
          <a:p>
            <a:r>
              <a:rPr lang="en-US" dirty="0" smtClean="0"/>
              <a:t>49 </a:t>
            </a:r>
            <a:r>
              <a:rPr lang="en-US" dirty="0" err="1" smtClean="0"/>
              <a:t>yo</a:t>
            </a:r>
            <a:r>
              <a:rPr lang="en-US" dirty="0" smtClean="0"/>
              <a:t> labor trainer</a:t>
            </a:r>
          </a:p>
          <a:p>
            <a:r>
              <a:rPr lang="en-US" dirty="0" smtClean="0"/>
              <a:t>Non-displaced fracture of the left “wrist” (R hand dominant)</a:t>
            </a:r>
          </a:p>
          <a:p>
            <a:r>
              <a:rPr lang="en-US" dirty="0" smtClean="0"/>
              <a:t>Dr. Brown splinted and treated</a:t>
            </a:r>
          </a:p>
          <a:p>
            <a:r>
              <a:rPr lang="en-US" dirty="0" smtClean="0"/>
              <a:t>(</a:t>
            </a:r>
            <a:r>
              <a:rPr lang="en-US" dirty="0" err="1" smtClean="0"/>
              <a:t>i</a:t>
            </a:r>
            <a:r>
              <a:rPr lang="en-US" dirty="0" smtClean="0"/>
              <a:t>) “3/15/2012 Dr. Brown prepared an AMA rating report in which he opined that the claimant had a 0% impairment at the level of the left wrist. RX2. Dr. Brown testified in deposition in support of his findings and treatment course, as well as the bases for his impairment rating. See generally RX1.”</a:t>
            </a:r>
          </a:p>
          <a:p>
            <a:r>
              <a:rPr lang="en-US" dirty="0" smtClean="0"/>
              <a:t>(ii) returned to usual and customary employment</a:t>
            </a:r>
          </a:p>
          <a:p>
            <a:r>
              <a:rPr lang="en-US" dirty="0" smtClean="0"/>
              <a:t>(iii) 49 </a:t>
            </a:r>
            <a:r>
              <a:rPr lang="en-US" dirty="0" err="1" smtClean="0"/>
              <a:t>yo</a:t>
            </a:r>
            <a:endParaRPr lang="en-US" dirty="0" smtClean="0"/>
          </a:p>
          <a:p>
            <a:r>
              <a:rPr lang="en-US" dirty="0" smtClean="0"/>
              <a:t>(iv) continues to work as before the incident</a:t>
            </a:r>
          </a:p>
          <a:p>
            <a:r>
              <a:rPr lang="en-US" dirty="0" smtClean="0"/>
              <a:t>(v) The claimant described some minor residual symptoms in his wrist</a:t>
            </a:r>
          </a:p>
          <a:p>
            <a:r>
              <a:rPr lang="en-US" dirty="0" smtClean="0"/>
              <a:t>Award: 5% loss of use of the left hand</a:t>
            </a:r>
          </a:p>
          <a:p>
            <a:r>
              <a:rPr lang="en-US" dirty="0" smtClean="0"/>
              <a:t>Status: Respondent Review; Commission Affirms &amp; Adopts; CC Summons by Respondent 9-9-13</a:t>
            </a:r>
            <a:endParaRPr lang="en-US" dirty="0"/>
          </a:p>
        </p:txBody>
      </p:sp>
    </p:spTree>
    <p:extLst>
      <p:ext uri="{BB962C8B-B14F-4D97-AF65-F5344CB8AC3E}">
        <p14:creationId xmlns:p14="http://schemas.microsoft.com/office/powerpoint/2010/main" val="911041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February 2013 More App. Ct &amp; More AMA</a:t>
            </a:r>
            <a:br>
              <a:rPr lang="en-US" dirty="0"/>
            </a:br>
            <a:r>
              <a:rPr lang="en-US" dirty="0" smtClean="0"/>
              <a:t>Timothy Brown v. Con-Way Freight, 12WC004657</a:t>
            </a:r>
            <a:endParaRPr lang="en-US" dirty="0"/>
          </a:p>
        </p:txBody>
      </p:sp>
      <p:sp>
        <p:nvSpPr>
          <p:cNvPr id="3" name="Content Placeholder 2"/>
          <p:cNvSpPr>
            <a:spLocks noGrp="1"/>
          </p:cNvSpPr>
          <p:nvPr>
            <p:ph idx="1"/>
          </p:nvPr>
        </p:nvSpPr>
        <p:spPr/>
        <p:txBody>
          <a:bodyPr>
            <a:noAutofit/>
          </a:bodyPr>
          <a:lstStyle/>
          <a:p>
            <a:r>
              <a:rPr lang="en-US" sz="1600" dirty="0"/>
              <a:t>DA 10/18/2011</a:t>
            </a:r>
          </a:p>
          <a:p>
            <a:r>
              <a:rPr lang="en-US" sz="1600" dirty="0"/>
              <a:t>51 </a:t>
            </a:r>
            <a:r>
              <a:rPr lang="en-US" sz="1600" dirty="0" err="1"/>
              <a:t>yo</a:t>
            </a:r>
            <a:r>
              <a:rPr lang="en-US" sz="1600" dirty="0"/>
              <a:t> freight truck driver sales representative</a:t>
            </a:r>
          </a:p>
          <a:p>
            <a:r>
              <a:rPr lang="en-US" sz="1600" dirty="0"/>
              <a:t>Full thickness rotator cuff tear Left shoulder</a:t>
            </a:r>
          </a:p>
          <a:p>
            <a:r>
              <a:rPr lang="en-US" sz="1600" dirty="0"/>
              <a:t>12-16 -11 Dr. </a:t>
            </a:r>
            <a:r>
              <a:rPr lang="en-US" sz="1600" dirty="0" err="1"/>
              <a:t>Davito</a:t>
            </a:r>
            <a:r>
              <a:rPr lang="en-US" sz="1600" dirty="0"/>
              <a:t> performed rotator cuff repair surgery</a:t>
            </a:r>
          </a:p>
          <a:p>
            <a:r>
              <a:rPr lang="en-US" sz="1600" dirty="0"/>
              <a:t>(</a:t>
            </a:r>
            <a:r>
              <a:rPr lang="en-US" sz="1600" dirty="0" err="1"/>
              <a:t>i</a:t>
            </a:r>
            <a:r>
              <a:rPr lang="en-US" sz="1600" dirty="0"/>
              <a:t>) “At the Respondent’s request, the claimant was examined by Dr. David Fetter, an orthopedist, on 9/11/2012. See RX 2. Following the examination, Dr. Fetter prepared a report including an AMA impairment rating, which he calculated to be 6% upper extremity impairment, which converted to 4% whole person impairment.”</a:t>
            </a:r>
          </a:p>
          <a:p>
            <a:r>
              <a:rPr lang="en-US" sz="1600" dirty="0"/>
              <a:t>(ii) returned to his usual employment</a:t>
            </a:r>
          </a:p>
          <a:p>
            <a:r>
              <a:rPr lang="en-US" sz="1600" dirty="0"/>
              <a:t>(iii) 51 years old</a:t>
            </a:r>
          </a:p>
          <a:p>
            <a:r>
              <a:rPr lang="en-US" sz="1600" dirty="0"/>
              <a:t>(iv) continues to work in that position at the same rate of pay</a:t>
            </a:r>
          </a:p>
          <a:p>
            <a:r>
              <a:rPr lang="en-US" sz="1600" dirty="0"/>
              <a:t>(v) “Claimant described some weakness and fatigue in the shoulder, with occasional swelling and pain. While the weakness is not well borne out in the records, the occasional discomfort is consistent with the undisputed surgery…though his treating orthopedist does not assess permanent disability or limitations.”</a:t>
            </a:r>
          </a:p>
          <a:p>
            <a:r>
              <a:rPr lang="en-US" sz="1600" dirty="0"/>
              <a:t>Award: 10% loss MAW (would be about 20% arm due to Will County)</a:t>
            </a:r>
          </a:p>
          <a:p>
            <a:r>
              <a:rPr lang="en-US" sz="1600" dirty="0"/>
              <a:t>Status: </a:t>
            </a:r>
            <a:r>
              <a:rPr lang="en-US" sz="1600" dirty="0" smtClean="0"/>
              <a:t>Arbitration </a:t>
            </a:r>
            <a:r>
              <a:rPr lang="en-US" sz="1600" dirty="0"/>
              <a:t>Decision </a:t>
            </a:r>
            <a:r>
              <a:rPr lang="en-US" sz="1600" dirty="0" smtClean="0"/>
              <a:t>Rendered (Final)</a:t>
            </a:r>
            <a:endParaRPr lang="en-US" sz="1600" dirty="0"/>
          </a:p>
        </p:txBody>
      </p:sp>
    </p:spTree>
    <p:extLst>
      <p:ext uri="{BB962C8B-B14F-4D97-AF65-F5344CB8AC3E}">
        <p14:creationId xmlns:p14="http://schemas.microsoft.com/office/powerpoint/2010/main" val="3255047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February 2013 More App. Ct &amp; More AMA</a:t>
            </a:r>
            <a:br>
              <a:rPr lang="en-US" dirty="0"/>
            </a:br>
            <a:r>
              <a:rPr lang="en-US" sz="4000" dirty="0" smtClean="0"/>
              <a:t>Martha Mansfield v. Ball Chatham CSD, 12WC014648</a:t>
            </a:r>
            <a:endParaRPr lang="en-US" sz="4000" dirty="0"/>
          </a:p>
        </p:txBody>
      </p:sp>
      <p:sp>
        <p:nvSpPr>
          <p:cNvPr id="3" name="Content Placeholder 2"/>
          <p:cNvSpPr>
            <a:spLocks noGrp="1"/>
          </p:cNvSpPr>
          <p:nvPr>
            <p:ph idx="1"/>
          </p:nvPr>
        </p:nvSpPr>
        <p:spPr/>
        <p:txBody>
          <a:bodyPr>
            <a:normAutofit fontScale="62500" lnSpcReduction="20000"/>
          </a:bodyPr>
          <a:lstStyle/>
          <a:p>
            <a:r>
              <a:rPr lang="en-US" dirty="0" smtClean="0"/>
              <a:t>DA 11/3/2011</a:t>
            </a:r>
          </a:p>
          <a:p>
            <a:r>
              <a:rPr lang="en-US" dirty="0" smtClean="0"/>
              <a:t>58 </a:t>
            </a:r>
            <a:r>
              <a:rPr lang="en-US" dirty="0" err="1" smtClean="0"/>
              <a:t>yo</a:t>
            </a:r>
            <a:r>
              <a:rPr lang="en-US" dirty="0" smtClean="0"/>
              <a:t> bus driver and custodian</a:t>
            </a:r>
          </a:p>
          <a:p>
            <a:r>
              <a:rPr lang="en-US" dirty="0" smtClean="0"/>
              <a:t>3/6/12 Dr. </a:t>
            </a:r>
            <a:r>
              <a:rPr lang="en-US" dirty="0" err="1" smtClean="0"/>
              <a:t>Schopp</a:t>
            </a:r>
            <a:r>
              <a:rPr lang="en-US" dirty="0" smtClean="0"/>
              <a:t> performs left medial </a:t>
            </a:r>
            <a:r>
              <a:rPr lang="en-US" dirty="0" err="1" smtClean="0"/>
              <a:t>menisectomy</a:t>
            </a:r>
            <a:r>
              <a:rPr lang="en-US" dirty="0" smtClean="0"/>
              <a:t> and cyst decompression</a:t>
            </a:r>
          </a:p>
          <a:p>
            <a:r>
              <a:rPr lang="en-US" dirty="0" smtClean="0"/>
              <a:t>(</a:t>
            </a:r>
            <a:r>
              <a:rPr lang="en-US" dirty="0" err="1" smtClean="0"/>
              <a:t>i</a:t>
            </a:r>
            <a:r>
              <a:rPr lang="en-US" dirty="0" smtClean="0"/>
              <a:t>) 6/15/12 Respondent’s IME Dr. Michael Lewis deposed: “impairment was 1% of a lower extremity…Dr. Lewis acknowledged that impairment as defined by the Guides was not the same as disability...unable to produce intake form…focused on Petitioner’s condition at the time of the examination” (? Of MMI?)</a:t>
            </a:r>
          </a:p>
          <a:p>
            <a:r>
              <a:rPr lang="en-US" dirty="0" smtClean="0"/>
              <a:t>(ii) Extensive description of job duties; “given job duties PPD will be larger than individual who performs sedentary or desk work.”</a:t>
            </a:r>
          </a:p>
          <a:p>
            <a:r>
              <a:rPr lang="en-US" dirty="0" smtClean="0"/>
              <a:t>(iii) 58 </a:t>
            </a:r>
            <a:r>
              <a:rPr lang="en-US" dirty="0" err="1" smtClean="0"/>
              <a:t>yo</a:t>
            </a:r>
            <a:r>
              <a:rPr lang="en-US" dirty="0" smtClean="0"/>
              <a:t> “no testimony concerning how long she expected to continue to work”</a:t>
            </a:r>
          </a:p>
          <a:p>
            <a:r>
              <a:rPr lang="en-US" dirty="0" smtClean="0"/>
              <a:t>(iv) Future earning capacity is “relatively undiminished”</a:t>
            </a:r>
          </a:p>
          <a:p>
            <a:r>
              <a:rPr lang="en-US" dirty="0" smtClean="0"/>
              <a:t>(v) “Petitioner testified” weakness, pain, decreased range of motion, weather changes; Arbitrator find Petitioner was credible; “corroborated by PT records”</a:t>
            </a:r>
          </a:p>
          <a:p>
            <a:r>
              <a:rPr lang="en-US" dirty="0" smtClean="0"/>
              <a:t>“Not simply a calculation, but an evaluation of all the factors…No single factor” </a:t>
            </a:r>
          </a:p>
          <a:p>
            <a:r>
              <a:rPr lang="en-US" dirty="0" smtClean="0"/>
              <a:t>Award: 17.5% loss of use of the left leg</a:t>
            </a:r>
          </a:p>
          <a:p>
            <a:r>
              <a:rPr lang="en-US" dirty="0" smtClean="0"/>
              <a:t>Status: Arbitration Decision Rendered (Final)</a:t>
            </a:r>
            <a:endParaRPr lang="en-US" dirty="0"/>
          </a:p>
        </p:txBody>
      </p:sp>
    </p:spTree>
    <p:extLst>
      <p:ext uri="{BB962C8B-B14F-4D97-AF65-F5344CB8AC3E}">
        <p14:creationId xmlns:p14="http://schemas.microsoft.com/office/powerpoint/2010/main" val="3828018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March 2013 Recent Appellate Court Cases</a:t>
            </a:r>
            <a:br>
              <a:rPr lang="en-US" dirty="0" smtClean="0"/>
            </a:br>
            <a:r>
              <a:rPr lang="en-US" sz="4000" dirty="0" smtClean="0"/>
              <a:t>Wood Dale Electric v. IWCC, 2013 IL App(1</a:t>
            </a:r>
            <a:r>
              <a:rPr lang="en-US" sz="4000" baseline="30000" dirty="0" smtClean="0"/>
              <a:t>st</a:t>
            </a:r>
            <a:r>
              <a:rPr lang="en-US" sz="4000" dirty="0" smtClean="0"/>
              <a:t>) 113394WC</a:t>
            </a:r>
            <a:endParaRPr lang="en-US" sz="4000" dirty="0"/>
          </a:p>
        </p:txBody>
      </p:sp>
      <p:sp>
        <p:nvSpPr>
          <p:cNvPr id="3" name="Content Placeholder 2"/>
          <p:cNvSpPr>
            <a:spLocks noGrp="1"/>
          </p:cNvSpPr>
          <p:nvPr>
            <p:ph idx="1"/>
          </p:nvPr>
        </p:nvSpPr>
        <p:spPr/>
        <p:txBody>
          <a:bodyPr>
            <a:normAutofit fontScale="85000" lnSpcReduction="20000"/>
          </a:bodyPr>
          <a:lstStyle/>
          <a:p>
            <a:r>
              <a:rPr lang="en-US" sz="2200" dirty="0"/>
              <a:t>2-11-13</a:t>
            </a:r>
          </a:p>
          <a:p>
            <a:r>
              <a:rPr lang="en-US" sz="2200" dirty="0"/>
              <a:t>Before addressing the issues raised by Wood Dale, we find need to address the question of our own jurisdiction. Although neither party raises a jurisdictional issue, we have a duty to consider our jurisdiction and to dismiss this appeal if our jurisdiction is lacking… However, there lies an important distinction between the typical remand order and the circuit court's remand order in this case: here, the remand order was entered in excess of the circuit court‘s jurisdiction. ..The circuit court did not, however, enjoy jurisdiction over any issues relating to the claimant's right to the pension benefits themselves, as such matters are not governed by the Act… When a court acts beyond its limited jurisdiction, the portion of the judgment that exceeds the court's jurisdiction must be considered void and must be vacated.</a:t>
            </a:r>
          </a:p>
          <a:p>
            <a:r>
              <a:rPr lang="en-US" sz="2200" dirty="0"/>
              <a:t>The parties agree that Wood Dale presents us with an issue of statutory interpretation. The interpretation of a statute is a issue of law, and we review it </a:t>
            </a:r>
            <a:r>
              <a:rPr lang="en-US" sz="2200" i="1" dirty="0"/>
              <a:t>de novo…</a:t>
            </a:r>
            <a:r>
              <a:rPr lang="en-US" sz="2200" dirty="0"/>
              <a:t> Here, the parties do not dispute that the pension payments, unlike those in </a:t>
            </a:r>
            <a:r>
              <a:rPr lang="en-US" sz="2200" i="1" dirty="0"/>
              <a:t>Tee-Pak and Elgin, </a:t>
            </a:r>
            <a:r>
              <a:rPr lang="en-US" sz="2200" dirty="0"/>
              <a:t>are the result of normal pension retirement benefits, wholly unrelated to the claimant's workers’ compensation accident. Accordingly, under the rule in </a:t>
            </a:r>
            <a:r>
              <a:rPr lang="en-US" sz="2200" i="1" dirty="0"/>
              <a:t>Tee-Pak and Elgin, those payments cannot </a:t>
            </a:r>
            <a:r>
              <a:rPr lang="en-US" sz="2200" dirty="0"/>
              <a:t>entitle Wood Dale to a credit against its liability under the Act.</a:t>
            </a:r>
          </a:p>
          <a:p>
            <a:r>
              <a:rPr lang="en-US" sz="2000" dirty="0"/>
              <a:t>In the alternative to its credit argument, Wood Dale asserts that the claimant should not be entitled to a wage differential benefit under the Act because he has voluntarily removed himself </a:t>
            </a:r>
            <a:r>
              <a:rPr lang="en-US" sz="2000" dirty="0" err="1"/>
              <a:t>fromthe</a:t>
            </a:r>
            <a:r>
              <a:rPr lang="en-US" sz="2000" dirty="0"/>
              <a:t> work force by electing to retire. We disagree.</a:t>
            </a:r>
            <a:endParaRPr lang="en-US" sz="2200" dirty="0"/>
          </a:p>
          <a:p>
            <a:endParaRPr lang="en-US" dirty="0" smtClean="0"/>
          </a:p>
          <a:p>
            <a:endParaRPr lang="en-US" dirty="0"/>
          </a:p>
        </p:txBody>
      </p:sp>
    </p:spTree>
    <p:extLst>
      <p:ext uri="{BB962C8B-B14F-4D97-AF65-F5344CB8AC3E}">
        <p14:creationId xmlns:p14="http://schemas.microsoft.com/office/powerpoint/2010/main" val="3163178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March 2013 Recent Appellate Court Cases</a:t>
            </a:r>
            <a:r>
              <a:rPr lang="en-US" sz="3600" dirty="0" smtClean="0"/>
              <a:t/>
            </a:r>
            <a:br>
              <a:rPr lang="en-US" sz="3600" dirty="0" smtClean="0"/>
            </a:br>
            <a:r>
              <a:rPr lang="en-US" sz="3100" dirty="0" smtClean="0"/>
              <a:t>Tony </a:t>
            </a:r>
            <a:r>
              <a:rPr lang="en-US" sz="3100" dirty="0"/>
              <a:t>L. Curtis v. IWCC  &amp; Village of </a:t>
            </a:r>
            <a:r>
              <a:rPr lang="en-US" sz="3100" dirty="0" smtClean="0"/>
              <a:t>Lansing, 2013 </a:t>
            </a:r>
            <a:r>
              <a:rPr lang="en-US" sz="3100" dirty="0"/>
              <a:t>IL App (1</a:t>
            </a:r>
            <a:r>
              <a:rPr lang="en-US" sz="3100" baseline="30000" dirty="0"/>
              <a:t>st</a:t>
            </a:r>
            <a:r>
              <a:rPr lang="en-US" sz="3100" dirty="0"/>
              <a:t>) </a:t>
            </a:r>
            <a:r>
              <a:rPr lang="en-US" sz="3100" dirty="0" smtClean="0"/>
              <a:t>120976WC</a:t>
            </a:r>
            <a:endParaRPr lang="en-US" sz="3100" dirty="0"/>
          </a:p>
        </p:txBody>
      </p:sp>
      <p:sp>
        <p:nvSpPr>
          <p:cNvPr id="3" name="Content Placeholder 2"/>
          <p:cNvSpPr>
            <a:spLocks noGrp="1"/>
          </p:cNvSpPr>
          <p:nvPr>
            <p:ph idx="1"/>
          </p:nvPr>
        </p:nvSpPr>
        <p:spPr/>
        <p:txBody>
          <a:bodyPr>
            <a:noAutofit/>
          </a:bodyPr>
          <a:lstStyle/>
          <a:p>
            <a:r>
              <a:rPr lang="en-US" sz="1600" dirty="0"/>
              <a:t>On appeal, Petitioner argues that the Commission erred in denying his request for additional TTD benefits for the interval of temporary disability that followed his causally-connected surgery. According to Petitioner , section 19(h) of the Act does not apply to TTD benefits.</a:t>
            </a:r>
          </a:p>
          <a:p>
            <a:r>
              <a:rPr lang="en-US" sz="1600" dirty="0"/>
              <a:t>In light of the foregoing, we find that Petitioner’s petition is untimely under section 19(h). With an exception not relevant here, section 19(h) clearly provides that either party may petition Commission to reopen an agreement or award under the Act for compensation paid in installments for a period of only 30 months after the date of the Commission’s decision.</a:t>
            </a:r>
          </a:p>
          <a:p>
            <a:r>
              <a:rPr lang="en-US" sz="1600" dirty="0"/>
              <a:t>Petitioner contends that the term “disability” as used in section 19(h) was intended to refer only to permanency</a:t>
            </a:r>
            <a:r>
              <a:rPr lang="en-US" sz="1600"/>
              <a:t>… we engage </a:t>
            </a:r>
            <a:r>
              <a:rPr lang="en-US" sz="1600" dirty="0"/>
              <a:t>in statutory construction. </a:t>
            </a:r>
          </a:p>
          <a:p>
            <a:r>
              <a:rPr lang="en-US" sz="1600" dirty="0"/>
              <a:t>When section 19(h) is read as a whole, it is clear that the legislature did not intend to limit the scope of section 19(h) only to permanency benefits. Rather, the statute was meant to cover TTD benefits as well. Accordingly, as Petitioner’s position to the contrary finds no support in the statute, and we reject it.</a:t>
            </a:r>
          </a:p>
          <a:p>
            <a:r>
              <a:rPr lang="en-US" sz="1600" dirty="0"/>
              <a:t>Petitioner filed his request for additional TTD benefits pursuant to section 8(a) of the Act. As the Commission correctly noted, however, section 8(a) governs medical expenses, not TTD benefits, and there is no provision in section 8(a) that provides for the relief Petitioner requests…For the reasons set forth above, we affirm the judgment of the circuit court of Cook County, which confirmed the decision of the Commission.</a:t>
            </a:r>
          </a:p>
        </p:txBody>
      </p:sp>
    </p:spTree>
    <p:extLst>
      <p:ext uri="{BB962C8B-B14F-4D97-AF65-F5344CB8AC3E}">
        <p14:creationId xmlns:p14="http://schemas.microsoft.com/office/powerpoint/2010/main" val="1938250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March 2013 Recent Appellate Court Cases</a:t>
            </a:r>
            <a:r>
              <a:rPr lang="en-US" sz="3600" dirty="0"/>
              <a:t/>
            </a:r>
            <a:br>
              <a:rPr lang="en-US" sz="3600" dirty="0"/>
            </a:br>
            <a:r>
              <a:rPr lang="en-US" dirty="0" smtClean="0"/>
              <a:t>CTA v. IWCC,2013 IL App (1</a:t>
            </a:r>
            <a:r>
              <a:rPr lang="en-US" baseline="30000" dirty="0" smtClean="0"/>
              <a:t>st</a:t>
            </a:r>
            <a:r>
              <a:rPr lang="en-US" dirty="0" smtClean="0"/>
              <a:t>) 120253WC</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At issue is whether the Commission erred in finding that the claimant established a compensable psychological injury under the "mental-mental injury" theory that our supreme court announced in </a:t>
            </a:r>
            <a:r>
              <a:rPr lang="en-US" u="sng" dirty="0" smtClean="0"/>
              <a:t>Pathfinder</a:t>
            </a:r>
          </a:p>
          <a:p>
            <a:r>
              <a:rPr lang="en-US" dirty="0" smtClean="0"/>
              <a:t>However, relying upon this court's decision in </a:t>
            </a:r>
            <a:r>
              <a:rPr lang="en-US" u="sng" dirty="0" smtClean="0"/>
              <a:t>General Motors Parts Division</a:t>
            </a:r>
            <a:r>
              <a:rPr lang="en-US" dirty="0" smtClean="0"/>
              <a:t> 168 Ill. App. 3d 678 (1988), the employer argues that a claimant may recover under Pathfinder only if she proves that a sudden, severe emotional shock caused her to suffer a psychic injury that was "immediately apparent.”…</a:t>
            </a:r>
            <a:r>
              <a:rPr lang="en-US" b="1" i="1" dirty="0" smtClean="0"/>
              <a:t>We disagree</a:t>
            </a:r>
            <a:r>
              <a:rPr lang="en-US" dirty="0" smtClean="0"/>
              <a:t>. As a preliminary matter, we find </a:t>
            </a:r>
            <a:r>
              <a:rPr lang="en-US" u="sng" dirty="0" smtClean="0"/>
              <a:t>General Motors </a:t>
            </a:r>
            <a:r>
              <a:rPr lang="en-US" dirty="0" smtClean="0"/>
              <a:t>inapposite. The case at bar involves a claim of psychological injuries stemming from a single, traumatic, work-related incident. Accordingly, it falls squarely within the ambit </a:t>
            </a:r>
            <a:r>
              <a:rPr lang="en-US" smtClean="0"/>
              <a:t>of </a:t>
            </a:r>
            <a:r>
              <a:rPr lang="en-US" u="sng" smtClean="0"/>
              <a:t>Pathfinder</a:t>
            </a:r>
          </a:p>
          <a:p>
            <a:r>
              <a:rPr lang="en-US" smtClean="0"/>
              <a:t> </a:t>
            </a:r>
            <a:r>
              <a:rPr lang="en-US" u="sng" dirty="0" smtClean="0"/>
              <a:t>General Motors</a:t>
            </a:r>
            <a:r>
              <a:rPr lang="en-US" dirty="0" smtClean="0"/>
              <a:t>, on the other hand, involved a claim of psychological injuries that appeared to have arisen gradually from a variety of factors</a:t>
            </a:r>
          </a:p>
          <a:p>
            <a:r>
              <a:rPr lang="en-US" u="sng" dirty="0" smtClean="0"/>
              <a:t>Pathfinder</a:t>
            </a:r>
            <a:r>
              <a:rPr lang="en-US" dirty="0" smtClean="0"/>
              <a:t> does not compel the claimant to prove, in addition ,that the psychological injury resulting from the emotional shock was "immediately apparent.”Under </a:t>
            </a:r>
            <a:r>
              <a:rPr lang="en-US" u="sng" dirty="0" smtClean="0"/>
              <a:t>Pathfinder</a:t>
            </a:r>
            <a:r>
              <a:rPr lang="en-US" dirty="0" smtClean="0"/>
              <a:t>, the </a:t>
            </a:r>
            <a:r>
              <a:rPr lang="en-US" b="1" i="1" dirty="0" smtClean="0"/>
              <a:t>emotional shock needs to be sudden not the ensuing psychological injury</a:t>
            </a:r>
          </a:p>
          <a:p>
            <a:r>
              <a:rPr lang="en-US" dirty="0" smtClean="0"/>
              <a:t>The Commission‘s finding that the claimant's delay in obtaining medical treatment was not a bar to recovery given her credible testimony and Dr. Kelley's </a:t>
            </a:r>
            <a:r>
              <a:rPr lang="en-US" dirty="0" err="1" smtClean="0"/>
              <a:t>unrebutted</a:t>
            </a:r>
            <a:r>
              <a:rPr lang="en-US" dirty="0" smtClean="0"/>
              <a:t> psychological opinion was</a:t>
            </a:r>
            <a:r>
              <a:rPr lang="en-US" b="1" i="1" dirty="0" smtClean="0"/>
              <a:t> not against the manifest weight of the evidence</a:t>
            </a:r>
            <a:endParaRPr lang="en-US" dirty="0"/>
          </a:p>
        </p:txBody>
      </p:sp>
    </p:spTree>
    <p:extLst>
      <p:ext uri="{BB962C8B-B14F-4D97-AF65-F5344CB8AC3E}">
        <p14:creationId xmlns:p14="http://schemas.microsoft.com/office/powerpoint/2010/main" val="4229120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
            </a:r>
            <a:br>
              <a:rPr lang="en-US" sz="3600" b="1" dirty="0"/>
            </a:br>
            <a:r>
              <a:rPr lang="en-US" sz="3600" dirty="0" smtClean="0"/>
              <a:t>April 2013 Utilization Review</a:t>
            </a:r>
            <a:br>
              <a:rPr lang="en-US" sz="3600" dirty="0" smtClean="0"/>
            </a:br>
            <a:r>
              <a:rPr lang="en-US" sz="2700" dirty="0" smtClean="0"/>
              <a:t>Time </a:t>
            </a:r>
            <a:r>
              <a:rPr lang="en-US" sz="2700" dirty="0"/>
              <a:t>Frame for Initial UM </a:t>
            </a:r>
            <a:r>
              <a:rPr lang="en-US" sz="2700" dirty="0" smtClean="0"/>
              <a:t>Decision, WCUM </a:t>
            </a:r>
            <a:r>
              <a:rPr lang="en-US" sz="2700" dirty="0"/>
              <a:t>- 17 - Prospective Review Timeframes</a:t>
            </a:r>
            <a:r>
              <a:rPr lang="en-US" sz="2700" dirty="0" smtClean="0"/>
              <a:t/>
            </a:r>
            <a:br>
              <a:rPr lang="en-US" sz="2700" dirty="0" smtClean="0"/>
            </a:br>
            <a:endParaRPr lang="en-US" sz="2700" dirty="0"/>
          </a:p>
        </p:txBody>
      </p:sp>
      <p:sp>
        <p:nvSpPr>
          <p:cNvPr id="3" name="Content Placeholder 2"/>
          <p:cNvSpPr>
            <a:spLocks noGrp="1"/>
          </p:cNvSpPr>
          <p:nvPr>
            <p:ph idx="1"/>
          </p:nvPr>
        </p:nvSpPr>
        <p:spPr/>
        <p:txBody>
          <a:bodyPr>
            <a:noAutofit/>
          </a:bodyPr>
          <a:lstStyle/>
          <a:p>
            <a:r>
              <a:rPr lang="en-US" sz="1600" dirty="0"/>
              <a:t>For </a:t>
            </a:r>
            <a:r>
              <a:rPr lang="en-US" sz="1600" i="1" dirty="0"/>
              <a:t>prospective review, the organization issues a determination:</a:t>
            </a:r>
          </a:p>
          <a:p>
            <a:r>
              <a:rPr lang="en-US" sz="1600" dirty="0"/>
              <a:t>(a) As soon as possible based on the clinical situation, but in no case later than 72 hours of the receipt of request for a utilization management determination, if it is a </a:t>
            </a:r>
            <a:r>
              <a:rPr lang="en-US" sz="1600" i="1" dirty="0"/>
              <a:t>case involving urgent care; </a:t>
            </a:r>
            <a:r>
              <a:rPr lang="en-US" sz="1600" dirty="0"/>
              <a:t>or</a:t>
            </a:r>
          </a:p>
          <a:p>
            <a:r>
              <a:rPr lang="en-US" sz="1600" dirty="0"/>
              <a:t>(b) Within 15 calendar days of the receipt of request for a utilization management determination, if it is a non-urgent case. </a:t>
            </a:r>
          </a:p>
          <a:p>
            <a:r>
              <a:rPr lang="en-US" sz="1600" dirty="0"/>
              <a:t>(c) For non-urgent cases this period may be extended one time by the </a:t>
            </a:r>
            <a:r>
              <a:rPr lang="en-US" sz="1600" i="1" dirty="0"/>
              <a:t>organization for up to 15 </a:t>
            </a:r>
            <a:r>
              <a:rPr lang="en-US" sz="1600" dirty="0"/>
              <a:t>calendar days:</a:t>
            </a:r>
          </a:p>
          <a:p>
            <a:r>
              <a:rPr lang="en-US" sz="1600" dirty="0"/>
              <a:t>(</a:t>
            </a:r>
            <a:r>
              <a:rPr lang="en-US" sz="1600" dirty="0" err="1"/>
              <a:t>i</a:t>
            </a:r>
            <a:r>
              <a:rPr lang="en-US" sz="1600" dirty="0"/>
              <a:t>) Provided that the </a:t>
            </a:r>
            <a:r>
              <a:rPr lang="en-US" sz="1600" i="1" dirty="0"/>
              <a:t>organization determines that an extension is necessary </a:t>
            </a:r>
            <a:r>
              <a:rPr lang="en-US" sz="1600" dirty="0"/>
              <a:t>because of matters beyond the control of the </a:t>
            </a:r>
            <a:r>
              <a:rPr lang="en-US" sz="1600" i="1" dirty="0"/>
              <a:t>organization; </a:t>
            </a:r>
            <a:r>
              <a:rPr lang="en-US" sz="1600" b="1" i="1" dirty="0"/>
              <a:t>and</a:t>
            </a:r>
          </a:p>
          <a:p>
            <a:r>
              <a:rPr lang="en-US" sz="1600" dirty="0"/>
              <a:t>(ii) Notifies the </a:t>
            </a:r>
            <a:r>
              <a:rPr lang="en-US" sz="1600" i="1" dirty="0"/>
              <a:t>worker, prior to the expiration of the initial 15 calendar day </a:t>
            </a:r>
            <a:r>
              <a:rPr lang="en-US" sz="1600" dirty="0"/>
              <a:t>period of the circumstances requiring the extension and the date when the plan expects to make a decision; </a:t>
            </a:r>
            <a:r>
              <a:rPr lang="en-US" sz="1600" b="1" dirty="0"/>
              <a:t>and</a:t>
            </a:r>
          </a:p>
          <a:p>
            <a:r>
              <a:rPr lang="en-US" sz="1600" dirty="0"/>
              <a:t>(iii) If a </a:t>
            </a:r>
            <a:r>
              <a:rPr lang="en-US" sz="1600" i="1" dirty="0"/>
              <a:t>worker fails to submit necessary information to decide the case, the </a:t>
            </a:r>
            <a:r>
              <a:rPr lang="en-US" sz="1600" dirty="0"/>
              <a:t>notice of extension must specifically describe the required information, and the </a:t>
            </a:r>
            <a:r>
              <a:rPr lang="en-US" sz="1600" i="1" dirty="0"/>
              <a:t>worker must be given at least 45 calendar days from receipt of notice to respond </a:t>
            </a:r>
            <a:r>
              <a:rPr lang="en-US" sz="1600" dirty="0"/>
              <a:t>to the plan request for more information. </a:t>
            </a:r>
          </a:p>
        </p:txBody>
      </p:sp>
    </p:spTree>
    <p:extLst>
      <p:ext uri="{BB962C8B-B14F-4D97-AF65-F5344CB8AC3E}">
        <p14:creationId xmlns:p14="http://schemas.microsoft.com/office/powerpoint/2010/main" val="39584384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2013 Utilization Review</a:t>
            </a:r>
            <a:r>
              <a:rPr lang="en-US" dirty="0" smtClean="0"/>
              <a:t/>
            </a:r>
            <a:br>
              <a:rPr lang="en-US" dirty="0" smtClean="0"/>
            </a:br>
            <a:r>
              <a:rPr lang="en-US" dirty="0" smtClean="0"/>
              <a:t>“Case Involving Urgent Care”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Case Involving Urgent Care: Any request for a utilization management determination with respect to </a:t>
            </a:r>
            <a:r>
              <a:rPr lang="en-US" dirty="0" smtClean="0"/>
              <a:t>which the application of the time periods for making non-urgent care determinations a) could seriously jeopardize the life or health of the consumer or the ability of the consumer to regain maximum function, orb) in the opinion of a physician with knowledge of the consumer’s medical condition, would subject the consumer to severe pain that cannot be adequately managed without the care or treatment that is the subject of the case. (</a:t>
            </a:r>
            <a:r>
              <a:rPr lang="en-US" b="1" dirty="0" smtClean="0"/>
              <a:t>Note: This definition is derived from the Department of Labor’s definition of “claim </a:t>
            </a:r>
            <a:r>
              <a:rPr lang="en-US" dirty="0" smtClean="0"/>
              <a:t>involving urgent care.”)</a:t>
            </a:r>
          </a:p>
          <a:p>
            <a:endParaRPr lang="en-US" dirty="0" smtClean="0"/>
          </a:p>
          <a:p>
            <a:r>
              <a:rPr lang="en-US" b="1" dirty="0" smtClean="0"/>
              <a:t>Interpretive Note for term “Case Involving Urgent Care”:</a:t>
            </a:r>
            <a:r>
              <a:rPr lang="en-US" dirty="0" smtClean="0"/>
              <a:t>While the URAC standards are silent on the methods by which a claim is determined to be a “case involving urgent care,” the Department of Labor claims regulation (29 C.F.R. § 2560.503-1(m)(1)) specifies that whether a claim is a “claim involving urgent care” is to be determined by an individual acting on behalf of the health benefits plan applying the judgment of a prudent layperson who possesses an average knowledge of health and medicine. Any claim that a physician with knowledge of the claimant's medical condition determines is a “claim involving urgent care” shall be treated as a “claim involving urgent care.</a:t>
            </a:r>
            <a:endParaRPr lang="en-US" dirty="0"/>
          </a:p>
        </p:txBody>
      </p:sp>
    </p:spTree>
    <p:extLst>
      <p:ext uri="{BB962C8B-B14F-4D97-AF65-F5344CB8AC3E}">
        <p14:creationId xmlns:p14="http://schemas.microsoft.com/office/powerpoint/2010/main" val="23226293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April 2013 Utilization Review</a:t>
            </a:r>
            <a:r>
              <a:rPr lang="en-US" sz="4900" dirty="0" smtClean="0"/>
              <a:t/>
            </a:r>
            <a:br>
              <a:rPr lang="en-US" sz="4900" dirty="0" smtClean="0"/>
            </a:br>
            <a:r>
              <a:rPr lang="en-US" sz="4900" dirty="0" smtClean="0"/>
              <a:t>“</a:t>
            </a:r>
            <a:r>
              <a:rPr lang="en-US" sz="4900" dirty="0"/>
              <a:t>Peer Clinical Review”</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WCUM - 13 - Peer Clinical Review Cases</a:t>
            </a:r>
          </a:p>
          <a:p>
            <a:r>
              <a:rPr lang="en-US" dirty="0" smtClean="0"/>
              <a:t>The </a:t>
            </a:r>
            <a:r>
              <a:rPr lang="en-US" i="1" dirty="0" smtClean="0"/>
              <a:t>organization conducts peer clinical reviews for all cases where a certification is not issued through initial clinical review or initial screening. (Mandatory)</a:t>
            </a:r>
          </a:p>
          <a:p>
            <a:r>
              <a:rPr lang="en-US" b="1" dirty="0" smtClean="0"/>
              <a:t>WCUM - 14 - Peer Clinical Reviewer Qualifications</a:t>
            </a:r>
          </a:p>
          <a:p>
            <a:r>
              <a:rPr lang="en-US" dirty="0" smtClean="0"/>
              <a:t>Individuals who conduct </a:t>
            </a:r>
            <a:r>
              <a:rPr lang="en-US" i="1" dirty="0" smtClean="0"/>
              <a:t>peer clinical review:</a:t>
            </a:r>
          </a:p>
          <a:p>
            <a:r>
              <a:rPr lang="en-US" dirty="0" smtClean="0"/>
              <a:t>(a) Are appropriate </a:t>
            </a:r>
            <a:r>
              <a:rPr lang="en-US" i="1" dirty="0" smtClean="0"/>
              <a:t>health professionals; (Mandatory)</a:t>
            </a:r>
          </a:p>
          <a:p>
            <a:r>
              <a:rPr lang="en-US" dirty="0" smtClean="0"/>
              <a:t>(b) Are qualified, as determined by the </a:t>
            </a:r>
            <a:r>
              <a:rPr lang="en-US" i="1" dirty="0" smtClean="0"/>
              <a:t>medical director or clinical director, to render a clinical </a:t>
            </a:r>
            <a:r>
              <a:rPr lang="en-US" dirty="0" smtClean="0"/>
              <a:t>opinion about the medical condition, procedures, and treatment under review; and (Mandatory)</a:t>
            </a:r>
          </a:p>
          <a:p>
            <a:r>
              <a:rPr lang="en-US" dirty="0" smtClean="0"/>
              <a:t>(c) Hold a current and valid </a:t>
            </a:r>
            <a:r>
              <a:rPr lang="en-US" i="1" dirty="0" smtClean="0"/>
              <a:t>license: (Mandatory)</a:t>
            </a:r>
          </a:p>
          <a:p>
            <a:r>
              <a:rPr lang="en-US" dirty="0" smtClean="0"/>
              <a:t>(</a:t>
            </a:r>
            <a:r>
              <a:rPr lang="en-US" dirty="0" err="1" smtClean="0"/>
              <a:t>i</a:t>
            </a:r>
            <a:r>
              <a:rPr lang="en-US" dirty="0" smtClean="0"/>
              <a:t>) In the same licensure category as the </a:t>
            </a:r>
            <a:r>
              <a:rPr lang="en-US" i="1" dirty="0" smtClean="0"/>
              <a:t>ordering provider; </a:t>
            </a:r>
            <a:r>
              <a:rPr lang="en-US" b="1" i="1" dirty="0" smtClean="0"/>
              <a:t>or</a:t>
            </a:r>
          </a:p>
          <a:p>
            <a:r>
              <a:rPr lang="en-US" dirty="0" smtClean="0"/>
              <a:t>(ii) As a doctor of medicine or doctor of osteopathic medicine.</a:t>
            </a:r>
            <a:endParaRPr lang="en-US" dirty="0"/>
          </a:p>
        </p:txBody>
      </p:sp>
    </p:spTree>
    <p:extLst>
      <p:ext uri="{BB962C8B-B14F-4D97-AF65-F5344CB8AC3E}">
        <p14:creationId xmlns:p14="http://schemas.microsoft.com/office/powerpoint/2010/main" val="6363643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2013 Utilization Review</a:t>
            </a:r>
            <a:r>
              <a:rPr lang="en-US" dirty="0" smtClean="0"/>
              <a:t/>
            </a:r>
            <a:br>
              <a:rPr lang="en-US" dirty="0" smtClean="0"/>
            </a:br>
            <a:r>
              <a:rPr lang="en-US" dirty="0" smtClean="0"/>
              <a:t>Recent Appellate Court Cases</a:t>
            </a:r>
            <a:endParaRPr lang="en-US" dirty="0"/>
          </a:p>
        </p:txBody>
      </p:sp>
      <p:sp>
        <p:nvSpPr>
          <p:cNvPr id="3" name="Content Placeholder 2"/>
          <p:cNvSpPr>
            <a:spLocks noGrp="1"/>
          </p:cNvSpPr>
          <p:nvPr>
            <p:ph idx="1"/>
          </p:nvPr>
        </p:nvSpPr>
        <p:spPr/>
        <p:txBody>
          <a:bodyPr>
            <a:normAutofit fontScale="85000" lnSpcReduction="20000"/>
          </a:bodyPr>
          <a:lstStyle/>
          <a:p>
            <a:r>
              <a:rPr lang="en-US" u="sng" dirty="0" smtClean="0"/>
              <a:t>Elite Staffing v. IWCC</a:t>
            </a:r>
            <a:r>
              <a:rPr lang="en-US" dirty="0" smtClean="0"/>
              <a:t>, No. 1-11-3253WC, 12-28-12 (Rule 23):“Claimant asks us to impose sanctions against respondent pursuant to </a:t>
            </a:r>
            <a:r>
              <a:rPr lang="en-US" i="1" dirty="0" smtClean="0"/>
              <a:t>Illinois Supreme Court Rule 375(b)</a:t>
            </a:r>
            <a:r>
              <a:rPr lang="en-US" dirty="0" smtClean="0"/>
              <a:t> (eff. Feb. 1, 1994) for bringing a frivolous appeal. Claimant contends that the instant appeal was not undertaken in good faith and was only intended to cause unnecessary delay, needlessly increasing the cost of litigation of this case. However, given the conflicting medical evidence of record, as well as the utilization review report, we decline claimant's request for sanctions.”</a:t>
            </a:r>
          </a:p>
          <a:p>
            <a:r>
              <a:rPr lang="en-US" u="sng" dirty="0" smtClean="0"/>
              <a:t>Reyes v. IWCC</a:t>
            </a:r>
            <a:r>
              <a:rPr lang="en-US" dirty="0" smtClean="0"/>
              <a:t>, No.2-11-0715WC, 6-25-12 (Rule 23): Employer points to the utilization review which certified only 12 chiropractic sessions as medically necessary; however, a utilization review is not definitive and, instead, must be considered "along with all other evidence and in the same manner as all other evidence, in the determination of the reasonableness and necessity of the medical bills or treatment." </a:t>
            </a:r>
            <a:r>
              <a:rPr lang="en-US" i="1" dirty="0" smtClean="0"/>
              <a:t>820 ILCS 305/8.7(</a:t>
            </a:r>
            <a:r>
              <a:rPr lang="en-US" i="1" dirty="0" err="1" smtClean="0"/>
              <a:t>i</a:t>
            </a:r>
            <a:r>
              <a:rPr lang="en-US" i="1" dirty="0" smtClean="0"/>
              <a:t>)</a:t>
            </a:r>
            <a:r>
              <a:rPr lang="en-US" dirty="0" smtClean="0"/>
              <a:t> (West 2008)…Although other evidence was conflicting, it was within the province of the Commission to resolve those conflicts… The Commission appropriately weighed the conflicting evidence and an opposite conclusion is not clearly apparent. </a:t>
            </a:r>
          </a:p>
        </p:txBody>
      </p:sp>
    </p:spTree>
    <p:extLst>
      <p:ext uri="{BB962C8B-B14F-4D97-AF65-F5344CB8AC3E}">
        <p14:creationId xmlns:p14="http://schemas.microsoft.com/office/powerpoint/2010/main" val="3961593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January 2013 Two Plus Two</a:t>
            </a:r>
            <a:br>
              <a:rPr lang="en-US" dirty="0" smtClean="0"/>
            </a:br>
            <a:r>
              <a:rPr lang="en-US" sz="3600" dirty="0" err="1" smtClean="0"/>
              <a:t>Venure</a:t>
            </a:r>
            <a:r>
              <a:rPr lang="en-US" sz="3600" dirty="0" smtClean="0"/>
              <a:t>-Newberg-Perini v. IWCC, 2012IL App (4</a:t>
            </a:r>
            <a:r>
              <a:rPr lang="en-US" sz="3600" baseline="30000" dirty="0" smtClean="0"/>
              <a:t>th</a:t>
            </a:r>
            <a:r>
              <a:rPr lang="en-US" sz="3600" dirty="0" smtClean="0"/>
              <a:t>) 110847WC</a:t>
            </a:r>
            <a:endParaRPr lang="en-US" sz="3600" dirty="0"/>
          </a:p>
        </p:txBody>
      </p:sp>
      <p:sp>
        <p:nvSpPr>
          <p:cNvPr id="3" name="Content Placeholder 2"/>
          <p:cNvSpPr>
            <a:spLocks noGrp="1"/>
          </p:cNvSpPr>
          <p:nvPr>
            <p:ph idx="1"/>
          </p:nvPr>
        </p:nvSpPr>
        <p:spPr/>
        <p:txBody>
          <a:bodyPr>
            <a:normAutofit fontScale="25000" lnSpcReduction="20000"/>
          </a:bodyPr>
          <a:lstStyle/>
          <a:p>
            <a:r>
              <a:rPr lang="en-US" sz="7200" dirty="0"/>
              <a:t>Appellate Court, 12-6-12, 3-2 decision, reverses Circuit Court </a:t>
            </a:r>
          </a:p>
          <a:p>
            <a:r>
              <a:rPr lang="en-US" sz="7200" dirty="0"/>
              <a:t>Our first question, then, is whether the claimant qualified as a traveling employee. A "</a:t>
            </a:r>
            <a:r>
              <a:rPr lang="en-US" sz="7200" b="1" dirty="0"/>
              <a:t>'traveling employee</a:t>
            </a:r>
            <a:r>
              <a:rPr lang="en-US" sz="7200" dirty="0"/>
              <a:t>'" is defined as "</a:t>
            </a:r>
            <a:r>
              <a:rPr lang="en-US" sz="7200" b="1" i="1" dirty="0"/>
              <a:t>one who is required to travel away from his employer's premises in order to perform his job</a:t>
            </a:r>
            <a:r>
              <a:rPr lang="en-US" sz="7200" dirty="0"/>
              <a:t>." </a:t>
            </a:r>
            <a:r>
              <a:rPr lang="en-US" sz="7200" i="1" dirty="0">
                <a:hlinkClick r:id="rId2" action="ppaction://hlinkfile"/>
              </a:rPr>
              <a:t>Cox v. Illinois Workers' Compensation </a:t>
            </a:r>
            <a:r>
              <a:rPr lang="en-US" sz="7200" i="1" dirty="0" err="1">
                <a:hlinkClick r:id="rId2" action="ppaction://hlinkfile"/>
              </a:rPr>
              <a:t>Comm'n</a:t>
            </a:r>
            <a:r>
              <a:rPr lang="en-US" sz="7200" dirty="0">
                <a:hlinkClick r:id="rId2" action="ppaction://hlinkfile"/>
              </a:rPr>
              <a:t>, 406 Ill. App. 3d 541 (2010)</a:t>
            </a:r>
            <a:r>
              <a:rPr lang="en-US" sz="7200" dirty="0"/>
              <a:t>. It is undisputed that (1) the claimant in this case was employed by Venture-Newberg; (2) he was assigned to work at a nuclear power plant in Cordova, Illinois, operated by Exelon in excess of 200 miles from his home; and 3) the premises at which the claimant was assigned to work were not the premises of his employer. These facts establish the claimant's status as a traveling employee. </a:t>
            </a:r>
            <a:r>
              <a:rPr lang="en-US" sz="7200" b="1" i="1" u="sng" dirty="0"/>
              <a:t>(Manifest weight?)</a:t>
            </a:r>
          </a:p>
          <a:p>
            <a:r>
              <a:rPr lang="en-US" sz="7200" dirty="0"/>
              <a:t>The test of whether a traveling employee's injury arose out of and in the course of his employment is the </a:t>
            </a:r>
            <a:r>
              <a:rPr lang="en-US" sz="7200" b="1" i="1" u="sng" dirty="0"/>
              <a:t>reasonableness </a:t>
            </a:r>
            <a:r>
              <a:rPr lang="en-US" sz="7200" dirty="0"/>
              <a:t>of the conduct in which he was engaged at the time of his injury and whether that conduct might have been anticipated or foreseen by Venture-Newberg… The question is one of fact to be resolved by the Commission, and its determination should not be disturbed on review unless it is against the manifest weight of the evidence…In this case, the Commission found that </a:t>
            </a:r>
            <a:r>
              <a:rPr lang="en-US" sz="7200" b="1" i="1" u="sng" dirty="0"/>
              <a:t>Venture-Newberg must have anticipated </a:t>
            </a:r>
            <a:r>
              <a:rPr lang="en-US" sz="7200" dirty="0"/>
              <a:t>that the claimant, recruited to work at Exelon's facility over 200 miles from the claimant's home, would be required to travel and arrange for convenient lodging in order to perform the duties of his job, and that it was reasonable and foreseeable that he would travel a direct route from the lodge at which he was staying to Exelon's facility… This determination is clearly not against the </a:t>
            </a:r>
            <a:r>
              <a:rPr lang="en-US" sz="7200" b="1" i="1" u="sng" dirty="0"/>
              <a:t>manifest weight of the evidence</a:t>
            </a:r>
            <a:r>
              <a:rPr lang="en-US" sz="7200" dirty="0"/>
              <a:t>.</a:t>
            </a:r>
            <a:r>
              <a:rPr lang="en-US" sz="5500" dirty="0"/>
              <a:t/>
            </a:r>
            <a:br>
              <a:rPr lang="en-US" sz="5500" dirty="0"/>
            </a:br>
            <a:r>
              <a:rPr lang="en-US" dirty="0" smtClean="0"/>
              <a:t/>
            </a:r>
            <a:br>
              <a:rPr lang="en-US" dirty="0" smtClean="0"/>
            </a:br>
            <a:endParaRPr lang="en-US" dirty="0"/>
          </a:p>
        </p:txBody>
      </p:sp>
    </p:spTree>
    <p:extLst>
      <p:ext uri="{BB962C8B-B14F-4D97-AF65-F5344CB8AC3E}">
        <p14:creationId xmlns:p14="http://schemas.microsoft.com/office/powerpoint/2010/main" val="1864985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2013 Utilization Review</a:t>
            </a:r>
            <a:r>
              <a:rPr lang="en-US" dirty="0" smtClean="0"/>
              <a:t/>
            </a:r>
            <a:br>
              <a:rPr lang="en-US" dirty="0" smtClean="0"/>
            </a:br>
            <a:r>
              <a:rPr lang="en-US" dirty="0" smtClean="0"/>
              <a:t>Recent Appellate Court Cases</a:t>
            </a:r>
            <a:endParaRPr lang="en-US" dirty="0"/>
          </a:p>
        </p:txBody>
      </p:sp>
      <p:sp>
        <p:nvSpPr>
          <p:cNvPr id="3" name="Content Placeholder 2"/>
          <p:cNvSpPr>
            <a:spLocks noGrp="1"/>
          </p:cNvSpPr>
          <p:nvPr>
            <p:ph idx="1"/>
          </p:nvPr>
        </p:nvSpPr>
        <p:spPr/>
        <p:txBody>
          <a:bodyPr>
            <a:normAutofit fontScale="25000" lnSpcReduction="20000"/>
          </a:bodyPr>
          <a:lstStyle/>
          <a:p>
            <a:r>
              <a:rPr lang="en-US" sz="6400" u="sng" dirty="0" err="1"/>
              <a:t>Edmar</a:t>
            </a:r>
            <a:r>
              <a:rPr lang="en-US" sz="6400" u="sng" dirty="0"/>
              <a:t> Heating v. IWCC</a:t>
            </a:r>
            <a:r>
              <a:rPr lang="en-US" sz="6400" dirty="0"/>
              <a:t>, No. 2-10-1250WC (Rule 23): “The employer argues that the Commission abused its discretion when it upheld the arbitrator's decision to exclude the employer's Exhibit No. 10, which was a report that stemmed from the utilization review performed of the claimant's chiropractic treatment. During the June 15, 2009, arbitration hearing, the claimant's counsel objected to the report on hearsay grounds, and the arbitrator sustained the objection and excluded the report. Although the employer had sent the claimant a letter on February 16, 2009, communicating its intent to introduce the utilization review report into evidence during the hearing, the claimant did not indicate that he was objecting to the report until the employer's counsel moved to introduce it at the hearing four months later. The employer argues that the claimant waived any objection to the admission of the report by this dilatory conduct and that the report should have been admitted. </a:t>
            </a:r>
            <a:r>
              <a:rPr lang="en-US" sz="6400" u="sng" dirty="0"/>
              <a:t>We disagree.”</a:t>
            </a:r>
          </a:p>
          <a:p>
            <a:r>
              <a:rPr lang="en-US" sz="6400" dirty="0"/>
              <a:t>“The employer has presented no authority for the proposition that a party to a workers' compensation proceeding waives an objection to the admission of evidence, even though the party objected at the time the opposing party moved for its admission, merely because the party failed to announce its intention to object to the evidence before the hearing. … The claimant's objection to the admission of the utilization review report was timely and proper. Moreover, because the claimant had not stipulated to the admission of object to its admission on hearsay grounds and should have prepared to meet such an objection. At a minimum, the employer could have moved for a continuance so the author of the report could testify and be cross-examined at the hearing. The employer failed to do so. Its only argument in favor of admission was that the claimant had failed to object prior to the hearing. The employer does not argue that the report was not hearsay or that it fell within a hearsay exception. Accordingly, the Commission's decision to exclude the report was not an abuse of discretion.”</a:t>
            </a:r>
          </a:p>
          <a:p>
            <a:endParaRPr lang="en-US" dirty="0"/>
          </a:p>
        </p:txBody>
      </p:sp>
    </p:spTree>
    <p:extLst>
      <p:ext uri="{BB962C8B-B14F-4D97-AF65-F5344CB8AC3E}">
        <p14:creationId xmlns:p14="http://schemas.microsoft.com/office/powerpoint/2010/main" val="13420317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2013 Utilization Review</a:t>
            </a:r>
            <a:r>
              <a:rPr lang="en-US" dirty="0" smtClean="0"/>
              <a:t/>
            </a:r>
            <a:br>
              <a:rPr lang="en-US" dirty="0" smtClean="0"/>
            </a:br>
            <a:r>
              <a:rPr lang="en-US" dirty="0" smtClean="0"/>
              <a:t>Recent Commission Decisions</a:t>
            </a:r>
            <a:endParaRPr lang="en-US" dirty="0"/>
          </a:p>
        </p:txBody>
      </p:sp>
      <p:sp>
        <p:nvSpPr>
          <p:cNvPr id="3" name="Content Placeholder 2"/>
          <p:cNvSpPr>
            <a:spLocks noGrp="1"/>
          </p:cNvSpPr>
          <p:nvPr>
            <p:ph idx="1"/>
          </p:nvPr>
        </p:nvSpPr>
        <p:spPr/>
        <p:txBody>
          <a:bodyPr>
            <a:normAutofit fontScale="25000" lnSpcReduction="20000"/>
          </a:bodyPr>
          <a:lstStyle/>
          <a:p>
            <a:r>
              <a:rPr lang="en-US" sz="6400" u="sng" dirty="0" err="1"/>
              <a:t>Redmon</a:t>
            </a:r>
            <a:r>
              <a:rPr lang="en-US" sz="6400" u="sng" dirty="0"/>
              <a:t> v. GSI</a:t>
            </a:r>
            <a:r>
              <a:rPr lang="en-US" sz="6400" dirty="0"/>
              <a:t>, 13IWCC0262 (3-18-13): A Peer Review Report was prepared on March 2, 2012, by Dr. Darryl Thomas, a Texas board certified orthopedic surgeon, with regard to the medical necessity of a left De </a:t>
            </a:r>
            <a:r>
              <a:rPr lang="en-US" sz="6400" dirty="0" err="1"/>
              <a:t>Quervain's</a:t>
            </a:r>
            <a:r>
              <a:rPr lang="en-US" sz="6400" dirty="0"/>
              <a:t> release. Dr. Thomas reviewed various treatment records pertaining to Petitioner and was of the opinion Petitioner sustained an injury on September 15, 2007, secondary to repetitive trauma. Dr. Thomas determined that the proposed surgery was not necessary as Petitioner had not first attempted a three month trial of conservative care and splinting as recommended by Official Disability Guidelines. According to Dr. Thomas, Petitioner had been non-compliant with splinting and there was no evidence of recent conservative care other than an injection in November of 2011. (Res. Ex. 10)…Respondent is ordered to authorize and pay for three months of conservative treatment (splinting and injections) as recommended by Dr. Thomas, Respondent's peer review physician. Should conservative treatment not resolve Petitioner's symptoms (as Dr. Thomas acknowledged it is generally only successful in the majority of cases), Respondent is ordered to authorize and pay for surgery to Petitioner's left hand and wrist as recommended by Dr. Baker, including all necessary and reasonable pre-surgical and post-surgical care.</a:t>
            </a:r>
          </a:p>
          <a:p>
            <a:r>
              <a:rPr lang="en-US" sz="6400" u="sng" dirty="0" err="1"/>
              <a:t>Dicanio</a:t>
            </a:r>
            <a:r>
              <a:rPr lang="en-US" sz="6400" u="sng" dirty="0"/>
              <a:t> v. Cook County</a:t>
            </a:r>
            <a:r>
              <a:rPr lang="en-US" sz="6400" dirty="0"/>
              <a:t>, 13IWCC0208 (2-27-13): Utilization review was performed by both an </a:t>
            </a:r>
            <a:r>
              <a:rPr lang="en-US" sz="6400" dirty="0" err="1"/>
              <a:t>orthopaedic</a:t>
            </a:r>
            <a:r>
              <a:rPr lang="en-US" sz="6400" dirty="0"/>
              <a:t> surgeon and a chiropractor, and neither found any reason to continue the treatments beyond the initial six visits. Upon review of the medical record, the Arbitrator notes no evidence of improvement, either subjective or objective in nearly eighteen months of treatment…The Arbitrator finds that any treatment by Rehabilitation, Inc. after 06/06/08, the last date for which there is any objective evidence of improvement to be unreasonable and unnecessary, and Respondent is not liable for those bills. The bills for which Respondent is liable shall be paid pursuant to the medical fee schedule and Respondent shall receive credit for all amounts paid.</a:t>
            </a:r>
            <a:r>
              <a:rPr lang="en-US" dirty="0" smtClean="0"/>
              <a:t/>
            </a:r>
            <a:br>
              <a:rPr lang="en-US" dirty="0" smtClean="0"/>
            </a:br>
            <a:endParaRPr lang="en-US" dirty="0"/>
          </a:p>
        </p:txBody>
      </p:sp>
    </p:spTree>
    <p:extLst>
      <p:ext uri="{BB962C8B-B14F-4D97-AF65-F5344CB8AC3E}">
        <p14:creationId xmlns:p14="http://schemas.microsoft.com/office/powerpoint/2010/main" val="4241980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2013 Utilization Review</a:t>
            </a:r>
            <a:r>
              <a:rPr lang="en-US" dirty="0" smtClean="0"/>
              <a:t/>
            </a:r>
            <a:br>
              <a:rPr lang="en-US" dirty="0" smtClean="0"/>
            </a:br>
            <a:r>
              <a:rPr lang="en-US" dirty="0" smtClean="0"/>
              <a:t>Recent Commission Decisions</a:t>
            </a:r>
            <a:endParaRPr lang="en-US" dirty="0"/>
          </a:p>
        </p:txBody>
      </p:sp>
      <p:sp>
        <p:nvSpPr>
          <p:cNvPr id="3" name="Content Placeholder 2"/>
          <p:cNvSpPr>
            <a:spLocks noGrp="1"/>
          </p:cNvSpPr>
          <p:nvPr>
            <p:ph idx="1"/>
          </p:nvPr>
        </p:nvSpPr>
        <p:spPr/>
        <p:txBody>
          <a:bodyPr>
            <a:normAutofit fontScale="25000" lnSpcReduction="20000"/>
          </a:bodyPr>
          <a:lstStyle/>
          <a:p>
            <a:r>
              <a:rPr lang="en-US" sz="6400" u="sng" dirty="0"/>
              <a:t>Hernandez v. Tyson</a:t>
            </a:r>
            <a:r>
              <a:rPr lang="en-US" sz="6400" dirty="0"/>
              <a:t>, 13IWCC0182 (2-20-12): Respondent submitted a Coventry utilization review regarding the medical necessity of Dr. Ramirez's treatment. Chiropractic treatment and physical therapy from September 27, 2007 through November 8, 2007 was not certified. Dr. Ramirez filed a three page appeal of the non certification. Coventry responded with another non certification (RX1)…Although he was injured at work, and although his current condition of ill-being is causally related to the accidental injury, he received excessive unnecessary medical treatment …. Petitioner's testimony regarding that treatment was unconvincing. Dr. Ramirez's testimony was unpersuasive. Respondent has previously authorized payments of $ 10,738.01 of $34,583.00 in billings. Based upon the foregoing, $ 10,738.01 of Neck and Back Clinic billing is awarded, but no more…Respondent has relied upon medical opinions from Physicians Immediate Care, thereafter from utilization review, and thereafter from Dr. Phillips in its denial of benefits. Petitioner has not met his burden of proof on this issue. Based upon the foregoing, the Arbitrator finds that Petitioner's claim for penalties and attorneys' fees is denied.</a:t>
            </a:r>
          </a:p>
          <a:p>
            <a:r>
              <a:rPr lang="en-US" sz="6400" u="sng" dirty="0" err="1"/>
              <a:t>Escoto</a:t>
            </a:r>
            <a:r>
              <a:rPr lang="en-US" sz="6400" u="sng" dirty="0"/>
              <a:t> Lopez v. Hilton</a:t>
            </a:r>
            <a:r>
              <a:rPr lang="en-US" sz="6400" dirty="0"/>
              <a:t>, 13IWCC0152 (2-1513): Pursuant to her attorney's direction, the petitioner saw Dr. </a:t>
            </a:r>
            <a:r>
              <a:rPr lang="en-US" sz="6400" dirty="0" err="1"/>
              <a:t>Giri</a:t>
            </a:r>
            <a:r>
              <a:rPr lang="en-US" sz="6400" dirty="0"/>
              <a:t>  </a:t>
            </a:r>
            <a:r>
              <a:rPr lang="en-US" sz="6400" dirty="0" err="1"/>
              <a:t>Gireesan</a:t>
            </a:r>
            <a:r>
              <a:rPr lang="en-US" sz="6400" dirty="0"/>
              <a:t> on September 30th, whose assessment was </a:t>
            </a:r>
            <a:r>
              <a:rPr lang="en-US" sz="6400" dirty="0" err="1"/>
              <a:t>discogenic</a:t>
            </a:r>
            <a:r>
              <a:rPr lang="en-US" sz="6400" dirty="0"/>
              <a:t> back pain. ..She returned to Dr. </a:t>
            </a:r>
            <a:r>
              <a:rPr lang="en-US" sz="6400" dirty="0" err="1"/>
              <a:t>Gireesan</a:t>
            </a:r>
            <a:r>
              <a:rPr lang="en-US" sz="6400" dirty="0"/>
              <a:t> on November 1st and on the 7th, at which time he opined that an MRI of her lumbar spine revealed a mild diffuse disc bulge with a superimposed small, shallow central disc protrusion with annular fissure at L4-5 and mild bilateral facet degenerative changes. Dr. </a:t>
            </a:r>
            <a:r>
              <a:rPr lang="en-US" sz="6400" dirty="0" err="1"/>
              <a:t>Gireesan</a:t>
            </a:r>
            <a:r>
              <a:rPr lang="en-US" sz="6400" dirty="0"/>
              <a:t> recommended lumbar epidural steroid injections. Utilization reviews by Dr. Lisa Gill on November 16th and December 23rd was a denial of certification of the epidural injections because of the negative </a:t>
            </a:r>
            <a:r>
              <a:rPr lang="en-US" sz="6400" dirty="0" err="1"/>
              <a:t>radicular</a:t>
            </a:r>
            <a:r>
              <a:rPr lang="en-US" sz="6400" dirty="0"/>
              <a:t> findings and studies…The petitioner failed to prove that the lumbar epidural steroid injections recommended by Dr. </a:t>
            </a:r>
            <a:r>
              <a:rPr lang="en-US" sz="6400" dirty="0" err="1"/>
              <a:t>Gireesan</a:t>
            </a:r>
            <a:r>
              <a:rPr lang="en-US" sz="6400" dirty="0"/>
              <a:t> are reasonable medical care necessary to relieve the effects of the work injury.</a:t>
            </a:r>
            <a:r>
              <a:rPr lang="en-US" dirty="0" smtClean="0"/>
              <a:t/>
            </a:r>
            <a:br>
              <a:rPr lang="en-US" dirty="0" smtClean="0"/>
            </a:br>
            <a:endParaRPr lang="en-US" dirty="0"/>
          </a:p>
        </p:txBody>
      </p:sp>
    </p:spTree>
    <p:extLst>
      <p:ext uri="{BB962C8B-B14F-4D97-AF65-F5344CB8AC3E}">
        <p14:creationId xmlns:p14="http://schemas.microsoft.com/office/powerpoint/2010/main" val="25269053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2013 Utilization Review</a:t>
            </a:r>
            <a:r>
              <a:rPr lang="en-US" dirty="0" smtClean="0"/>
              <a:t/>
            </a:r>
            <a:br>
              <a:rPr lang="en-US" dirty="0" smtClean="0"/>
            </a:br>
            <a:r>
              <a:rPr lang="en-US" dirty="0" smtClean="0"/>
              <a:t>Recent Commission Decisions</a:t>
            </a:r>
            <a:endParaRPr lang="en-US" dirty="0"/>
          </a:p>
        </p:txBody>
      </p:sp>
      <p:sp>
        <p:nvSpPr>
          <p:cNvPr id="3" name="Content Placeholder 2"/>
          <p:cNvSpPr>
            <a:spLocks noGrp="1"/>
          </p:cNvSpPr>
          <p:nvPr>
            <p:ph idx="1"/>
          </p:nvPr>
        </p:nvSpPr>
        <p:spPr/>
        <p:txBody>
          <a:bodyPr>
            <a:noAutofit/>
          </a:bodyPr>
          <a:lstStyle/>
          <a:p>
            <a:r>
              <a:rPr lang="en-US" sz="1600" u="sng" dirty="0" err="1"/>
              <a:t>Santoyo</a:t>
            </a:r>
            <a:r>
              <a:rPr lang="en-US" sz="1600" u="sng" dirty="0"/>
              <a:t> v. </a:t>
            </a:r>
            <a:r>
              <a:rPr lang="en-US" sz="1600" u="sng" dirty="0" err="1"/>
              <a:t>Scelebrations</a:t>
            </a:r>
            <a:r>
              <a:rPr lang="en-US" sz="1600" dirty="0"/>
              <a:t>, 13IWCC0129 (2-7-13): While the Commission finds that Petitioner's lumbar and knee conditions were related to her work accident, the Commission is not prepared to award medical expenses. The Commission notes that because the Arbitrator found no causation, he did not address the issue of the reasonableness or necessity of the medical charges, which at least on first glance appear to be unusually high. This case was tried under Section 19(b). Therefore, the case has to be remanded in any event for a determination of any additional temporary total disability benefits and/or permanent partial disability benefits, perhaps with the benefit of a utilization review analysis. Therefore, the Commission remands the case to the Arbitrator to consider the appropriate award of medical expenses.</a:t>
            </a:r>
          </a:p>
          <a:p>
            <a:r>
              <a:rPr lang="en-US" sz="1600" u="sng" dirty="0"/>
              <a:t>English v. Cook County</a:t>
            </a:r>
            <a:r>
              <a:rPr lang="en-US" sz="1600" dirty="0"/>
              <a:t>, 13IWCC0109 (2-7-13): The Commission affirms the Arbitrator's granting of the § 8(a) Petition, but modifies the amount awarded. Dr. </a:t>
            </a:r>
            <a:r>
              <a:rPr lang="en-US" sz="1600" dirty="0" err="1"/>
              <a:t>Markarian</a:t>
            </a:r>
            <a:r>
              <a:rPr lang="en-US" sz="1600" dirty="0"/>
              <a:t> made a blanket opinion that the post-operative treatment is entirely appropriate, medically necessary and within the standard of care, but he did not opine why. The GENEX Utilization Reviewers, Physician Advisors Dr. Trotter and Dr. Kraft, base their opinions on guidelines and reviewed medical records as noted in their reports. The Commission gives more weight to the opinions of Dr. Trotter and Dr. Kraft than those of Dr. </a:t>
            </a:r>
            <a:r>
              <a:rPr lang="en-US" sz="1600" dirty="0" err="1"/>
              <a:t>Markarian</a:t>
            </a:r>
            <a:r>
              <a:rPr lang="en-US" sz="1600" dirty="0"/>
              <a:t> regarding Petitioner's post-operative care. For those charges before June 2009, the Commission awards 24 physical therapy sessions from October 17, 2008 through December 10, 2008 and 10 work conditioning sessions from March 23, 2009 through April 3, 2009, as per the GENEX Utilization Review reports.</a:t>
            </a:r>
          </a:p>
        </p:txBody>
      </p:sp>
    </p:spTree>
    <p:extLst>
      <p:ext uri="{BB962C8B-B14F-4D97-AF65-F5344CB8AC3E}">
        <p14:creationId xmlns:p14="http://schemas.microsoft.com/office/powerpoint/2010/main" val="11547375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May 2013 Mental/Mental</a:t>
            </a:r>
            <a:br>
              <a:rPr lang="en-US" dirty="0" smtClean="0"/>
            </a:br>
            <a:r>
              <a:rPr lang="en-US" dirty="0" smtClean="0"/>
              <a:t>Diaz v. IWCC, 2013 IL App (2d) 120294 WC</a:t>
            </a:r>
            <a:endParaRPr lang="en-US" dirty="0"/>
          </a:p>
        </p:txBody>
      </p:sp>
      <p:sp>
        <p:nvSpPr>
          <p:cNvPr id="3" name="Content Placeholder 2"/>
          <p:cNvSpPr>
            <a:spLocks noGrp="1"/>
          </p:cNvSpPr>
          <p:nvPr>
            <p:ph idx="1"/>
          </p:nvPr>
        </p:nvSpPr>
        <p:spPr/>
        <p:txBody>
          <a:bodyPr>
            <a:noAutofit/>
          </a:bodyPr>
          <a:lstStyle/>
          <a:p>
            <a:r>
              <a:rPr lang="en-US" sz="1600" dirty="0"/>
              <a:t>This case requires us to consider the proof necessary for a claimant to recover in a workers' compensation claim for a psychological disability in the absence of a physical injury, a type of case commonly known as a "mental-mental" claim. The sole issue raised by the claimant in this appeal is whether, as a police officer, he was improperly held to a higher standard of proof than workers in other occupations. We hold, as a matter of law, that the Commission applied the wrong standard to this claim. Accordingly, we reverse the decision of the Commission and remand for further proceedings.</a:t>
            </a:r>
          </a:p>
          <a:p>
            <a:r>
              <a:rPr lang="en-US" sz="1600" dirty="0"/>
              <a:t>When there is no question of inference or weight to be given evidence, and all the Commission does is apply the law to the undisputed facts, review is </a:t>
            </a:r>
            <a:r>
              <a:rPr lang="en-US" sz="1600" i="1" dirty="0"/>
              <a:t>de novo…</a:t>
            </a:r>
            <a:r>
              <a:rPr lang="en-US" sz="1600" dirty="0"/>
              <a:t> Second, the issue in this case is whether the Commission held the claimant to a higher standard of proof than is required in a mental-mental claim. …Whether a claimant must prove certain elements to establish a compensable claim is purely a question of law and it is therefore reviewed </a:t>
            </a:r>
            <a:r>
              <a:rPr lang="en-US" sz="1600" i="1" dirty="0"/>
              <a:t>de novo</a:t>
            </a:r>
            <a:r>
              <a:rPr lang="en-US" sz="1600" dirty="0"/>
              <a:t>.</a:t>
            </a:r>
          </a:p>
          <a:p>
            <a:r>
              <a:rPr lang="en-US" sz="1600" dirty="0"/>
              <a:t>Commission did not find that the claimant failed to prove any of the </a:t>
            </a:r>
            <a:r>
              <a:rPr lang="en-US" sz="1600" i="1" dirty="0"/>
              <a:t>Pathfinder</a:t>
            </a:r>
            <a:r>
              <a:rPr lang="en-US" sz="1600" dirty="0"/>
              <a:t> requirements that he suffered a sudden, severe emotional shock that was traceable to a definite time and place and that caused his psychological injury. Instead, the Commission adopted "a more narrow construction of </a:t>
            </a:r>
            <a:r>
              <a:rPr lang="en-US" sz="1600" i="1" dirty="0"/>
              <a:t>Pathfinder</a:t>
            </a:r>
            <a:r>
              <a:rPr lang="en-US" sz="1600" dirty="0"/>
              <a:t> as expressed in the </a:t>
            </a:r>
            <a:r>
              <a:rPr lang="en-US" sz="1600" i="1" dirty="0"/>
              <a:t>General Motors</a:t>
            </a:r>
            <a:r>
              <a:rPr lang="en-US" sz="1600" dirty="0"/>
              <a:t> decision." The claimant asserts that the Commission misapplied </a:t>
            </a:r>
            <a:r>
              <a:rPr lang="en-US" sz="1600" i="1" dirty="0"/>
              <a:t>General Motors'</a:t>
            </a:r>
            <a:r>
              <a:rPr lang="en-US" sz="1600" dirty="0"/>
              <a:t> interpretation of </a:t>
            </a:r>
            <a:r>
              <a:rPr lang="en-US" sz="1600" i="1" dirty="0"/>
              <a:t>Pathfinder</a:t>
            </a:r>
            <a:r>
              <a:rPr lang="en-US" sz="1600" dirty="0"/>
              <a:t>.</a:t>
            </a:r>
            <a:r>
              <a:rPr lang="en-US" sz="1200" dirty="0"/>
              <a:t/>
            </a:r>
            <a:br>
              <a:rPr lang="en-US" sz="1200" dirty="0"/>
            </a:br>
            <a:endParaRPr lang="en-US" sz="1200" dirty="0"/>
          </a:p>
        </p:txBody>
      </p:sp>
    </p:spTree>
    <p:extLst>
      <p:ext uri="{BB962C8B-B14F-4D97-AF65-F5344CB8AC3E}">
        <p14:creationId xmlns:p14="http://schemas.microsoft.com/office/powerpoint/2010/main" val="6998805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May 2013 Mental/Mental</a:t>
            </a:r>
            <a:br>
              <a:rPr lang="en-US" dirty="0"/>
            </a:br>
            <a:r>
              <a:rPr lang="en-US" dirty="0"/>
              <a:t>Diaz </a:t>
            </a:r>
            <a:r>
              <a:rPr lang="en-US" dirty="0" smtClean="0"/>
              <a:t>v. IWCC, 2013 IL App (2d) 120294 WC</a:t>
            </a:r>
            <a:endParaRPr lang="en-US" dirty="0"/>
          </a:p>
        </p:txBody>
      </p:sp>
      <p:sp>
        <p:nvSpPr>
          <p:cNvPr id="3" name="Content Placeholder 2"/>
          <p:cNvSpPr>
            <a:spLocks noGrp="1"/>
          </p:cNvSpPr>
          <p:nvPr>
            <p:ph idx="1"/>
          </p:nvPr>
        </p:nvSpPr>
        <p:spPr/>
        <p:txBody>
          <a:bodyPr>
            <a:normAutofit fontScale="47500" lnSpcReduction="20000"/>
          </a:bodyPr>
          <a:lstStyle/>
          <a:p>
            <a:r>
              <a:rPr lang="en-US" sz="5000" dirty="0"/>
              <a:t>Read in context, </a:t>
            </a:r>
            <a:r>
              <a:rPr lang="en-US" sz="5000" i="1" dirty="0"/>
              <a:t>General Motors</a:t>
            </a:r>
            <a:r>
              <a:rPr lang="en-US" sz="5000" dirty="0"/>
              <a:t> uses the phrase "an uncommon event of significantly greater proportion or dimension than that to which the employee would otherwise be subjected in the normal course of employment" to distinguish compensable claims from a mental disability that arises from the ordinary job-related stress common to all lines of employment.</a:t>
            </a:r>
          </a:p>
          <a:p>
            <a:r>
              <a:rPr lang="en-US" sz="5000" dirty="0"/>
              <a:t> Nothing in </a:t>
            </a:r>
            <a:r>
              <a:rPr lang="en-US" sz="5000" i="1" dirty="0"/>
              <a:t>Pathfinder</a:t>
            </a:r>
            <a:r>
              <a:rPr lang="en-US" sz="5000" dirty="0"/>
              <a:t> requires that the "sudden, severe emotional shock" which must be proved should be considered within the  context of the claimant's occupation or training.</a:t>
            </a:r>
          </a:p>
          <a:p>
            <a:r>
              <a:rPr lang="en-US" sz="5000" b="1" i="1" dirty="0"/>
              <a:t>The Commission applied an incorrect standard of proof and failed to provide compensation to an injured worker in a compensable mental-mental claim. </a:t>
            </a:r>
            <a:r>
              <a:rPr lang="en-US" sz="5000" dirty="0"/>
              <a:t>The claimant suffered a sudden, severe emotional shock on May 29, 2007, that resulted in his developing posttraumatic stress disorder. The accident arose out of and in the course of the claimant's employment, and his condition of ill-being was causally related to the accident. The psychological harm the claimant suffered is compensable under the Act.</a:t>
            </a:r>
            <a:r>
              <a:rPr lang="en-US" dirty="0" smtClean="0"/>
              <a:t/>
            </a:r>
            <a:br>
              <a:rPr lang="en-US" dirty="0" smtClean="0"/>
            </a:br>
            <a:endParaRPr lang="en-US" dirty="0" smtClean="0"/>
          </a:p>
          <a:p>
            <a:endParaRPr lang="en-US" dirty="0"/>
          </a:p>
        </p:txBody>
      </p:sp>
    </p:spTree>
    <p:extLst>
      <p:ext uri="{BB962C8B-B14F-4D97-AF65-F5344CB8AC3E}">
        <p14:creationId xmlns:p14="http://schemas.microsoft.com/office/powerpoint/2010/main" val="1723973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May 2013 Mental/Mental</a:t>
            </a:r>
            <a:br>
              <a:rPr lang="en-US" dirty="0"/>
            </a:br>
            <a:r>
              <a:rPr lang="en-US" dirty="0"/>
              <a:t>Diaz </a:t>
            </a:r>
            <a:r>
              <a:rPr lang="en-US" dirty="0" smtClean="0"/>
              <a:t>v. IWCC, 2013 IL App (2d) 120294 WC Dissent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 respectfully dissent</a:t>
            </a:r>
          </a:p>
          <a:p>
            <a:r>
              <a:rPr lang="en-US" dirty="0" smtClean="0"/>
              <a:t>In reversing the Commission in this case, the majority rejects </a:t>
            </a:r>
            <a:r>
              <a:rPr lang="en-US" i="1" dirty="0" smtClean="0"/>
              <a:t>General Motors'</a:t>
            </a:r>
            <a:r>
              <a:rPr lang="en-US" dirty="0" smtClean="0"/>
              <a:t> interpretation of </a:t>
            </a:r>
            <a:r>
              <a:rPr lang="en-US" i="1" dirty="0" smtClean="0"/>
              <a:t>Pathfinder</a:t>
            </a:r>
            <a:r>
              <a:rPr lang="en-US" dirty="0" smtClean="0"/>
              <a:t> to the extent it suggests the determination of whether a sudden, severe emotional shock occurred must be "considered within the context of the claimant's occupation or training</a:t>
            </a:r>
          </a:p>
          <a:p>
            <a:r>
              <a:rPr lang="en-US" dirty="0" smtClean="0"/>
              <a:t> I believe </a:t>
            </a:r>
            <a:r>
              <a:rPr lang="en-US" i="1" dirty="0" smtClean="0"/>
              <a:t>General Motors</a:t>
            </a:r>
            <a:r>
              <a:rPr lang="en-US" dirty="0" smtClean="0"/>
              <a:t> is a fair interpretation of our supreme court's decision in </a:t>
            </a:r>
            <a:r>
              <a:rPr lang="en-US" i="1" dirty="0" smtClean="0"/>
              <a:t>Pathfinder</a:t>
            </a:r>
            <a:r>
              <a:rPr lang="en-US" dirty="0" smtClean="0"/>
              <a:t>. The claimant's occupation and training are part of the circumstances that must be considered in determining whether an event causing a sudden, severe shock has occurred. Naturally, for an event to cause sudden, severe shock, it must be out of the normal work routine; otherwise it would not cause a shock</a:t>
            </a:r>
          </a:p>
          <a:p>
            <a:r>
              <a:rPr lang="en-US" dirty="0" smtClean="0"/>
              <a:t>Additionally, while I agree with the </a:t>
            </a:r>
            <a:r>
              <a:rPr lang="en-US" i="1" dirty="0" smtClean="0"/>
              <a:t>de novo</a:t>
            </a:r>
            <a:r>
              <a:rPr lang="en-US" dirty="0" smtClean="0"/>
              <a:t> standard of review used in this case, I note this court utilized the manifest-weight-of-the-evidence standard of review in a recent mental-mental case where the facts were undisputed. See </a:t>
            </a:r>
            <a:r>
              <a:rPr lang="en-US" i="1" dirty="0" smtClean="0">
                <a:hlinkClick r:id="rId2" action="ppaction://hlinkfile"/>
              </a:rPr>
              <a:t>Chicago Transit Authority 2013 IL App (1st) 120253WC… </a:t>
            </a:r>
            <a:r>
              <a:rPr lang="en-US" dirty="0" smtClean="0">
                <a:hlinkClick r:id="rId2" action="ppaction://hlinkfile"/>
              </a:rPr>
              <a:t>I find the court's application of the different standards of review inconsistent and disagree with Chicago Transit Authority's reasoning for applying a manifest-weight-of-the-evidence standard. </a:t>
            </a:r>
            <a:endParaRPr lang="en-US" dirty="0"/>
          </a:p>
        </p:txBody>
      </p:sp>
    </p:spTree>
    <p:extLst>
      <p:ext uri="{BB962C8B-B14F-4D97-AF65-F5344CB8AC3E}">
        <p14:creationId xmlns:p14="http://schemas.microsoft.com/office/powerpoint/2010/main" val="4168642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June 2013 Update (Legislative)</a:t>
            </a:r>
            <a:br>
              <a:rPr lang="en-US" dirty="0" smtClean="0"/>
            </a:br>
            <a:r>
              <a:rPr lang="en-US" dirty="0" smtClean="0"/>
              <a:t>HB3390; PA98-0040</a:t>
            </a:r>
            <a:endParaRPr lang="en-US" dirty="0"/>
          </a:p>
        </p:txBody>
      </p:sp>
      <p:sp>
        <p:nvSpPr>
          <p:cNvPr id="3" name="Content Placeholder 2"/>
          <p:cNvSpPr>
            <a:spLocks noGrp="1"/>
          </p:cNvSpPr>
          <p:nvPr>
            <p:ph idx="1"/>
          </p:nvPr>
        </p:nvSpPr>
        <p:spPr/>
        <p:txBody>
          <a:bodyPr>
            <a:normAutofit/>
          </a:bodyPr>
          <a:lstStyle/>
          <a:p>
            <a:r>
              <a:rPr lang="en-US" dirty="0" smtClean="0"/>
              <a:t>Effective immediately; signed into law 6-28-13</a:t>
            </a:r>
          </a:p>
          <a:p>
            <a:r>
              <a:rPr lang="en-US" dirty="0" smtClean="0"/>
              <a:t>Notice of Intent to File for Review in Circuit Court: “</a:t>
            </a:r>
            <a:r>
              <a:rPr lang="en-US" u="sng" dirty="0" smtClean="0"/>
              <a:t>The </a:t>
            </a:r>
            <a:r>
              <a:rPr lang="en-US" u="sng" dirty="0"/>
              <a:t>changes made to this subdivision (f)(1) by this amendatory Act of the 98th General Assembly apply to any Commission decision entered after the effective date of this amendatory Act of the 98th General Assembly</a:t>
            </a:r>
            <a:r>
              <a:rPr lang="en-US" u="sng" dirty="0" smtClean="0"/>
              <a:t>.</a:t>
            </a:r>
            <a:r>
              <a:rPr lang="en-US" dirty="0" smtClean="0"/>
              <a:t>”</a:t>
            </a:r>
          </a:p>
          <a:p>
            <a:r>
              <a:rPr lang="en-US" dirty="0" smtClean="0"/>
              <a:t>IWCC Form IC25</a:t>
            </a:r>
          </a:p>
          <a:p>
            <a:r>
              <a:rPr lang="en-US" dirty="0" smtClean="0"/>
              <a:t>Affidavit</a:t>
            </a:r>
            <a:endParaRPr lang="en-US" dirty="0"/>
          </a:p>
        </p:txBody>
      </p:sp>
    </p:spTree>
    <p:extLst>
      <p:ext uri="{BB962C8B-B14F-4D97-AF65-F5344CB8AC3E}">
        <p14:creationId xmlns:p14="http://schemas.microsoft.com/office/powerpoint/2010/main" val="33787131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June 2013 Update (Legislative)</a:t>
            </a:r>
            <a:br>
              <a:rPr lang="en-US" dirty="0" smtClean="0"/>
            </a:br>
            <a:r>
              <a:rPr lang="en-US" dirty="0" smtClean="0"/>
              <a:t>HB3390 Interpreter </a:t>
            </a:r>
            <a:endParaRPr lang="en-US" dirty="0"/>
          </a:p>
        </p:txBody>
      </p:sp>
      <p:sp>
        <p:nvSpPr>
          <p:cNvPr id="5" name="Content Placeholder 4"/>
          <p:cNvSpPr>
            <a:spLocks noGrp="1"/>
          </p:cNvSpPr>
          <p:nvPr>
            <p:ph idx="1"/>
          </p:nvPr>
        </p:nvSpPr>
        <p:spPr/>
        <p:txBody>
          <a:bodyPr>
            <a:normAutofit/>
          </a:bodyPr>
          <a:lstStyle/>
          <a:p>
            <a:r>
              <a:rPr lang="en-US" dirty="0" smtClean="0"/>
              <a:t>(820 ILCS 305/9) (from Ch. 48, par. 138.9) </a:t>
            </a:r>
            <a:br>
              <a:rPr lang="en-US" dirty="0" smtClean="0"/>
            </a:br>
            <a:r>
              <a:rPr lang="en-US" dirty="0" smtClean="0"/>
              <a:t>Sec. 9. Any employer or employee or beneficiary who shall desire to have such compensation, or any unpaid part thereof, paid in a lump sum, may petition the Commission, asking that such compensation be so paid….</a:t>
            </a:r>
            <a:r>
              <a:rPr lang="en-US" u="sng" dirty="0" smtClean="0"/>
              <a:t>Prior to approval of any pro se Settlement Contract Lump Sum Petition, the Commission or an Arbitrator thereof shall determine if the unrepresented employee, if present, is able to read and communicate in English. If not, it shall be the responsibility of the Commission to provide a qualified, independent interpreter at the time such Petition is heard, unless the employee has provided his or her own interpreter.</a:t>
            </a:r>
            <a:endParaRPr lang="en-US" u="sng" dirty="0"/>
          </a:p>
        </p:txBody>
      </p:sp>
    </p:spTree>
    <p:extLst>
      <p:ext uri="{BB962C8B-B14F-4D97-AF65-F5344CB8AC3E}">
        <p14:creationId xmlns:p14="http://schemas.microsoft.com/office/powerpoint/2010/main" val="2705385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June 2013 </a:t>
            </a:r>
            <a:r>
              <a:rPr lang="en-US" dirty="0" smtClean="0"/>
              <a:t>Update (Legislative)</a:t>
            </a:r>
            <a:r>
              <a:rPr lang="en-US" dirty="0"/>
              <a:t/>
            </a:r>
            <a:br>
              <a:rPr lang="en-US" dirty="0"/>
            </a:br>
            <a:r>
              <a:rPr lang="en-US" dirty="0"/>
              <a:t>HB3390,</a:t>
            </a:r>
            <a:r>
              <a:rPr lang="en-US" sz="4000" dirty="0" smtClean="0"/>
              <a:t>Arbitrator </a:t>
            </a:r>
            <a:r>
              <a:rPr lang="en-US" sz="4000" dirty="0"/>
              <a:t>Personnel Code References</a:t>
            </a:r>
          </a:p>
        </p:txBody>
      </p:sp>
      <p:sp>
        <p:nvSpPr>
          <p:cNvPr id="3" name="Content Placeholder 2"/>
          <p:cNvSpPr>
            <a:spLocks noGrp="1"/>
          </p:cNvSpPr>
          <p:nvPr>
            <p:ph idx="1"/>
          </p:nvPr>
        </p:nvSpPr>
        <p:spPr/>
        <p:txBody>
          <a:bodyPr>
            <a:normAutofit lnSpcReduction="10000"/>
          </a:bodyPr>
          <a:lstStyle/>
          <a:p>
            <a:r>
              <a:rPr lang="en-US" dirty="0" smtClean="0"/>
              <a:t>Sec. 14…Each </a:t>
            </a:r>
            <a:r>
              <a:rPr lang="en-US" dirty="0"/>
              <a:t>arbitrator appointed </a:t>
            </a:r>
            <a:r>
              <a:rPr lang="en-US" u="sng" dirty="0"/>
              <a:t>after June 28, 2011</a:t>
            </a:r>
            <a:r>
              <a:rPr lang="en-US" dirty="0"/>
              <a:t> </a:t>
            </a:r>
            <a:r>
              <a:rPr lang="en-US" strike="sngStrike" dirty="0"/>
              <a:t>after </a:t>
            </a:r>
            <a:r>
              <a:rPr lang="en-US" strike="sngStrike" dirty="0" smtClean="0"/>
              <a:t> </a:t>
            </a:r>
            <a:r>
              <a:rPr lang="en-US" strike="sngStrike" dirty="0"/>
              <a:t>November 22, 1977</a:t>
            </a:r>
            <a:r>
              <a:rPr lang="en-US" dirty="0"/>
              <a:t> shall be required to demonstrate in writing </a:t>
            </a:r>
            <a:r>
              <a:rPr lang="en-US" strike="sngStrike" dirty="0" smtClean="0"/>
              <a:t>and </a:t>
            </a:r>
            <a:r>
              <a:rPr lang="en-US" strike="sngStrike" dirty="0"/>
              <a:t>in accordance with the rules and regulations of the </a:t>
            </a:r>
            <a:r>
              <a:rPr lang="en-US" strike="sngStrike" dirty="0" smtClean="0"/>
              <a:t>Illinois </a:t>
            </a:r>
            <a:r>
              <a:rPr lang="en-US" strike="sngStrike" dirty="0"/>
              <a:t>Department of Central Management Services </a:t>
            </a:r>
            <a:r>
              <a:rPr lang="en-US" dirty="0"/>
              <a:t>his or her </a:t>
            </a:r>
            <a:r>
              <a:rPr lang="en-US" dirty="0" smtClean="0"/>
              <a:t>knowledge </a:t>
            </a:r>
            <a:r>
              <a:rPr lang="en-US" dirty="0"/>
              <a:t>of and expertise in the law of and judicial processes </a:t>
            </a:r>
            <a:r>
              <a:rPr lang="en-US" dirty="0" smtClean="0"/>
              <a:t>of </a:t>
            </a:r>
            <a:r>
              <a:rPr lang="en-US" dirty="0"/>
              <a:t>the Workers' Compensation Act and the Occupational </a:t>
            </a:r>
            <a:r>
              <a:rPr lang="en-US" dirty="0" smtClean="0"/>
              <a:t>Diseases Act… </a:t>
            </a:r>
            <a:r>
              <a:rPr lang="en-US" u="sng" dirty="0"/>
              <a:t>The</a:t>
            </a:r>
            <a:r>
              <a:rPr lang="en-US" dirty="0"/>
              <a:t> </a:t>
            </a:r>
            <a:r>
              <a:rPr lang="en-US" strike="sngStrike" dirty="0"/>
              <a:t>All arbitrators shall be subject to the provisions </a:t>
            </a:r>
            <a:r>
              <a:rPr lang="en-US" strike="sngStrike" dirty="0" smtClean="0"/>
              <a:t>of the </a:t>
            </a:r>
            <a:r>
              <a:rPr lang="en-US" strike="sngStrike" dirty="0"/>
              <a:t>Personnel Code, and the</a:t>
            </a:r>
            <a:r>
              <a:rPr lang="en-US" dirty="0"/>
              <a:t> performance of all arbitrators </a:t>
            </a:r>
            <a:r>
              <a:rPr lang="en-US" dirty="0" smtClean="0"/>
              <a:t>shall </a:t>
            </a:r>
            <a:r>
              <a:rPr lang="en-US" dirty="0"/>
              <a:t>be reviewed by the Chairman on an annual basis. </a:t>
            </a:r>
            <a:r>
              <a:rPr lang="en-US" strike="sngStrike" dirty="0"/>
              <a:t>The </a:t>
            </a:r>
            <a:r>
              <a:rPr lang="en-US" strike="sngStrike" dirty="0" smtClean="0"/>
              <a:t>changes </a:t>
            </a:r>
            <a:r>
              <a:rPr lang="en-US" strike="sngStrike" dirty="0"/>
              <a:t>made to this Section by this amendatory Act of the </a:t>
            </a:r>
            <a:r>
              <a:rPr lang="en-US" strike="sngStrike" dirty="0" smtClean="0"/>
              <a:t>97th  </a:t>
            </a:r>
            <a:r>
              <a:rPr lang="en-US" strike="sngStrike" dirty="0"/>
              <a:t>General Assembly shall prevail over any conflict with the </a:t>
            </a:r>
            <a:r>
              <a:rPr lang="en-US" strike="sngStrike" dirty="0" smtClean="0"/>
              <a:t>Personnel </a:t>
            </a:r>
            <a:r>
              <a:rPr lang="en-US" strike="sngStrike" dirty="0"/>
              <a:t>Code.</a:t>
            </a:r>
            <a:r>
              <a:rPr lang="en-US" dirty="0"/>
              <a:t> The Chairman shall allow input from </a:t>
            </a:r>
            <a:r>
              <a:rPr lang="en-US" dirty="0" smtClean="0"/>
              <a:t>the </a:t>
            </a:r>
            <a:r>
              <a:rPr lang="en-US" dirty="0"/>
              <a:t>Commissioners in all such reviews.</a:t>
            </a:r>
          </a:p>
        </p:txBody>
      </p:sp>
    </p:spTree>
    <p:extLst>
      <p:ext uri="{BB962C8B-B14F-4D97-AF65-F5344CB8AC3E}">
        <p14:creationId xmlns:p14="http://schemas.microsoft.com/office/powerpoint/2010/main" val="3393549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January 2013 Two Plus Two</a:t>
            </a:r>
            <a:br>
              <a:rPr lang="en-US" dirty="0" smtClean="0"/>
            </a:br>
            <a:r>
              <a:rPr lang="en-US" sz="3600" dirty="0" err="1" smtClean="0"/>
              <a:t>Ingrassia</a:t>
            </a:r>
            <a:r>
              <a:rPr lang="en-US" sz="3600" dirty="0" smtClean="0"/>
              <a:t> Interior v. IWCC, 2012 IL App (2d) 110670WC</a:t>
            </a:r>
            <a:endParaRPr lang="en-US" sz="3600" dirty="0"/>
          </a:p>
        </p:txBody>
      </p:sp>
      <p:sp>
        <p:nvSpPr>
          <p:cNvPr id="3" name="Content Placeholder 2"/>
          <p:cNvSpPr>
            <a:spLocks noGrp="1"/>
          </p:cNvSpPr>
          <p:nvPr>
            <p:ph idx="1"/>
          </p:nvPr>
        </p:nvSpPr>
        <p:spPr/>
        <p:txBody>
          <a:bodyPr>
            <a:noAutofit/>
          </a:bodyPr>
          <a:lstStyle/>
          <a:p>
            <a:r>
              <a:rPr lang="en-US" sz="1400" dirty="0"/>
              <a:t>Appellate Court, 12-10-13, 5-0 (special concurrence</a:t>
            </a:r>
            <a:r>
              <a:rPr lang="en-US" sz="1400" dirty="0" smtClean="0"/>
              <a:t>), </a:t>
            </a:r>
            <a:r>
              <a:rPr lang="en-US" sz="1400" dirty="0"/>
              <a:t>Circuit Court reversed; decision of the Commission reinstated; remanded to IWCC for further proceedings</a:t>
            </a:r>
          </a:p>
          <a:p>
            <a:r>
              <a:rPr lang="en-US" sz="1400" dirty="0"/>
              <a:t>The sole issue before this court is whether the fact that a transcript was not filed within the time period specified in </a:t>
            </a:r>
            <a:r>
              <a:rPr lang="en-US" sz="1400" dirty="0">
                <a:hlinkClick r:id="rId2" action="ppaction://hlinkfile"/>
              </a:rPr>
              <a:t>section 19(b)</a:t>
            </a:r>
            <a:r>
              <a:rPr lang="en-US" sz="1400" dirty="0"/>
              <a:t> of the Act  deprives the Commission of jurisdiction to review the decision of the arbitrator. Under the circumstances of this case, we conclude that it does not. Generally, we apply the </a:t>
            </a:r>
            <a:r>
              <a:rPr lang="en-US" sz="1400" i="1" dirty="0"/>
              <a:t>de novo</a:t>
            </a:r>
            <a:r>
              <a:rPr lang="en-US" sz="1400" dirty="0"/>
              <a:t> standard when we review a jurisdictional issue. However, in this case, the meaning of an administrative regulation is also at issue. We owe substantial deference to an agency's construction of its own regulations…courts afford considerable deference to the interpretation placed on a statute by the agency charged with its administration…This is true regarding even questions of jurisdiction. Thus, where reasonable minds could disagree as to the extent of an agency's jurisdiction, we defer to the agency's interpretation if the interpretation is defensible.</a:t>
            </a:r>
          </a:p>
          <a:p>
            <a:r>
              <a:rPr lang="en-US" sz="1400" dirty="0"/>
              <a:t> Nothing in this provision speaks to </a:t>
            </a:r>
            <a:r>
              <a:rPr lang="en-US" sz="1400" i="1" dirty="0"/>
              <a:t>when</a:t>
            </a:r>
            <a:r>
              <a:rPr lang="en-US" sz="1400" dirty="0"/>
              <a:t> a "request for hearing" form—and the stenographic stipulation contained therein—becomes binding. …"request for hearing" form consists of what are essentially requests for evidentiary admissions intended to limit the issues that are in dispute.  It would be an odd rule indeed that would allow a party to recant such an admission on the eve of a hearing… In sum, the Commission's construction of section 7030.40 is reasonable.  Nothing in the plain language of the section conflicts with the Commission's interpretation, and the interpretation is entirely consistent with contract law. Accordingly, the trial court should have deferred to it… [T]he court should defer to the agency's interpretation if the interpretation is reasonably defensible.</a:t>
            </a:r>
          </a:p>
          <a:p>
            <a:r>
              <a:rPr lang="en-US" sz="1400" dirty="0"/>
              <a:t>Concurrence: I write separately in order to state my position that our supreme court's holding in </a:t>
            </a:r>
            <a:r>
              <a:rPr lang="en-US" sz="1400" i="1" dirty="0">
                <a:hlinkClick r:id="rId3" action="ppaction://hlinkfile"/>
              </a:rPr>
              <a:t>Pocahontas Mining </a:t>
            </a:r>
            <a:r>
              <a:rPr lang="en-US" sz="1400" dirty="0">
                <a:hlinkClick r:id="rId3" action="ppaction://hlinkfile"/>
              </a:rPr>
              <a:t>, 301 Ill. 462,(1922)</a:t>
            </a:r>
            <a:r>
              <a:rPr lang="en-US" sz="1400" dirty="0"/>
              <a:t>, is directly on point in the instant matter. The court in </a:t>
            </a:r>
            <a:r>
              <a:rPr lang="en-US" sz="1400" i="1" dirty="0"/>
              <a:t>Pocahontas</a:t>
            </a:r>
            <a:r>
              <a:rPr lang="en-US" sz="1400" dirty="0"/>
              <a:t> observed that, when the term "jurisdiction“ is utilized in discussing a question of filing of the transcript before the Commission, the term does not refer to the power of a court to hear cases but, rather, the term describes "the statutory authority given to [the Commission] to hear and consider cases under the Compensation act.</a:t>
            </a:r>
            <a:r>
              <a:rPr lang="en-US" sz="1400" dirty="0">
                <a:hlinkClick r:id="rId4" action="ppaction://hlinkfile"/>
              </a:rPr>
              <a:t>”</a:t>
            </a:r>
            <a:r>
              <a:rPr lang="en-US" sz="1400" dirty="0"/>
              <a:t>…In the instant matter, we could not be clearer in our holding than to repeat the words that our supreme court pronounced in 1922. It cannot be doubted and certainly will not, for a moment, be questioned that the Commission had subject matter jurisdiction and did not lose that jurisdiction simply because the transcript was not filed within the time period required under the Act.</a:t>
            </a:r>
            <a:r>
              <a:rPr lang="en-US" sz="1200" dirty="0"/>
              <a:t> </a:t>
            </a:r>
          </a:p>
        </p:txBody>
      </p:sp>
    </p:spTree>
    <p:extLst>
      <p:ext uri="{BB962C8B-B14F-4D97-AF65-F5344CB8AC3E}">
        <p14:creationId xmlns:p14="http://schemas.microsoft.com/office/powerpoint/2010/main" val="31936179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June 2013 </a:t>
            </a:r>
            <a:r>
              <a:rPr lang="en-US" dirty="0" smtClean="0"/>
              <a:t>Update (Legislative)</a:t>
            </a:r>
            <a:r>
              <a:rPr lang="en-US" dirty="0"/>
              <a:t/>
            </a:r>
            <a:br>
              <a:rPr lang="en-US" dirty="0"/>
            </a:br>
            <a:r>
              <a:rPr lang="en-US" dirty="0"/>
              <a:t>HB3390,WC </a:t>
            </a:r>
            <a:r>
              <a:rPr lang="en-US" dirty="0" smtClean="0"/>
              <a:t>Handbook</a:t>
            </a:r>
            <a:endParaRPr lang="en-US" dirty="0"/>
          </a:p>
        </p:txBody>
      </p:sp>
      <p:sp>
        <p:nvSpPr>
          <p:cNvPr id="3" name="Content Placeholder 2"/>
          <p:cNvSpPr>
            <a:spLocks noGrp="1"/>
          </p:cNvSpPr>
          <p:nvPr>
            <p:ph idx="1"/>
          </p:nvPr>
        </p:nvSpPr>
        <p:spPr/>
        <p:txBody>
          <a:bodyPr>
            <a:normAutofit fontScale="92500" lnSpcReduction="10000"/>
          </a:bodyPr>
          <a:lstStyle/>
          <a:p>
            <a:pPr fontAlgn="t"/>
            <a:r>
              <a:rPr lang="en-US" dirty="0"/>
              <a:t>Sec. 15a. </a:t>
            </a:r>
            <a:r>
              <a:rPr lang="en-US" u="sng" dirty="0"/>
              <a:t>The</a:t>
            </a:r>
            <a:r>
              <a:rPr lang="en-US" dirty="0"/>
              <a:t> </a:t>
            </a:r>
            <a:r>
              <a:rPr lang="en-US" strike="sngStrike" dirty="0"/>
              <a:t>Beginning January 1, 1981, the </a:t>
            </a:r>
            <a:r>
              <a:rPr lang="en-US" dirty="0" smtClean="0"/>
              <a:t>Commission </a:t>
            </a:r>
            <a:r>
              <a:rPr lang="en-US" dirty="0"/>
              <a:t>shall prepare and publish a handbook in readily understandable </a:t>
            </a:r>
            <a:r>
              <a:rPr lang="en-US" dirty="0" smtClean="0"/>
              <a:t>language </a:t>
            </a:r>
            <a:r>
              <a:rPr lang="en-US" dirty="0"/>
              <a:t>in question and answer form containing all information </a:t>
            </a:r>
            <a:r>
              <a:rPr lang="en-US" dirty="0" smtClean="0"/>
              <a:t>as </a:t>
            </a:r>
            <a:r>
              <a:rPr lang="en-US" dirty="0"/>
              <a:t>to the rights and obligations of employers and employees </a:t>
            </a:r>
            <a:r>
              <a:rPr lang="en-US" dirty="0" smtClean="0"/>
              <a:t>under </a:t>
            </a:r>
            <a:r>
              <a:rPr lang="en-US" dirty="0"/>
              <a:t>the provisions of this Act. </a:t>
            </a:r>
            <a:r>
              <a:rPr lang="en-US" dirty="0" smtClean="0"/>
              <a:t> </a:t>
            </a:r>
            <a:r>
              <a:rPr lang="en-US" strike="sngStrike" dirty="0"/>
              <a:t>Upon receipt of first report of injury, as provided for </a:t>
            </a:r>
            <a:r>
              <a:rPr lang="en-US" strike="sngStrike" dirty="0" smtClean="0"/>
              <a:t>in </a:t>
            </a:r>
            <a:r>
              <a:rPr lang="en-US" strike="sngStrike" dirty="0"/>
              <a:t>subsection (b) of Section 6 of this Act, the Commission shall </a:t>
            </a:r>
            <a:r>
              <a:rPr lang="en-US" strike="sngStrike" dirty="0" smtClean="0"/>
              <a:t>determine </a:t>
            </a:r>
            <a:r>
              <a:rPr lang="en-US" strike="sngStrike" dirty="0"/>
              <a:t>that a copy of the handbook has been forwarded to the </a:t>
            </a:r>
            <a:r>
              <a:rPr lang="en-US" strike="sngStrike" dirty="0" smtClean="0"/>
              <a:t>injured </a:t>
            </a:r>
            <a:r>
              <a:rPr lang="en-US" strike="sngStrike" dirty="0"/>
              <a:t>employee or his beneficiary.</a:t>
            </a:r>
            <a:r>
              <a:rPr lang="en-US" dirty="0"/>
              <a:t> </a:t>
            </a:r>
            <a:r>
              <a:rPr lang="en-US" dirty="0" smtClean="0"/>
              <a:t>The </a:t>
            </a:r>
            <a:r>
              <a:rPr lang="en-US" dirty="0"/>
              <a:t>handbook shall be made available free of charge to the </a:t>
            </a:r>
            <a:r>
              <a:rPr lang="en-US" dirty="0" smtClean="0"/>
              <a:t>general </a:t>
            </a:r>
            <a:r>
              <a:rPr lang="en-US" dirty="0"/>
              <a:t>public </a:t>
            </a:r>
            <a:r>
              <a:rPr lang="en-US" u="sng" dirty="0"/>
              <a:t>and be maintained on the Commission's Internet </a:t>
            </a:r>
            <a:r>
              <a:rPr lang="en-US" u="sng" dirty="0" smtClean="0"/>
              <a:t>website</a:t>
            </a:r>
            <a:r>
              <a:rPr lang="en-US" dirty="0"/>
              <a:t>. </a:t>
            </a:r>
            <a:r>
              <a:rPr lang="en-US" dirty="0" smtClean="0"/>
              <a:t>The </a:t>
            </a:r>
            <a:r>
              <a:rPr lang="en-US" dirty="0"/>
              <a:t>Commission shall provide informational assistance to </a:t>
            </a:r>
            <a:r>
              <a:rPr lang="en-US" dirty="0" smtClean="0"/>
              <a:t>employers </a:t>
            </a:r>
            <a:r>
              <a:rPr lang="en-US" dirty="0"/>
              <a:t>and employees regarding their rights and obligations </a:t>
            </a:r>
            <a:r>
              <a:rPr lang="en-US" dirty="0" smtClean="0"/>
              <a:t>under </a:t>
            </a:r>
            <a:r>
              <a:rPr lang="en-US" dirty="0"/>
              <a:t>this Act and the process and procedure before the </a:t>
            </a:r>
            <a:r>
              <a:rPr lang="en-US" dirty="0" smtClean="0"/>
              <a:t> </a:t>
            </a:r>
            <a:r>
              <a:rPr lang="en-US" dirty="0"/>
              <a:t>Commission. </a:t>
            </a:r>
          </a:p>
        </p:txBody>
      </p:sp>
    </p:spTree>
    <p:extLst>
      <p:ext uri="{BB962C8B-B14F-4D97-AF65-F5344CB8AC3E}">
        <p14:creationId xmlns:p14="http://schemas.microsoft.com/office/powerpoint/2010/main" val="2170496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June 2013 </a:t>
            </a:r>
            <a:r>
              <a:rPr lang="en-US" dirty="0" smtClean="0"/>
              <a:t>Update (Legislative)</a:t>
            </a:r>
            <a:r>
              <a:rPr lang="en-US" dirty="0"/>
              <a:t/>
            </a:r>
            <a:br>
              <a:rPr lang="en-US" dirty="0"/>
            </a:br>
            <a:r>
              <a:rPr lang="en-US" dirty="0"/>
              <a:t>HB3390,Circuit </a:t>
            </a:r>
            <a:r>
              <a:rPr lang="en-US" dirty="0" smtClean="0"/>
              <a:t>Court Review</a:t>
            </a:r>
            <a:endParaRPr lang="en-US" dirty="0"/>
          </a:p>
        </p:txBody>
      </p:sp>
      <p:sp>
        <p:nvSpPr>
          <p:cNvPr id="3" name="Content Placeholder 2"/>
          <p:cNvSpPr>
            <a:spLocks noGrp="1"/>
          </p:cNvSpPr>
          <p:nvPr>
            <p:ph idx="1"/>
          </p:nvPr>
        </p:nvSpPr>
        <p:spPr/>
        <p:txBody>
          <a:bodyPr>
            <a:normAutofit fontScale="62500" lnSpcReduction="20000"/>
          </a:bodyPr>
          <a:lstStyle/>
          <a:p>
            <a:pPr fontAlgn="t"/>
            <a:r>
              <a:rPr lang="en-US" dirty="0" smtClean="0"/>
              <a:t>Section 19(f)(1)…</a:t>
            </a:r>
            <a:r>
              <a:rPr lang="en-US" dirty="0"/>
              <a:t>A proceeding for review shall be commenced within </a:t>
            </a:r>
            <a:r>
              <a:rPr lang="en-US" dirty="0" smtClean="0"/>
              <a:t>20 </a:t>
            </a:r>
            <a:r>
              <a:rPr lang="en-US" dirty="0"/>
              <a:t>days of the receipt of notice of the decision of the </a:t>
            </a:r>
            <a:r>
              <a:rPr lang="en-US" dirty="0" smtClean="0"/>
              <a:t>Commission…</a:t>
            </a:r>
            <a:r>
              <a:rPr lang="en-US" dirty="0"/>
              <a:t>The Commission shall not be required to certify </a:t>
            </a:r>
            <a:r>
              <a:rPr lang="en-US" dirty="0" smtClean="0"/>
              <a:t>the record </a:t>
            </a:r>
            <a:r>
              <a:rPr lang="en-US" dirty="0"/>
              <a:t>of their proceedings to the Circuit Court, </a:t>
            </a:r>
            <a:r>
              <a:rPr lang="en-US" dirty="0" smtClean="0"/>
              <a:t>unless </a:t>
            </a:r>
            <a:r>
              <a:rPr lang="en-US" dirty="0"/>
              <a:t>the party commencing the proceedings for review in </a:t>
            </a:r>
            <a:r>
              <a:rPr lang="en-US" dirty="0" smtClean="0"/>
              <a:t>the </a:t>
            </a:r>
            <a:r>
              <a:rPr lang="en-US" dirty="0"/>
              <a:t>Circuit Court as above provided, shall </a:t>
            </a:r>
            <a:r>
              <a:rPr lang="en-US" u="sng" dirty="0"/>
              <a:t>file with</a:t>
            </a:r>
            <a:r>
              <a:rPr lang="en-US" dirty="0"/>
              <a:t> </a:t>
            </a:r>
            <a:r>
              <a:rPr lang="en-US" strike="sngStrike" dirty="0"/>
              <a:t>pay to</a:t>
            </a:r>
            <a:r>
              <a:rPr lang="en-US" dirty="0"/>
              <a:t> </a:t>
            </a:r>
            <a:r>
              <a:rPr lang="en-US" dirty="0" smtClean="0"/>
              <a:t>the </a:t>
            </a:r>
            <a:r>
              <a:rPr lang="en-US" dirty="0"/>
              <a:t>Commission </a:t>
            </a:r>
            <a:r>
              <a:rPr lang="en-US" u="sng" dirty="0"/>
              <a:t>notice of intent to file for review in Circuit </a:t>
            </a:r>
            <a:r>
              <a:rPr lang="en-US" u="sng" dirty="0" smtClean="0"/>
              <a:t>Court</a:t>
            </a:r>
            <a:r>
              <a:rPr lang="en-US" u="sng" dirty="0"/>
              <a:t>.</a:t>
            </a:r>
            <a:r>
              <a:rPr lang="en-US" dirty="0"/>
              <a:t> </a:t>
            </a:r>
            <a:r>
              <a:rPr lang="en-US" strike="sngStrike" dirty="0"/>
              <a:t>the sum of 80¢ per page of testimony taken </a:t>
            </a:r>
            <a:r>
              <a:rPr lang="en-US" strike="sngStrike" dirty="0" smtClean="0"/>
              <a:t>before </a:t>
            </a:r>
            <a:r>
              <a:rPr lang="en-US" strike="sngStrike" dirty="0"/>
              <a:t>the Commission, and 35¢ per page of all other matters </a:t>
            </a:r>
            <a:r>
              <a:rPr lang="en-US" strike="sngStrike" dirty="0" smtClean="0"/>
              <a:t>contained </a:t>
            </a:r>
            <a:r>
              <a:rPr lang="en-US" strike="sngStrike" dirty="0"/>
              <a:t>in such record, except as otherwise provided </a:t>
            </a:r>
            <a:r>
              <a:rPr lang="en-US" strike="sngStrike" dirty="0" smtClean="0"/>
              <a:t>by </a:t>
            </a:r>
            <a:r>
              <a:rPr lang="en-US" strike="sngStrike" dirty="0"/>
              <a:t>Section 20 of this Act. Payment for </a:t>
            </a:r>
            <a:r>
              <a:rPr lang="en-US" strike="sngStrike" dirty="0" err="1"/>
              <a:t>photostatic</a:t>
            </a:r>
            <a:r>
              <a:rPr lang="en-US" strike="sngStrike" dirty="0"/>
              <a:t> copies </a:t>
            </a:r>
            <a:r>
              <a:rPr lang="en-US" strike="sngStrike" dirty="0" smtClean="0"/>
              <a:t>of </a:t>
            </a:r>
            <a:r>
              <a:rPr lang="en-US" strike="sngStrike" dirty="0"/>
              <a:t>exhibit shall be extra. </a:t>
            </a:r>
            <a:r>
              <a:rPr lang="en-US" dirty="0"/>
              <a:t>It shall be the duty of </a:t>
            </a:r>
            <a:r>
              <a:rPr lang="en-US" dirty="0" smtClean="0"/>
              <a:t>the </a:t>
            </a:r>
            <a:r>
              <a:rPr lang="en-US" dirty="0"/>
              <a:t>Commission upon such </a:t>
            </a:r>
            <a:r>
              <a:rPr lang="en-US" u="sng" dirty="0"/>
              <a:t>filing of notice of intent to file for </a:t>
            </a:r>
            <a:r>
              <a:rPr lang="en-US" u="sng" dirty="0" smtClean="0"/>
              <a:t>review </a:t>
            </a:r>
            <a:r>
              <a:rPr lang="en-US" u="sng" dirty="0"/>
              <a:t>in the Circuit Court</a:t>
            </a:r>
            <a:r>
              <a:rPr lang="en-US" dirty="0"/>
              <a:t> </a:t>
            </a:r>
            <a:r>
              <a:rPr lang="en-US" strike="sngStrike" dirty="0"/>
              <a:t>payment, or failure to pay </a:t>
            </a:r>
            <a:r>
              <a:rPr lang="en-US" strike="sngStrike" dirty="0" smtClean="0"/>
              <a:t>as </a:t>
            </a:r>
            <a:r>
              <a:rPr lang="en-US" strike="sngStrike" dirty="0"/>
              <a:t>permitted under Section 20 of this Act, </a:t>
            </a:r>
            <a:r>
              <a:rPr lang="en-US" dirty="0"/>
              <a:t>to prepare a true </a:t>
            </a:r>
            <a:r>
              <a:rPr lang="en-US" dirty="0" smtClean="0"/>
              <a:t>and </a:t>
            </a:r>
            <a:r>
              <a:rPr lang="en-US" dirty="0"/>
              <a:t>correct </a:t>
            </a:r>
            <a:r>
              <a:rPr lang="en-US" strike="sngStrike" dirty="0"/>
              <a:t>typewritten</a:t>
            </a:r>
            <a:r>
              <a:rPr lang="en-US" dirty="0"/>
              <a:t> copy of such testimony and a </a:t>
            </a:r>
            <a:r>
              <a:rPr lang="en-US" dirty="0" smtClean="0"/>
              <a:t>true </a:t>
            </a:r>
            <a:r>
              <a:rPr lang="en-US" dirty="0"/>
              <a:t>and correct copy of all other matters contained in </a:t>
            </a:r>
            <a:r>
              <a:rPr lang="en-US" dirty="0" smtClean="0"/>
              <a:t>such </a:t>
            </a:r>
            <a:r>
              <a:rPr lang="en-US" dirty="0"/>
              <a:t>record and certified to by the Secretary or Assistant </a:t>
            </a:r>
            <a:r>
              <a:rPr lang="en-US" dirty="0" smtClean="0"/>
              <a:t>Secretary </a:t>
            </a:r>
            <a:r>
              <a:rPr lang="en-US" dirty="0"/>
              <a:t>thereof. </a:t>
            </a:r>
            <a:r>
              <a:rPr lang="en-US" u="sng" dirty="0"/>
              <a:t>The changes made to this subdivision </a:t>
            </a:r>
            <a:r>
              <a:rPr lang="en-US" u="sng" dirty="0" smtClean="0"/>
              <a:t>(</a:t>
            </a:r>
            <a:r>
              <a:rPr lang="en-US" u="sng" dirty="0"/>
              <a:t>f)(1) by this amendatory Act of the 98th General Assembly </a:t>
            </a:r>
            <a:r>
              <a:rPr lang="en-US" u="sng" dirty="0" smtClean="0"/>
              <a:t>apply </a:t>
            </a:r>
            <a:r>
              <a:rPr lang="en-US" u="sng" dirty="0"/>
              <a:t>to any Commission decision entered after the </a:t>
            </a:r>
            <a:r>
              <a:rPr lang="en-US" u="sng" dirty="0" smtClean="0"/>
              <a:t>effective </a:t>
            </a:r>
            <a:r>
              <a:rPr lang="en-US" u="sng" dirty="0"/>
              <a:t>date of this amendatory Act of the 98th General </a:t>
            </a:r>
            <a:r>
              <a:rPr lang="en-US" u="sng" dirty="0" smtClean="0"/>
              <a:t>Assembly</a:t>
            </a:r>
            <a:r>
              <a:rPr lang="en-US" u="sng" dirty="0"/>
              <a:t>.</a:t>
            </a:r>
            <a:r>
              <a:rPr lang="en-US" dirty="0"/>
              <a:t> </a:t>
            </a:r>
            <a:r>
              <a:rPr lang="en-US" u="sng" dirty="0" smtClean="0"/>
              <a:t>No</a:t>
            </a:r>
            <a:r>
              <a:rPr lang="en-US" dirty="0" smtClean="0"/>
              <a:t> </a:t>
            </a:r>
            <a:r>
              <a:rPr lang="en-US" strike="sngStrike" dirty="0"/>
              <a:t>In its decision on review the Commission </a:t>
            </a:r>
            <a:r>
              <a:rPr lang="en-US" strike="sngStrike" dirty="0" smtClean="0"/>
              <a:t>shall </a:t>
            </a:r>
            <a:r>
              <a:rPr lang="en-US" strike="sngStrike" dirty="0"/>
              <a:t>determine in each particular case the amount of </a:t>
            </a:r>
            <a:r>
              <a:rPr lang="en-US" strike="sngStrike" dirty="0" smtClean="0"/>
              <a:t>the </a:t>
            </a:r>
            <a:r>
              <a:rPr lang="en-US" strike="sngStrike" dirty="0"/>
              <a:t>probable cost of the record to be filed as a part of the </a:t>
            </a:r>
            <a:r>
              <a:rPr lang="en-US" strike="sngStrike" dirty="0" smtClean="0"/>
              <a:t>summons </a:t>
            </a:r>
            <a:r>
              <a:rPr lang="en-US" strike="sngStrike" dirty="0"/>
              <a:t>in that case and no</a:t>
            </a:r>
            <a:r>
              <a:rPr lang="en-US" dirty="0"/>
              <a:t> request for a summons may </a:t>
            </a:r>
            <a:r>
              <a:rPr lang="en-US" dirty="0" smtClean="0"/>
              <a:t>be </a:t>
            </a:r>
            <a:r>
              <a:rPr lang="en-US" dirty="0"/>
              <a:t>filed and no summons shall issue unless the party seeking </a:t>
            </a:r>
            <a:r>
              <a:rPr lang="en-US" dirty="0" smtClean="0"/>
              <a:t>to </a:t>
            </a:r>
            <a:r>
              <a:rPr lang="en-US" dirty="0"/>
              <a:t>review the decision of the Commission shall exhibit to </a:t>
            </a:r>
            <a:r>
              <a:rPr lang="en-US" dirty="0" smtClean="0"/>
              <a:t>the </a:t>
            </a:r>
            <a:r>
              <a:rPr lang="en-US" dirty="0"/>
              <a:t>clerk of the Circuit Court proof of </a:t>
            </a:r>
            <a:r>
              <a:rPr lang="en-US" strike="sngStrike" dirty="0"/>
              <a:t>payment by </a:t>
            </a:r>
            <a:r>
              <a:rPr lang="en-US" dirty="0" smtClean="0"/>
              <a:t>filing </a:t>
            </a:r>
            <a:r>
              <a:rPr lang="en-US" u="sng" dirty="0"/>
              <a:t>with the Commission of the notice of the intent to file for </a:t>
            </a:r>
            <a:r>
              <a:rPr lang="en-US" u="sng" dirty="0" smtClean="0"/>
              <a:t>review </a:t>
            </a:r>
            <a:r>
              <a:rPr lang="en-US" u="sng" dirty="0"/>
              <a:t>in the Circuit Court</a:t>
            </a:r>
            <a:r>
              <a:rPr lang="en-US" dirty="0"/>
              <a:t> </a:t>
            </a:r>
            <a:r>
              <a:rPr lang="en-US" strike="sngStrike" dirty="0"/>
              <a:t>a receipt showing payment </a:t>
            </a:r>
            <a:r>
              <a:rPr lang="en-US" dirty="0"/>
              <a:t>or an </a:t>
            </a:r>
            <a:r>
              <a:rPr lang="en-US" dirty="0" smtClean="0"/>
              <a:t>affidavit </a:t>
            </a:r>
            <a:r>
              <a:rPr lang="en-US" dirty="0"/>
              <a:t>of the attorney setting forth that </a:t>
            </a:r>
            <a:r>
              <a:rPr lang="en-US" u="sng" dirty="0"/>
              <a:t>notice of </a:t>
            </a:r>
            <a:r>
              <a:rPr lang="en-US" u="sng" dirty="0" smtClean="0"/>
              <a:t>intent </a:t>
            </a:r>
            <a:r>
              <a:rPr lang="en-US" u="sng" dirty="0"/>
              <a:t>to file for review in the Circuit Court</a:t>
            </a:r>
            <a:r>
              <a:rPr lang="en-US" dirty="0"/>
              <a:t> </a:t>
            </a:r>
            <a:r>
              <a:rPr lang="en-US" strike="sngStrike" dirty="0"/>
              <a:t>payment</a:t>
            </a:r>
            <a:r>
              <a:rPr lang="en-US" dirty="0"/>
              <a:t> has </a:t>
            </a:r>
            <a:r>
              <a:rPr lang="en-US" dirty="0" smtClean="0"/>
              <a:t>been </a:t>
            </a:r>
            <a:r>
              <a:rPr lang="en-US" u="sng" dirty="0"/>
              <a:t>given in writing</a:t>
            </a:r>
            <a:r>
              <a:rPr lang="en-US" dirty="0"/>
              <a:t> </a:t>
            </a:r>
            <a:r>
              <a:rPr lang="en-US" strike="sngStrike" dirty="0"/>
              <a:t>made of the sums so determined </a:t>
            </a:r>
            <a:r>
              <a:rPr lang="en-US" dirty="0"/>
              <a:t>to the </a:t>
            </a:r>
            <a:r>
              <a:rPr lang="en-US" dirty="0" smtClean="0"/>
              <a:t>Secretary </a:t>
            </a:r>
            <a:r>
              <a:rPr lang="en-US" dirty="0"/>
              <a:t>or Assistant Secretary of the Commission</a:t>
            </a:r>
            <a:r>
              <a:rPr lang="en-US" strike="sngStrike" dirty="0"/>
              <a:t>, except </a:t>
            </a:r>
            <a:r>
              <a:rPr lang="en-US" strike="sngStrike" dirty="0" smtClean="0"/>
              <a:t>as </a:t>
            </a:r>
            <a:r>
              <a:rPr lang="en-US" strike="sngStrike" dirty="0"/>
              <a:t>otherwise provided by Section 20 of this Act</a:t>
            </a:r>
            <a:r>
              <a:rPr lang="en-US" dirty="0"/>
              <a:t>. </a:t>
            </a:r>
          </a:p>
        </p:txBody>
      </p:sp>
    </p:spTree>
    <p:extLst>
      <p:ext uri="{BB962C8B-B14F-4D97-AF65-F5344CB8AC3E}">
        <p14:creationId xmlns:p14="http://schemas.microsoft.com/office/powerpoint/2010/main" val="13714284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June 2013 </a:t>
            </a:r>
            <a:r>
              <a:rPr lang="en-US" dirty="0" smtClean="0"/>
              <a:t>Update (Legislative)</a:t>
            </a:r>
            <a:r>
              <a:rPr lang="en-US" dirty="0"/>
              <a:t/>
            </a:r>
            <a:br>
              <a:rPr lang="en-US" dirty="0"/>
            </a:br>
            <a:r>
              <a:rPr lang="en-US" dirty="0"/>
              <a:t>HB3390,Transcript </a:t>
            </a:r>
            <a:r>
              <a:rPr lang="en-US" dirty="0" smtClean="0"/>
              <a:t>Deposit Fund</a:t>
            </a:r>
            <a:endParaRPr lang="en-US" dirty="0"/>
          </a:p>
        </p:txBody>
      </p:sp>
      <p:sp>
        <p:nvSpPr>
          <p:cNvPr id="3" name="Content Placeholder 2"/>
          <p:cNvSpPr>
            <a:spLocks noGrp="1"/>
          </p:cNvSpPr>
          <p:nvPr>
            <p:ph idx="1"/>
          </p:nvPr>
        </p:nvSpPr>
        <p:spPr/>
        <p:txBody>
          <a:bodyPr>
            <a:normAutofit fontScale="92500" lnSpcReduction="10000"/>
          </a:bodyPr>
          <a:lstStyle/>
          <a:p>
            <a:r>
              <a:rPr lang="en-US" dirty="0"/>
              <a:t>Sec. 19a. Money received by the Commission pursuant </a:t>
            </a:r>
            <a:r>
              <a:rPr lang="en-US" dirty="0" smtClean="0"/>
              <a:t>to subsection </a:t>
            </a:r>
            <a:r>
              <a:rPr lang="en-US" dirty="0"/>
              <a:t>(f) of Section 19 of this Act shall be paid into </a:t>
            </a:r>
            <a:r>
              <a:rPr lang="en-US" dirty="0" smtClean="0"/>
              <a:t>a </a:t>
            </a:r>
            <a:r>
              <a:rPr lang="en-US" dirty="0"/>
              <a:t>trust fund outside the State Treasury and shall be held in </a:t>
            </a:r>
            <a:r>
              <a:rPr lang="en-US" dirty="0" smtClean="0"/>
              <a:t>such </a:t>
            </a:r>
            <a:r>
              <a:rPr lang="en-US" dirty="0"/>
              <a:t>fund until completion of the record for which the payment </a:t>
            </a:r>
            <a:r>
              <a:rPr lang="en-US" dirty="0" smtClean="0"/>
              <a:t>was made</a:t>
            </a:r>
            <a:r>
              <a:rPr lang="en-US" dirty="0"/>
              <a:t>. The Secretary of the Commission shall be </a:t>
            </a:r>
            <a:r>
              <a:rPr lang="en-US" dirty="0" smtClean="0"/>
              <a:t>ex-officio </a:t>
            </a:r>
            <a:r>
              <a:rPr lang="en-US" dirty="0"/>
              <a:t>custodian of such trust fund which shall be used only for </a:t>
            </a:r>
            <a:r>
              <a:rPr lang="en-US" dirty="0" smtClean="0"/>
              <a:t>the </a:t>
            </a:r>
            <a:r>
              <a:rPr lang="en-US" dirty="0"/>
              <a:t>purpose specified in this section. Upon completion of the </a:t>
            </a:r>
            <a:r>
              <a:rPr lang="en-US" dirty="0" smtClean="0"/>
              <a:t>record </a:t>
            </a:r>
            <a:r>
              <a:rPr lang="en-US" dirty="0"/>
              <a:t>the Secretary shall pay the amount so held to the person </a:t>
            </a:r>
            <a:r>
              <a:rPr lang="en-US" dirty="0" smtClean="0"/>
              <a:t>entitled </a:t>
            </a:r>
            <a:r>
              <a:rPr lang="en-US" dirty="0"/>
              <a:t>thereto for preparation of the record. </a:t>
            </a:r>
            <a:r>
              <a:rPr lang="en-US" u="sng" dirty="0"/>
              <a:t>Within 60 days </a:t>
            </a:r>
            <a:r>
              <a:rPr lang="en-US" u="sng" dirty="0" smtClean="0"/>
              <a:t>after </a:t>
            </a:r>
            <a:r>
              <a:rPr lang="en-US" u="sng" dirty="0"/>
              <a:t>the effective date of this amendatory Act of the 98</a:t>
            </a:r>
            <a:r>
              <a:rPr lang="en-US" u="sng" baseline="30000" dirty="0"/>
              <a:t>th</a:t>
            </a:r>
            <a:r>
              <a:rPr lang="en-US" u="sng" dirty="0"/>
              <a:t> </a:t>
            </a:r>
            <a:r>
              <a:rPr lang="en-US" u="sng" dirty="0" smtClean="0"/>
              <a:t>General </a:t>
            </a:r>
            <a:r>
              <a:rPr lang="en-US" u="sng" dirty="0"/>
              <a:t>Assembly, the Secretary of the Commission shall </a:t>
            </a:r>
            <a:r>
              <a:rPr lang="en-US" u="sng" dirty="0" smtClean="0"/>
              <a:t>transfer </a:t>
            </a:r>
            <a:r>
              <a:rPr lang="en-US" u="sng" dirty="0"/>
              <a:t>all remaining funds to the Injured Workers' Benefit </a:t>
            </a:r>
            <a:r>
              <a:rPr lang="en-US" u="sng" dirty="0" smtClean="0"/>
              <a:t>Fund </a:t>
            </a:r>
            <a:r>
              <a:rPr lang="en-US" u="sng" dirty="0"/>
              <a:t>for the purpose of paying claims from injured employees </a:t>
            </a:r>
            <a:r>
              <a:rPr lang="en-US" u="sng" dirty="0" smtClean="0"/>
              <a:t>who </a:t>
            </a:r>
            <a:r>
              <a:rPr lang="en-US" u="sng" dirty="0"/>
              <a:t>have received a final award for benefits </a:t>
            </a:r>
            <a:r>
              <a:rPr lang="en-US" u="sng"/>
              <a:t>from </a:t>
            </a:r>
            <a:r>
              <a:rPr lang="en-US" u="sng" smtClean="0"/>
              <a:t>the Commission </a:t>
            </a:r>
            <a:r>
              <a:rPr lang="en-US" u="sng" dirty="0"/>
              <a:t>against the employer in Fiscal Year 2013.</a:t>
            </a:r>
            <a:r>
              <a:rPr lang="en-US" dirty="0"/>
              <a:t> </a:t>
            </a:r>
          </a:p>
        </p:txBody>
      </p:sp>
    </p:spTree>
    <p:extLst>
      <p:ext uri="{BB962C8B-B14F-4D97-AF65-F5344CB8AC3E}">
        <p14:creationId xmlns:p14="http://schemas.microsoft.com/office/powerpoint/2010/main" val="23893830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June 2013 Update (AMA Case)</a:t>
            </a:r>
            <a:br>
              <a:rPr lang="en-US" dirty="0" smtClean="0"/>
            </a:br>
            <a:r>
              <a:rPr lang="en-US" sz="3100" dirty="0" smtClean="0"/>
              <a:t>Frederick Williams v. Flexible Staffing, 11WC046390; 13IWCC0557</a:t>
            </a:r>
            <a:endParaRPr lang="en-US" sz="3100" dirty="0"/>
          </a:p>
        </p:txBody>
      </p:sp>
      <p:sp>
        <p:nvSpPr>
          <p:cNvPr id="3" name="Content Placeholder 2"/>
          <p:cNvSpPr>
            <a:spLocks noGrp="1"/>
          </p:cNvSpPr>
          <p:nvPr>
            <p:ph idx="1"/>
          </p:nvPr>
        </p:nvSpPr>
        <p:spPr/>
        <p:txBody>
          <a:bodyPr>
            <a:normAutofit lnSpcReduction="10000"/>
          </a:bodyPr>
          <a:lstStyle/>
          <a:p>
            <a:r>
              <a:rPr lang="en-US" dirty="0" smtClean="0"/>
              <a:t>Unanimous decision 5-29-13 </a:t>
            </a:r>
          </a:p>
          <a:p>
            <a:r>
              <a:rPr lang="en-US" dirty="0" smtClean="0"/>
              <a:t>“Timely Petition for Review having been filed by the Respondent herein… after considering the issues of nature and extent, Section 8.1b, Section 19(e)…modifies the Decision of the Arbitrator as stated below and otherwise affirms and adopts the Decision of the Arbitrator…”</a:t>
            </a:r>
          </a:p>
          <a:p>
            <a:r>
              <a:rPr lang="en-US" dirty="0" smtClean="0"/>
              <a:t>“The Commission modifies the Arbitrator’s Decision, decreasing Petitioner’s partial disability award from 30% to 25% loss of use of the right arm pursuant to Section 8(e) of the Act. All else is affirmed and adopted”</a:t>
            </a:r>
          </a:p>
          <a:p>
            <a:r>
              <a:rPr lang="en-US" dirty="0" smtClean="0"/>
              <a:t>Status: CC Summons by Respondent, 6-21-13 </a:t>
            </a:r>
            <a:endParaRPr lang="en-US" dirty="0"/>
          </a:p>
        </p:txBody>
      </p:sp>
    </p:spTree>
    <p:extLst>
      <p:ext uri="{BB962C8B-B14F-4D97-AF65-F5344CB8AC3E}">
        <p14:creationId xmlns:p14="http://schemas.microsoft.com/office/powerpoint/2010/main" val="27117934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June 2013 Update (Medical Bills)</a:t>
            </a:r>
            <a:br>
              <a:rPr lang="en-US" sz="3200" dirty="0" smtClean="0"/>
            </a:br>
            <a:r>
              <a:rPr lang="en-US" sz="3200" dirty="0" smtClean="0"/>
              <a:t>Springfield </a:t>
            </a:r>
            <a:r>
              <a:rPr lang="en-US" sz="3200" dirty="0"/>
              <a:t>Urban League v. </a:t>
            </a:r>
            <a:r>
              <a:rPr lang="en-US" sz="3200" dirty="0" smtClean="0"/>
              <a:t>IWCC, 2013 </a:t>
            </a:r>
            <a:r>
              <a:rPr lang="en-US" sz="3200" dirty="0"/>
              <a:t>IL App (</a:t>
            </a:r>
            <a:r>
              <a:rPr lang="en-US" sz="3200" dirty="0" smtClean="0"/>
              <a:t>4</a:t>
            </a:r>
            <a:r>
              <a:rPr lang="en-US" sz="3200" baseline="30000" dirty="0" smtClean="0"/>
              <a:t>th</a:t>
            </a:r>
            <a:r>
              <a:rPr lang="en-US" sz="3200" dirty="0" smtClean="0"/>
              <a:t>)120219WC</a:t>
            </a:r>
            <a:endParaRPr lang="en-US" sz="3200" dirty="0"/>
          </a:p>
        </p:txBody>
      </p:sp>
      <p:sp>
        <p:nvSpPr>
          <p:cNvPr id="3" name="Content Placeholder 2"/>
          <p:cNvSpPr>
            <a:spLocks noGrp="1"/>
          </p:cNvSpPr>
          <p:nvPr>
            <p:ph idx="1"/>
          </p:nvPr>
        </p:nvSpPr>
        <p:spPr/>
        <p:txBody>
          <a:bodyPr>
            <a:normAutofit fontScale="25000" lnSpcReduction="20000"/>
          </a:bodyPr>
          <a:lstStyle/>
          <a:p>
            <a:r>
              <a:rPr lang="en-US" sz="7200" dirty="0"/>
              <a:t>The employer next argues that this court must remand to the Commission for a determination of a dollar amount owed to claimant pursuant to the medical fee schedule. We disagree.</a:t>
            </a:r>
          </a:p>
          <a:p>
            <a:r>
              <a:rPr lang="en-US" sz="7200" dirty="0"/>
              <a:t>The employer does not argue claimant failed to establish that her medical bills were necessary and causally connected to her work injury. The employer did not object to the introduction of claimant's medical bills. The employer argues it cannot be ordered to pay medical expenses according to the fee schedule "when the fee schedule amount is unknown.“</a:t>
            </a:r>
          </a:p>
          <a:p>
            <a:r>
              <a:rPr lang="en-US" sz="7200" dirty="0"/>
              <a:t>Pursuant to the Act, the employer must adjust the medical bills to conform to the fee schedule of </a:t>
            </a:r>
            <a:r>
              <a:rPr lang="en-US" sz="7200" dirty="0">
                <a:hlinkClick r:id="rId2" action="ppaction://hlinkfile"/>
              </a:rPr>
              <a:t>section 8.2</a:t>
            </a:r>
            <a:r>
              <a:rPr lang="en-US" sz="7200" dirty="0"/>
              <a:t> of the Act... We note in response to the employer's concerns regarding coding and bundling that the fee schedule requires that services be reported with the Current Procedural Terminology (CPT) codes and in accordance with the HCPCS Level II, U.S. Department of Health and Human Services, Centers for Medicare and Medicaid Services, 7500 Security Boulevard, Baltimore, Maryland 21244 (2006), no later dates or editions. See </a:t>
            </a:r>
            <a:r>
              <a:rPr lang="en-US" sz="7200" dirty="0">
                <a:hlinkClick r:id="rId3" action="ppaction://hlinkfile"/>
              </a:rPr>
              <a:t>50 Ill. Adm. Code 7110.90</a:t>
            </a:r>
            <a:r>
              <a:rPr lang="en-US" sz="7200" dirty="0"/>
              <a:t> (2012). </a:t>
            </a:r>
          </a:p>
          <a:p>
            <a:r>
              <a:rPr lang="en-US" sz="7200" dirty="0"/>
              <a:t>The Commission's decision ordering the employer to "pay any unpaid, related medical expenses according to the fee schedule and provide documentation with regard to said fee schedule payment calculations to Petitioner," complies with the statutorily mandated procedures set forth in the Act. Therefore, we need not remand to the Commission for a determination of a dollar amount owed to claimant pursuant to the medical fee schedule</a:t>
            </a:r>
            <a:r>
              <a:rPr lang="en-US" sz="4500" dirty="0"/>
              <a:t>.</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10703290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July 2013 Traveling Employee &amp; Wage Differential</a:t>
            </a:r>
            <a:br>
              <a:rPr lang="en-US" sz="3600" dirty="0" smtClean="0"/>
            </a:br>
            <a:r>
              <a:rPr lang="en-US" sz="3600" dirty="0" err="1" smtClean="0"/>
              <a:t>Mlynarczyk</a:t>
            </a:r>
            <a:r>
              <a:rPr lang="en-US" sz="3600" dirty="0" smtClean="0"/>
              <a:t> </a:t>
            </a:r>
            <a:r>
              <a:rPr lang="en-US" sz="3600" dirty="0"/>
              <a:t>v. </a:t>
            </a:r>
            <a:r>
              <a:rPr lang="en-US" sz="3600" dirty="0" smtClean="0"/>
              <a:t>IWCC,2013 </a:t>
            </a:r>
            <a:r>
              <a:rPr lang="en-US" sz="3600" dirty="0"/>
              <a:t>Il App (3d) </a:t>
            </a:r>
            <a:r>
              <a:rPr lang="en-US" sz="3600" dirty="0" smtClean="0"/>
              <a:t>120411WC</a:t>
            </a:r>
            <a:endParaRPr lang="en-US" sz="3600" dirty="0"/>
          </a:p>
        </p:txBody>
      </p:sp>
      <p:sp>
        <p:nvSpPr>
          <p:cNvPr id="3" name="Content Placeholder 2"/>
          <p:cNvSpPr>
            <a:spLocks noGrp="1"/>
          </p:cNvSpPr>
          <p:nvPr>
            <p:ph idx="1"/>
          </p:nvPr>
        </p:nvSpPr>
        <p:spPr/>
        <p:txBody>
          <a:bodyPr>
            <a:normAutofit lnSpcReduction="10000"/>
          </a:bodyPr>
          <a:lstStyle/>
          <a:p>
            <a:r>
              <a:rPr lang="en-US" dirty="0"/>
              <a:t>Unanimous, 5-30-13</a:t>
            </a:r>
          </a:p>
          <a:p>
            <a:r>
              <a:rPr lang="en-US" dirty="0"/>
              <a:t>We reverse the decision of the Commission and remand the matter to the Commission to reinstate the arbitrator’s awards of medical expenses, TTD benefits, and PPD benefits.</a:t>
            </a:r>
          </a:p>
          <a:p>
            <a:r>
              <a:rPr lang="en-US" dirty="0"/>
              <a:t>With respect to the narrow issue of whether claimant is a traveling employee, we agree with claimant that the </a:t>
            </a:r>
            <a:r>
              <a:rPr lang="en-US" i="1" dirty="0"/>
              <a:t>de novo standard of review applies.</a:t>
            </a:r>
          </a:p>
          <a:p>
            <a:r>
              <a:rPr lang="en-US" dirty="0"/>
              <a:t>In the present case, claimant did not work at a fixed job site. Rather, her duties required her to travel to various locations throughout the Chicago land area. As such, we find that she qualifies as a traveling employee.</a:t>
            </a:r>
            <a:endParaRPr lang="en-US" i="1" dirty="0"/>
          </a:p>
          <a:p>
            <a:endParaRPr lang="en-US" i="1" dirty="0" smtClean="0"/>
          </a:p>
          <a:p>
            <a:endParaRPr lang="en-US" dirty="0"/>
          </a:p>
        </p:txBody>
      </p:sp>
    </p:spTree>
    <p:extLst>
      <p:ext uri="{BB962C8B-B14F-4D97-AF65-F5344CB8AC3E}">
        <p14:creationId xmlns:p14="http://schemas.microsoft.com/office/powerpoint/2010/main" val="31515626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July 2013 Traveling Employee &amp; Wage Differential</a:t>
            </a:r>
            <a:r>
              <a:rPr lang="en-US" sz="2800" dirty="0" smtClean="0"/>
              <a:t/>
            </a:r>
            <a:br>
              <a:rPr lang="en-US" sz="2800" dirty="0" smtClean="0"/>
            </a:br>
            <a:r>
              <a:rPr lang="en-US" sz="2800" dirty="0" err="1" smtClean="0"/>
              <a:t>Mlynarczyk</a:t>
            </a:r>
            <a:r>
              <a:rPr lang="en-US" sz="2800" dirty="0" smtClean="0"/>
              <a:t> </a:t>
            </a:r>
            <a:r>
              <a:rPr lang="en-US" sz="2800" dirty="0"/>
              <a:t>v. </a:t>
            </a:r>
            <a:r>
              <a:rPr lang="en-US" sz="2800" dirty="0" smtClean="0"/>
              <a:t>IWCC, 2013 </a:t>
            </a:r>
            <a:r>
              <a:rPr lang="en-US" sz="2800" dirty="0"/>
              <a:t>Il App (3d) </a:t>
            </a:r>
            <a:r>
              <a:rPr lang="en-US" sz="2800" dirty="0" smtClean="0"/>
              <a:t>120411WC</a:t>
            </a:r>
            <a:endParaRPr lang="en-US" sz="2800" dirty="0"/>
          </a:p>
        </p:txBody>
      </p:sp>
      <p:sp>
        <p:nvSpPr>
          <p:cNvPr id="3" name="Content Placeholder 2"/>
          <p:cNvSpPr>
            <a:spLocks noGrp="1"/>
          </p:cNvSpPr>
          <p:nvPr>
            <p:ph idx="1"/>
          </p:nvPr>
        </p:nvSpPr>
        <p:spPr/>
        <p:txBody>
          <a:bodyPr>
            <a:normAutofit/>
          </a:bodyPr>
          <a:lstStyle/>
          <a:p>
            <a:r>
              <a:rPr lang="en-US" sz="1800" dirty="0"/>
              <a:t>The test whether a traveling employee’s injury arose out of and in the course of employment is the reasonableness of the conduct in which she was engaged at the time of the injury and whether that conduct might have been anticipated or foreseen by the employer… manifest weight</a:t>
            </a:r>
          </a:p>
          <a:p>
            <a:r>
              <a:rPr lang="en-US" sz="1800" dirty="0"/>
              <a:t>In this case, the Commission determined that even if it had found claimant to be a traveling employee, it would still deny compensation. We conclude that this finding is against the manifest weight of the evidence…Since claimant is a “traveling employee,” her exposure to the hazards of the streets is, by definition, greater quantitatively than that of the general public, as long as her conduct at the time of the injury was reasonable and foreseeable to the employer</a:t>
            </a:r>
          </a:p>
          <a:p>
            <a:r>
              <a:rPr lang="en-US" sz="1800" dirty="0"/>
              <a:t>In so holding, we find misplaced the Commission’s concern that such a holding would render compensable “ANY movement by [claimant] at any time during the day or night.” (Emphasis in original.) The Commission does not explain why it believes this would be the case, and we note that an employee seeking benefits under the Act would still be required to establish that his injury arose out of and in the course of his employment as well as the reasonableness of the conduct…</a:t>
            </a:r>
          </a:p>
          <a:p>
            <a:endParaRPr lang="en-US" dirty="0"/>
          </a:p>
        </p:txBody>
      </p:sp>
    </p:spTree>
    <p:extLst>
      <p:ext uri="{BB962C8B-B14F-4D97-AF65-F5344CB8AC3E}">
        <p14:creationId xmlns:p14="http://schemas.microsoft.com/office/powerpoint/2010/main" val="16441476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July 2013 Traveling Employee &amp; Wage Differential</a:t>
            </a:r>
            <a:r>
              <a:rPr lang="en-US" sz="2800" dirty="0" smtClean="0"/>
              <a:t/>
            </a:r>
            <a:br>
              <a:rPr lang="en-US" sz="2800" dirty="0" smtClean="0"/>
            </a:br>
            <a:r>
              <a:rPr lang="en-US" sz="2800" dirty="0" smtClean="0"/>
              <a:t>United </a:t>
            </a:r>
            <a:r>
              <a:rPr lang="en-US" sz="2800" dirty="0"/>
              <a:t>Airlines v. </a:t>
            </a:r>
            <a:r>
              <a:rPr lang="en-US" sz="2800" dirty="0" smtClean="0"/>
              <a:t>IWCC, 12 </a:t>
            </a:r>
            <a:r>
              <a:rPr lang="en-US" sz="2800" dirty="0"/>
              <a:t>Il App (1</a:t>
            </a:r>
            <a:r>
              <a:rPr lang="en-US" sz="2800" baseline="30000" dirty="0"/>
              <a:t>st</a:t>
            </a:r>
            <a:r>
              <a:rPr lang="en-US" sz="2800" dirty="0"/>
              <a:t>) </a:t>
            </a:r>
            <a:r>
              <a:rPr lang="en-US" sz="2800" dirty="0" smtClean="0"/>
              <a:t>121136WC</a:t>
            </a:r>
            <a:endParaRPr lang="en-US" sz="2800" dirty="0"/>
          </a:p>
        </p:txBody>
      </p:sp>
      <p:sp>
        <p:nvSpPr>
          <p:cNvPr id="3" name="Content Placeholder 2"/>
          <p:cNvSpPr>
            <a:spLocks noGrp="1"/>
          </p:cNvSpPr>
          <p:nvPr>
            <p:ph idx="1"/>
          </p:nvPr>
        </p:nvSpPr>
        <p:spPr/>
        <p:txBody>
          <a:bodyPr>
            <a:normAutofit fontScale="85000" lnSpcReduction="20000"/>
          </a:bodyPr>
          <a:lstStyle/>
          <a:p>
            <a:r>
              <a:rPr lang="en-US" dirty="0" smtClean="0"/>
              <a:t>Unanimous decision, 6-3-13</a:t>
            </a:r>
          </a:p>
          <a:p>
            <a:r>
              <a:rPr lang="en-US" dirty="0" smtClean="0"/>
              <a:t>For the reasons which follow, we reverse the judgment of the circuit court and reinstate the decision of the Commission</a:t>
            </a:r>
          </a:p>
          <a:p>
            <a:r>
              <a:rPr lang="en-US" dirty="0" smtClean="0"/>
              <a:t>The parties do not dispute that the claimant is entitled to wage differential benefits; they dispute only the amount and duration of the award</a:t>
            </a:r>
          </a:p>
          <a:p>
            <a:r>
              <a:rPr lang="en-US" dirty="0" smtClean="0"/>
              <a:t>The Commission's conclusion, that </a:t>
            </a:r>
            <a:r>
              <a:rPr lang="en-US" dirty="0" smtClean="0">
                <a:hlinkClick r:id="rId2" action="ppaction://hlinkfile"/>
              </a:rPr>
              <a:t>section 8(d)(1)</a:t>
            </a:r>
            <a:r>
              <a:rPr lang="en-US" dirty="0" smtClean="0"/>
              <a:t> requires the wage differential award to be calculated as of the date of the hearing, is a matter of statutory construction, which is a question of law. Issues of law are considered </a:t>
            </a:r>
            <a:r>
              <a:rPr lang="en-US" i="1" dirty="0" smtClean="0"/>
              <a:t>de novo</a:t>
            </a:r>
            <a:r>
              <a:rPr lang="en-US" dirty="0" smtClean="0"/>
              <a:t> on review without deference to the Commission's determination… The statute, under its plain and ordinary language, does not contemplate multiple figures to be computed and awarded at future dates. Therefore, we agree with the Commission's interpretation of </a:t>
            </a:r>
            <a:r>
              <a:rPr lang="en-US" dirty="0" smtClean="0">
                <a:hlinkClick r:id="rId3" action="ppaction://hlinkfile"/>
              </a:rPr>
              <a:t>section 8(d)(1)</a:t>
            </a:r>
            <a:r>
              <a:rPr lang="en-US" dirty="0" smtClean="0"/>
              <a:t>, that it requires the wage differential to be determined as of the date of the arbitration hearing</a:t>
            </a:r>
            <a:br>
              <a:rPr lang="en-US" dirty="0" smtClean="0"/>
            </a:br>
            <a:endParaRPr lang="en-US" dirty="0"/>
          </a:p>
        </p:txBody>
      </p:sp>
    </p:spTree>
    <p:extLst>
      <p:ext uri="{BB962C8B-B14F-4D97-AF65-F5344CB8AC3E}">
        <p14:creationId xmlns:p14="http://schemas.microsoft.com/office/powerpoint/2010/main" val="37817951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July 2013 Traveling Employee &amp; Wage Differential</a:t>
            </a:r>
            <a:r>
              <a:rPr lang="en-US" sz="2800" dirty="0" smtClean="0"/>
              <a:t/>
            </a:r>
            <a:br>
              <a:rPr lang="en-US" sz="2800" dirty="0" smtClean="0"/>
            </a:br>
            <a:r>
              <a:rPr lang="en-US" sz="2800" dirty="0" smtClean="0"/>
              <a:t>United </a:t>
            </a:r>
            <a:r>
              <a:rPr lang="en-US" sz="2800" dirty="0"/>
              <a:t>Airlines v. </a:t>
            </a:r>
            <a:r>
              <a:rPr lang="en-US" sz="2800" dirty="0" smtClean="0"/>
              <a:t>IWCC, 12 </a:t>
            </a:r>
            <a:r>
              <a:rPr lang="en-US" sz="2800" dirty="0"/>
              <a:t>Il App (1</a:t>
            </a:r>
            <a:r>
              <a:rPr lang="en-US" sz="2800" baseline="30000" dirty="0"/>
              <a:t>st</a:t>
            </a:r>
            <a:r>
              <a:rPr lang="en-US" sz="2800" dirty="0"/>
              <a:t>) </a:t>
            </a:r>
            <a:r>
              <a:rPr lang="en-US" sz="2800" dirty="0" smtClean="0"/>
              <a:t>121136WC</a:t>
            </a:r>
            <a:endParaRPr lang="en-US" sz="2800" dirty="0"/>
          </a:p>
        </p:txBody>
      </p:sp>
      <p:sp>
        <p:nvSpPr>
          <p:cNvPr id="3" name="Content Placeholder 2"/>
          <p:cNvSpPr>
            <a:spLocks noGrp="1"/>
          </p:cNvSpPr>
          <p:nvPr>
            <p:ph idx="1"/>
          </p:nvPr>
        </p:nvSpPr>
        <p:spPr/>
        <p:txBody>
          <a:bodyPr>
            <a:normAutofit lnSpcReduction="10000"/>
          </a:bodyPr>
          <a:lstStyle/>
          <a:p>
            <a:r>
              <a:rPr lang="en-US" sz="2000" dirty="0"/>
              <a:t>In so holding, we reject UAL's argument that the Commission's interpretation of </a:t>
            </a:r>
            <a:r>
              <a:rPr lang="en-US" sz="2000" dirty="0">
                <a:hlinkClick r:id="rId2" action="ppaction://hlinkfile"/>
              </a:rPr>
              <a:t>section 8(d)(1)</a:t>
            </a:r>
            <a:r>
              <a:rPr lang="en-US" sz="2000" dirty="0"/>
              <a:t> disregards the supreme court's decision in </a:t>
            </a:r>
            <a:r>
              <a:rPr lang="en-US" sz="2000" i="1" dirty="0" err="1"/>
              <a:t>Cassens</a:t>
            </a:r>
            <a:r>
              <a:rPr lang="en-US" sz="2000" dirty="0"/>
              <a:t>… In our view, under </a:t>
            </a:r>
            <a:r>
              <a:rPr lang="en-US" sz="2000" i="1" dirty="0" err="1">
                <a:hlinkClick r:id="rId3" action="ppaction://hlinkfile"/>
              </a:rPr>
              <a:t>Cassens</a:t>
            </a:r>
            <a:r>
              <a:rPr lang="en-US" sz="2000" dirty="0"/>
              <a:t> and </a:t>
            </a:r>
            <a:r>
              <a:rPr lang="en-US" sz="2000" dirty="0">
                <a:hlinkClick r:id="rId4" action="ppaction://hlinkfile"/>
              </a:rPr>
              <a:t>section 8(d)(1)</a:t>
            </a:r>
            <a:r>
              <a:rPr lang="en-US" sz="2000" dirty="0"/>
              <a:t>, the parties have the ability to present relevant evidence regarding the duration of the claimant's physical or mental disability and the claimant's earning capacity, including factors such as wage increases, overtime, and increased hours of work. However, the award must be calculated as of the date of the arbitration hearing. As </a:t>
            </a:r>
            <a:r>
              <a:rPr lang="en-US" sz="2000" i="1" dirty="0" err="1"/>
              <a:t>Cassens</a:t>
            </a:r>
            <a:r>
              <a:rPr lang="en-US" sz="2000" dirty="0"/>
              <a:t> noted, when considering the average wages of the past and present positions and factors beyond wages, awards may be imperfect.</a:t>
            </a:r>
          </a:p>
          <a:p>
            <a:r>
              <a:rPr lang="en-US" sz="2000" dirty="0"/>
              <a:t>In this case, UAL presented evidence of the claimant's future earning capacity, including evidence of the 2005-2009 SOR wage schedule, which included step increases over a ten-year period. It was the duty of the Commission to factor this evidence, along with evidence pertaining to the duration of the claimant's disability, into its determination of the award as of the date of the hearing. The Commission determined that as of the date of the arbitration hearing, the claimant should receive $277.06 per week, finding that he had been earning $21 per hour as a ramp service worker and $10.61 per hour as an SOR…we cannot hold that the Commission's finding is against the manifest weight of the evidence. </a:t>
            </a:r>
          </a:p>
          <a:p>
            <a:endParaRPr lang="en-US" dirty="0" smtClean="0"/>
          </a:p>
          <a:p>
            <a:endParaRPr lang="en-US" dirty="0"/>
          </a:p>
        </p:txBody>
      </p:sp>
    </p:spTree>
    <p:extLst>
      <p:ext uri="{BB962C8B-B14F-4D97-AF65-F5344CB8AC3E}">
        <p14:creationId xmlns:p14="http://schemas.microsoft.com/office/powerpoint/2010/main" val="31630833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August 2014</a:t>
            </a:r>
            <a:br>
              <a:rPr lang="en-US" dirty="0" smtClean="0"/>
            </a:br>
            <a:r>
              <a:rPr lang="en-US" dirty="0" smtClean="0"/>
              <a:t>Proposed Decisions</a:t>
            </a:r>
            <a:endParaRPr lang="en-US" dirty="0"/>
          </a:p>
        </p:txBody>
      </p:sp>
      <p:sp>
        <p:nvSpPr>
          <p:cNvPr id="3" name="Content Placeholder 2"/>
          <p:cNvSpPr>
            <a:spLocks noGrp="1"/>
          </p:cNvSpPr>
          <p:nvPr>
            <p:ph sz="half" idx="1"/>
          </p:nvPr>
        </p:nvSpPr>
        <p:spPr/>
        <p:txBody>
          <a:bodyPr>
            <a:noAutofit/>
          </a:bodyPr>
          <a:lstStyle/>
          <a:p>
            <a:r>
              <a:rPr lang="en-US" sz="1600" dirty="0" smtClean="0"/>
              <a:t>1</a:t>
            </a:r>
            <a:r>
              <a:rPr lang="en-US" sz="1600" dirty="0"/>
              <a:t>. Always submit your proposed decision in Microsoft Word format; generally two weeks </a:t>
            </a:r>
            <a:r>
              <a:rPr lang="en-US" sz="1600" dirty="0" smtClean="0"/>
              <a:t>after proofs </a:t>
            </a:r>
            <a:r>
              <a:rPr lang="en-US" sz="1600" dirty="0"/>
              <a:t>are closed. No PDFs.</a:t>
            </a:r>
          </a:p>
          <a:p>
            <a:r>
              <a:rPr lang="en-US" sz="1600" dirty="0"/>
              <a:t>2. Send one copy to the Arbitrator via e-mail, and then send a hard copy via snail mail or by </a:t>
            </a:r>
            <a:r>
              <a:rPr lang="en-US" sz="1600" dirty="0" smtClean="0"/>
              <a:t>hand delivery</a:t>
            </a:r>
            <a:r>
              <a:rPr lang="en-US" sz="1600" dirty="0"/>
              <a:t>.</a:t>
            </a:r>
          </a:p>
          <a:p>
            <a:r>
              <a:rPr lang="en-US" sz="1600" dirty="0"/>
              <a:t>3. Use the most recent decision form available at http://www.iwcc.il.gov/forms.htm#ARB . </a:t>
            </a:r>
            <a:r>
              <a:rPr lang="en-US" sz="1600" dirty="0" smtClean="0"/>
              <a:t>For instance</a:t>
            </a:r>
            <a:r>
              <a:rPr lang="en-US" sz="1600" dirty="0"/>
              <a:t>, if it’s a 19(b), use that form and so on.</a:t>
            </a:r>
          </a:p>
          <a:p>
            <a:r>
              <a:rPr lang="en-US" sz="1600" dirty="0"/>
              <a:t>4. Please do not forget to include the AMA language, if appropriate.</a:t>
            </a:r>
          </a:p>
          <a:p>
            <a:r>
              <a:rPr lang="en-US" sz="1600" dirty="0"/>
              <a:t>5. Proofread your document.</a:t>
            </a:r>
          </a:p>
          <a:p>
            <a:r>
              <a:rPr lang="en-US" sz="1600" dirty="0"/>
              <a:t>6. Use page numbers.</a:t>
            </a:r>
          </a:p>
          <a:p>
            <a:r>
              <a:rPr lang="en-US" sz="1600" dirty="0"/>
              <a:t>7. Refer to an exhibit by citing the exhibit number and page number. (E.g. PX #1 p.3)</a:t>
            </a:r>
          </a:p>
          <a:p>
            <a:r>
              <a:rPr lang="en-US" sz="1600" dirty="0"/>
              <a:t>8. Cite cases correctly, including the Lexis cite. A brief explanation why the case is being cited </a:t>
            </a:r>
            <a:r>
              <a:rPr lang="en-US" sz="1600" dirty="0" smtClean="0"/>
              <a:t>is vital</a:t>
            </a:r>
            <a:r>
              <a:rPr lang="en-US" sz="1600" dirty="0"/>
              <a:t>. Attach a copy of the case, if necessary</a:t>
            </a:r>
            <a:r>
              <a:rPr lang="en-US" sz="1600" dirty="0" smtClean="0"/>
              <a:t>.</a:t>
            </a:r>
            <a:endParaRPr lang="en-US" sz="1600" dirty="0"/>
          </a:p>
        </p:txBody>
      </p:sp>
      <p:sp>
        <p:nvSpPr>
          <p:cNvPr id="5" name="Content Placeholder 4"/>
          <p:cNvSpPr>
            <a:spLocks noGrp="1"/>
          </p:cNvSpPr>
          <p:nvPr>
            <p:ph sz="half" idx="2"/>
          </p:nvPr>
        </p:nvSpPr>
        <p:spPr/>
        <p:txBody>
          <a:bodyPr>
            <a:noAutofit/>
          </a:bodyPr>
          <a:lstStyle/>
          <a:p>
            <a:r>
              <a:rPr lang="en-US" sz="1600" dirty="0"/>
              <a:t>9. Address each issue listed in dispute on the stipulation sheet. Alternative award paragraphs </a:t>
            </a:r>
            <a:r>
              <a:rPr lang="en-US" sz="1600" dirty="0" smtClean="0"/>
              <a:t>are acceptable</a:t>
            </a:r>
            <a:r>
              <a:rPr lang="en-US" sz="1600" dirty="0"/>
              <a:t>.</a:t>
            </a:r>
          </a:p>
          <a:p>
            <a:r>
              <a:rPr lang="en-US" sz="1600" dirty="0"/>
              <a:t>10. Acknowledge obvious problem(s) in your case; do not sweep them under the rug. The </a:t>
            </a:r>
            <a:r>
              <a:rPr lang="en-US" sz="1600" dirty="0" smtClean="0"/>
              <a:t>decision should </a:t>
            </a:r>
            <a:r>
              <a:rPr lang="en-US" sz="1600" dirty="0"/>
              <a:t>reflect that “the Arbitrator” has weighed both sides of the evidence.</a:t>
            </a:r>
          </a:p>
          <a:p>
            <a:r>
              <a:rPr lang="en-US" sz="1600" dirty="0"/>
              <a:t>11. Please make sure that benefit calculations are correct; show your math for all awards, </a:t>
            </a:r>
            <a:r>
              <a:rPr lang="en-US" sz="1600" dirty="0" smtClean="0"/>
              <a:t>especially penalties</a:t>
            </a:r>
            <a:r>
              <a:rPr lang="en-US" sz="1600" dirty="0"/>
              <a:t>.</a:t>
            </a:r>
          </a:p>
          <a:p>
            <a:r>
              <a:rPr lang="en-US" sz="1600" dirty="0"/>
              <a:t>12. Remove advocacy language out of the decision (e.g. “obviously,” “liar,” “clearly”).</a:t>
            </a:r>
          </a:p>
          <a:p>
            <a:r>
              <a:rPr lang="en-US" sz="1600" dirty="0"/>
              <a:t>13. Avoid sans-</a:t>
            </a:r>
            <a:r>
              <a:rPr lang="en-US" sz="1600" dirty="0" err="1"/>
              <a:t>serifed</a:t>
            </a:r>
            <a:r>
              <a:rPr lang="en-US" sz="1600" dirty="0"/>
              <a:t> fonts, studies have shown that they are less professional in </a:t>
            </a:r>
            <a:r>
              <a:rPr lang="en-US" sz="1600" dirty="0" smtClean="0"/>
              <a:t>appearance. The </a:t>
            </a:r>
            <a:r>
              <a:rPr lang="en-US" sz="1600" dirty="0"/>
              <a:t>default professional font is “New York Times.” Use a 12 pt. font and double-space </a:t>
            </a:r>
            <a:r>
              <a:rPr lang="en-US" sz="1600" dirty="0" smtClean="0"/>
              <a:t>your document</a:t>
            </a:r>
            <a:r>
              <a:rPr lang="en-US" sz="1600" dirty="0"/>
              <a:t>.</a:t>
            </a:r>
          </a:p>
          <a:p>
            <a:r>
              <a:rPr lang="en-US" sz="1600" dirty="0"/>
              <a:t>14. Never use backslashes in the body of your document (e.g. 08/14/13).</a:t>
            </a:r>
          </a:p>
          <a:p>
            <a:r>
              <a:rPr lang="en-US" sz="1600" dirty="0"/>
              <a:t>15. Never refer to exhibits that were excluded at trial.</a:t>
            </a:r>
          </a:p>
          <a:p>
            <a:endParaRPr lang="en-US" sz="1600" dirty="0"/>
          </a:p>
        </p:txBody>
      </p:sp>
    </p:spTree>
    <p:extLst>
      <p:ext uri="{BB962C8B-B14F-4D97-AF65-F5344CB8AC3E}">
        <p14:creationId xmlns:p14="http://schemas.microsoft.com/office/powerpoint/2010/main" val="794487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January 2013 Two Plus Two</a:t>
            </a:r>
            <a:br>
              <a:rPr lang="en-US" dirty="0" smtClean="0"/>
            </a:br>
            <a:r>
              <a:rPr lang="en-US" dirty="0" smtClean="0"/>
              <a:t>Shawn </a:t>
            </a:r>
            <a:r>
              <a:rPr lang="en-US" dirty="0" err="1" smtClean="0"/>
              <a:t>Dorris</a:t>
            </a:r>
            <a:r>
              <a:rPr lang="en-US" dirty="0" smtClean="0"/>
              <a:t> v. Continental Tire,11WC046624</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DA 9-18-11</a:t>
            </a:r>
          </a:p>
          <a:p>
            <a:r>
              <a:rPr lang="en-US" dirty="0" smtClean="0"/>
              <a:t>38 </a:t>
            </a:r>
            <a:r>
              <a:rPr lang="en-US" dirty="0" err="1" smtClean="0"/>
              <a:t>yo</a:t>
            </a:r>
            <a:r>
              <a:rPr lang="en-US" dirty="0" smtClean="0"/>
              <a:t> tire press operator</a:t>
            </a:r>
          </a:p>
          <a:p>
            <a:r>
              <a:rPr lang="en-US" dirty="0" smtClean="0"/>
              <a:t>Left wrist arthroscopy for repair of peripheral TFCC tear by Dr. David Brown</a:t>
            </a:r>
          </a:p>
          <a:p>
            <a:r>
              <a:rPr lang="en-US" dirty="0" smtClean="0"/>
              <a:t>“At the request of Respondent’s counsel, Dr. Brown prepared a permanent partial disability impairment report dated August 27, 2012” </a:t>
            </a:r>
          </a:p>
          <a:p>
            <a:r>
              <a:rPr lang="en-US" dirty="0" smtClean="0"/>
              <a:t>(</a:t>
            </a:r>
            <a:r>
              <a:rPr lang="en-US" dirty="0" err="1" smtClean="0"/>
              <a:t>i</a:t>
            </a:r>
            <a:r>
              <a:rPr lang="en-US" dirty="0" smtClean="0"/>
              <a:t>) 6% upper extremity impairment (report admitted)</a:t>
            </a:r>
          </a:p>
          <a:p>
            <a:r>
              <a:rPr lang="en-US" dirty="0" smtClean="0"/>
              <a:t>(ii) press operator is “labor-intensive job”</a:t>
            </a:r>
          </a:p>
          <a:p>
            <a:r>
              <a:rPr lang="en-US" dirty="0" smtClean="0"/>
              <a:t>(iii) “somewhat younger”… “PPD more extensive”</a:t>
            </a:r>
          </a:p>
          <a:p>
            <a:r>
              <a:rPr lang="en-US" dirty="0" smtClean="0"/>
              <a:t>(iv) no alleged future earning capacity impact</a:t>
            </a:r>
          </a:p>
          <a:p>
            <a:r>
              <a:rPr lang="en-US" dirty="0" smtClean="0"/>
              <a:t>(v) loss of motion; pain; loss of strength; home activities</a:t>
            </a:r>
          </a:p>
          <a:p>
            <a:r>
              <a:rPr lang="en-US" dirty="0" smtClean="0"/>
              <a:t>13% loss of use of the hand</a:t>
            </a:r>
          </a:p>
          <a:p>
            <a:r>
              <a:rPr lang="en-US" dirty="0" smtClean="0"/>
              <a:t>Status: Arbitration Decision Rendered (Final)   </a:t>
            </a:r>
          </a:p>
          <a:p>
            <a:endParaRPr lang="en-US" dirty="0"/>
          </a:p>
        </p:txBody>
      </p:sp>
    </p:spTree>
    <p:extLst>
      <p:ext uri="{BB962C8B-B14F-4D97-AF65-F5344CB8AC3E}">
        <p14:creationId xmlns:p14="http://schemas.microsoft.com/office/powerpoint/2010/main" val="30723254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September 2013 AMA Impairment Rating (Young Lawyers)</a:t>
            </a:r>
            <a:br>
              <a:rPr lang="en-US" sz="3200" dirty="0" smtClean="0"/>
            </a:br>
            <a:r>
              <a:rPr lang="en-US" sz="2400" dirty="0" smtClean="0"/>
              <a:t>Chapter 1: Conceptual Foundations and Philosophy Impairment vs. Disability</a:t>
            </a:r>
            <a:endParaRPr lang="en-US" sz="24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 </a:t>
            </a:r>
          </a:p>
          <a:p>
            <a:r>
              <a:rPr lang="en-US" sz="4000" dirty="0"/>
              <a:t>Impairment: a significant deviation, loss, or loss of use of any body structure or body function in an individual with a health condition, disorder, or disease.</a:t>
            </a:r>
          </a:p>
          <a:p>
            <a:r>
              <a:rPr lang="en-US" sz="4000" dirty="0"/>
              <a:t>Disability: activity limitations and/or participation restrictions in an individual with a health condition, disorder or disease.</a:t>
            </a:r>
          </a:p>
          <a:p>
            <a:pPr marL="0" indent="0">
              <a:buNone/>
            </a:pPr>
            <a:r>
              <a:rPr lang="en-US" dirty="0"/>
              <a:t>“The relationship between impairment and disability remains both complex and difficult, if not impossible, to </a:t>
            </a:r>
            <a:r>
              <a:rPr lang="en-US" dirty="0" smtClean="0"/>
              <a:t>predict.” (page 5) “Impairment </a:t>
            </a:r>
            <a:r>
              <a:rPr lang="en-US" dirty="0"/>
              <a:t>and disability are complex concepts that are not yet amenable to evidence-based definition.” </a:t>
            </a:r>
          </a:p>
          <a:p>
            <a:pPr marL="0" indent="0">
              <a:buNone/>
            </a:pPr>
            <a:r>
              <a:rPr lang="en-US" dirty="0"/>
              <a:t>(page 9)</a:t>
            </a:r>
          </a:p>
          <a:p>
            <a:endParaRPr lang="en-US" dirty="0"/>
          </a:p>
        </p:txBody>
      </p:sp>
    </p:spTree>
    <p:extLst>
      <p:ext uri="{BB962C8B-B14F-4D97-AF65-F5344CB8AC3E}">
        <p14:creationId xmlns:p14="http://schemas.microsoft.com/office/powerpoint/2010/main" val="9310586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September 2013 AMA Impairment Rating (Young Lawyers</a:t>
            </a:r>
            <a:r>
              <a:rPr lang="en-US" sz="3600" dirty="0" smtClean="0"/>
              <a:t>)</a:t>
            </a:r>
            <a:r>
              <a:rPr lang="en-US" sz="3600" dirty="0"/>
              <a:t/>
            </a:r>
            <a:br>
              <a:rPr lang="en-US" sz="3600" dirty="0"/>
            </a:br>
            <a:r>
              <a:rPr lang="en-US" dirty="0"/>
              <a:t>Chapter </a:t>
            </a:r>
            <a:r>
              <a:rPr lang="en-US" dirty="0" smtClean="0"/>
              <a:t>2: Practical Application of the Guides</a:t>
            </a:r>
            <a:endParaRPr lang="en-US" dirty="0"/>
          </a:p>
        </p:txBody>
      </p:sp>
      <p:sp>
        <p:nvSpPr>
          <p:cNvPr id="3" name="Content Placeholder 2"/>
          <p:cNvSpPr>
            <a:spLocks noGrp="1"/>
          </p:cNvSpPr>
          <p:nvPr>
            <p:ph idx="1"/>
          </p:nvPr>
        </p:nvSpPr>
        <p:spPr/>
        <p:txBody>
          <a:bodyPr>
            <a:normAutofit/>
          </a:bodyPr>
          <a:lstStyle/>
          <a:p>
            <a:pPr>
              <a:buFontTx/>
              <a:buChar char="-"/>
            </a:pPr>
            <a:r>
              <a:rPr lang="en-US" dirty="0" smtClean="0"/>
              <a:t>Only permanent impairment may be rated according the Guides, and only after MMI.</a:t>
            </a:r>
          </a:p>
          <a:p>
            <a:pPr>
              <a:buFontTx/>
              <a:buChar char="-"/>
            </a:pPr>
            <a:r>
              <a:rPr lang="en-US" dirty="0" smtClean="0"/>
              <a:t>The Guides does not permit the rating of future impairment.</a:t>
            </a:r>
          </a:p>
          <a:p>
            <a:pPr>
              <a:buFontTx/>
              <a:buChar char="-"/>
            </a:pPr>
            <a:r>
              <a:rPr lang="en-US" dirty="0"/>
              <a:t>“Although treating physicians may perform on their patients, it is recognized that these are not independent and therefore may be subject to greater scrutiny.” (page 23)</a:t>
            </a:r>
          </a:p>
          <a:p>
            <a:pPr>
              <a:buFontTx/>
              <a:buChar char="-"/>
            </a:pPr>
            <a:endParaRPr lang="en-US" dirty="0"/>
          </a:p>
        </p:txBody>
      </p:sp>
    </p:spTree>
    <p:extLst>
      <p:ext uri="{BB962C8B-B14F-4D97-AF65-F5344CB8AC3E}">
        <p14:creationId xmlns:p14="http://schemas.microsoft.com/office/powerpoint/2010/main" val="244115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September 2013 AMA Impairment Rating (Young Lawyers</a:t>
            </a:r>
            <a:r>
              <a:rPr lang="en-US" sz="3600" dirty="0" smtClean="0"/>
              <a:t>)</a:t>
            </a:r>
            <a:r>
              <a:rPr lang="en-US" sz="3600" dirty="0"/>
              <a:t/>
            </a:r>
            <a:br>
              <a:rPr lang="en-US" sz="3600" dirty="0"/>
            </a:br>
            <a:r>
              <a:rPr lang="en-US" dirty="0"/>
              <a:t>Highest </a:t>
            </a:r>
            <a:r>
              <a:rPr lang="en-US" dirty="0" smtClean="0"/>
              <a:t>Rating Must Be Used</a:t>
            </a:r>
            <a:endParaRPr lang="en-US" dirty="0"/>
          </a:p>
        </p:txBody>
      </p:sp>
      <p:sp>
        <p:nvSpPr>
          <p:cNvPr id="3" name="Content Placeholder 2"/>
          <p:cNvSpPr>
            <a:spLocks noGrp="1"/>
          </p:cNvSpPr>
          <p:nvPr>
            <p:ph idx="1"/>
          </p:nvPr>
        </p:nvSpPr>
        <p:spPr/>
        <p:txBody>
          <a:bodyPr/>
          <a:lstStyle/>
          <a:p>
            <a:r>
              <a:rPr lang="en-US" dirty="0"/>
              <a:t>The method producing the higher rating must be used. (Page 20</a:t>
            </a:r>
            <a:r>
              <a:rPr lang="en-US" dirty="0" smtClean="0"/>
              <a:t>)</a:t>
            </a:r>
          </a:p>
          <a:p>
            <a:r>
              <a:rPr lang="en-US" dirty="0" smtClean="0"/>
              <a:t>EXAMPLE: With ACL and meniscus tear, ACL gives option of Class 0, 0% impairment.</a:t>
            </a:r>
          </a:p>
          <a:p>
            <a:r>
              <a:rPr lang="en-US" dirty="0" smtClean="0"/>
              <a:t>Meniscus tear 1-25%, cannot be 0%.</a:t>
            </a:r>
          </a:p>
          <a:p>
            <a:r>
              <a:rPr lang="en-US" dirty="0" smtClean="0"/>
              <a:t>Look to see if meniscus tear will offer highest rating even with ACL tear. </a:t>
            </a:r>
            <a:endParaRPr lang="en-US" dirty="0"/>
          </a:p>
          <a:p>
            <a:endParaRPr lang="en-US" dirty="0"/>
          </a:p>
        </p:txBody>
      </p:sp>
    </p:spTree>
    <p:extLst>
      <p:ext uri="{BB962C8B-B14F-4D97-AF65-F5344CB8AC3E}">
        <p14:creationId xmlns:p14="http://schemas.microsoft.com/office/powerpoint/2010/main" val="12562721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September 2013 AMA Impairment Rating (Young Lawyers</a:t>
            </a:r>
            <a:r>
              <a:rPr lang="en-US" sz="3600" dirty="0" smtClean="0"/>
              <a:t>)</a:t>
            </a:r>
            <a:r>
              <a:rPr lang="en-US" sz="3600" dirty="0"/>
              <a:t/>
            </a:r>
            <a:br>
              <a:rPr lang="en-US" sz="3600" dirty="0"/>
            </a:br>
            <a:r>
              <a:rPr lang="en-US" sz="4000" dirty="0"/>
              <a:t>What the AMA 6</a:t>
            </a:r>
            <a:r>
              <a:rPr lang="en-US" sz="4000" baseline="30000" dirty="0"/>
              <a:t>th</a:t>
            </a:r>
            <a:r>
              <a:rPr lang="en-US" sz="4000" dirty="0"/>
              <a:t> Edition Does Not Take Into Account</a:t>
            </a:r>
          </a:p>
        </p:txBody>
      </p:sp>
      <p:sp>
        <p:nvSpPr>
          <p:cNvPr id="3" name="Content Placeholder 2"/>
          <p:cNvSpPr>
            <a:spLocks noGrp="1"/>
          </p:cNvSpPr>
          <p:nvPr>
            <p:ph idx="1"/>
          </p:nvPr>
        </p:nvSpPr>
        <p:spPr/>
        <p:txBody>
          <a:bodyPr>
            <a:normAutofit lnSpcReduction="10000"/>
          </a:bodyPr>
          <a:lstStyle/>
          <a:p>
            <a:pPr marL="0" indent="0">
              <a:buNone/>
            </a:pPr>
            <a:endParaRPr lang="en-US" dirty="0"/>
          </a:p>
          <a:p>
            <a:r>
              <a:rPr lang="en-US" dirty="0"/>
              <a:t>Restrictions or Functional Capacity Evaluation. (page 6)</a:t>
            </a:r>
          </a:p>
          <a:p>
            <a:r>
              <a:rPr lang="en-US" dirty="0"/>
              <a:t>Future problems (Prospective medical treatment, Osteoarthritis, arthritis, joint replacements, deterioration). (page 20, Table 2-1, #11)</a:t>
            </a:r>
          </a:p>
          <a:p>
            <a:r>
              <a:rPr lang="en-US" dirty="0"/>
              <a:t>Multiple </a:t>
            </a:r>
            <a:r>
              <a:rPr lang="en-US" dirty="0" smtClean="0"/>
              <a:t>surgeries or number of surgeries or surgery at all.</a:t>
            </a:r>
            <a:endParaRPr lang="en-US" dirty="0"/>
          </a:p>
          <a:p>
            <a:r>
              <a:rPr lang="en-US" dirty="0"/>
              <a:t>Multiple injuries (full thickness rotator cuff tear with torn labrum and impingement). (page 387)</a:t>
            </a:r>
          </a:p>
          <a:p>
            <a:r>
              <a:rPr lang="en-US" dirty="0"/>
              <a:t>Impact on ability to work. “In some cases, the referring source may ask the physician rater to assess the medical impairment’s ability to work. This is beyond the scope of the guides.” (page 24)</a:t>
            </a:r>
          </a:p>
          <a:p>
            <a:endParaRPr lang="en-US" dirty="0"/>
          </a:p>
        </p:txBody>
      </p:sp>
    </p:spTree>
    <p:extLst>
      <p:ext uri="{BB962C8B-B14F-4D97-AF65-F5344CB8AC3E}">
        <p14:creationId xmlns:p14="http://schemas.microsoft.com/office/powerpoint/2010/main" val="24194884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September 2013 AMA Impairment Rating (Young Lawyers</a:t>
            </a:r>
            <a:r>
              <a:rPr lang="en-US" sz="3600" dirty="0" smtClean="0"/>
              <a:t>)</a:t>
            </a:r>
            <a:r>
              <a:rPr lang="en-US" sz="3600" dirty="0"/>
              <a:t/>
            </a:r>
            <a:br>
              <a:rPr lang="en-US" sz="3600" dirty="0"/>
            </a:br>
            <a:r>
              <a:rPr lang="en-US" dirty="0"/>
              <a:t>Pain and Subjective Complaints</a:t>
            </a:r>
          </a:p>
        </p:txBody>
      </p:sp>
      <p:sp>
        <p:nvSpPr>
          <p:cNvPr id="3" name="Content Placeholder 2"/>
          <p:cNvSpPr>
            <a:spLocks noGrp="1"/>
          </p:cNvSpPr>
          <p:nvPr>
            <p:ph idx="1"/>
          </p:nvPr>
        </p:nvSpPr>
        <p:spPr/>
        <p:txBody>
          <a:bodyPr>
            <a:normAutofit fontScale="92500" lnSpcReduction="20000"/>
          </a:bodyPr>
          <a:lstStyle/>
          <a:p>
            <a:r>
              <a:rPr lang="en-US" dirty="0"/>
              <a:t>6</a:t>
            </a:r>
            <a:r>
              <a:rPr lang="en-US" baseline="30000" dirty="0"/>
              <a:t>th</a:t>
            </a:r>
            <a:r>
              <a:rPr lang="en-US" dirty="0"/>
              <a:t> Edition takes into account pain and subjective complaints.</a:t>
            </a:r>
          </a:p>
          <a:p>
            <a:r>
              <a:rPr lang="en-US" dirty="0"/>
              <a:t>The Functional History uses the </a:t>
            </a:r>
            <a:r>
              <a:rPr lang="en-US" dirty="0" err="1"/>
              <a:t>QuickDash</a:t>
            </a:r>
            <a:r>
              <a:rPr lang="en-US" dirty="0"/>
              <a:t> for upper extremities,  Lower Limb Questionnaire for lower extremities, Pain and Disability Questionnaire for spinal injuries. </a:t>
            </a:r>
          </a:p>
          <a:p>
            <a:r>
              <a:rPr lang="en-US" dirty="0"/>
              <a:t>These questionnaires rely on subjective and pain complaints.</a:t>
            </a:r>
          </a:p>
          <a:p>
            <a:r>
              <a:rPr lang="en-US" dirty="0"/>
              <a:t>“The Guides is based on objective criteria. Subjective complaints (</a:t>
            </a:r>
            <a:r>
              <a:rPr lang="en-US" dirty="0" err="1"/>
              <a:t>e.g</a:t>
            </a:r>
            <a:r>
              <a:rPr lang="en-US" dirty="0"/>
              <a:t>, fatigue, difficulty concentrating, sleep difficulties, and weakness) when not accompanied by demonstrable clinical signs or other independent, measurable abnormalities are generally not given impairment ratings.” (page 24)</a:t>
            </a:r>
          </a:p>
          <a:p>
            <a:r>
              <a:rPr lang="en-US" dirty="0"/>
              <a:t>Functional History is based on subjective reports that are attributable to impairment. (page 406)</a:t>
            </a:r>
          </a:p>
          <a:p>
            <a:endParaRPr lang="en-US" dirty="0"/>
          </a:p>
        </p:txBody>
      </p:sp>
    </p:spTree>
    <p:extLst>
      <p:ext uri="{BB962C8B-B14F-4D97-AF65-F5344CB8AC3E}">
        <p14:creationId xmlns:p14="http://schemas.microsoft.com/office/powerpoint/2010/main" val="3857017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September 2013 AMA Impairment Rating (Young Lawyers</a:t>
            </a:r>
            <a:r>
              <a:rPr lang="en-US" sz="3600" dirty="0" smtClean="0"/>
              <a:t>)</a:t>
            </a:r>
            <a:r>
              <a:rPr lang="en-US" sz="3600" dirty="0"/>
              <a:t/>
            </a:r>
            <a:br>
              <a:rPr lang="en-US" sz="3600" dirty="0"/>
            </a:br>
            <a:r>
              <a:rPr lang="en-US" sz="3600" dirty="0"/>
              <a:t>The Components of a 6</a:t>
            </a:r>
            <a:r>
              <a:rPr lang="en-US" sz="3600" baseline="30000" dirty="0"/>
              <a:t>th</a:t>
            </a:r>
            <a:r>
              <a:rPr lang="en-US" sz="3600" dirty="0"/>
              <a:t> Edition Impairment Rating</a:t>
            </a:r>
          </a:p>
        </p:txBody>
      </p:sp>
      <p:sp>
        <p:nvSpPr>
          <p:cNvPr id="3" name="Content Placeholder 2"/>
          <p:cNvSpPr>
            <a:spLocks noGrp="1"/>
          </p:cNvSpPr>
          <p:nvPr>
            <p:ph idx="1"/>
          </p:nvPr>
        </p:nvSpPr>
        <p:spPr/>
        <p:txBody>
          <a:bodyPr>
            <a:normAutofit/>
          </a:bodyPr>
          <a:lstStyle/>
          <a:p>
            <a:pPr marL="0" indent="0">
              <a:buNone/>
            </a:pPr>
            <a:r>
              <a:rPr lang="en-US" dirty="0" smtClean="0"/>
              <a:t>(1) </a:t>
            </a:r>
            <a:r>
              <a:rPr lang="en-US" u="sng" dirty="0" smtClean="0"/>
              <a:t>Diagnosis;</a:t>
            </a:r>
            <a:endParaRPr lang="en-US" u="sng" dirty="0"/>
          </a:p>
          <a:p>
            <a:pPr marL="0" indent="0">
              <a:buNone/>
            </a:pPr>
            <a:r>
              <a:rPr lang="en-US" u="sng" dirty="0" smtClean="0"/>
              <a:t>Grade </a:t>
            </a:r>
            <a:r>
              <a:rPr lang="en-US" u="sng" dirty="0"/>
              <a:t>Modifiers:</a:t>
            </a:r>
            <a:endParaRPr lang="en-US" dirty="0"/>
          </a:p>
          <a:p>
            <a:r>
              <a:rPr lang="en-US" dirty="0" smtClean="0"/>
              <a:t>(2)Functional </a:t>
            </a:r>
            <a:r>
              <a:rPr lang="en-US" dirty="0"/>
              <a:t>History;</a:t>
            </a:r>
          </a:p>
          <a:p>
            <a:r>
              <a:rPr lang="en-US" dirty="0" smtClean="0"/>
              <a:t>(3) </a:t>
            </a:r>
            <a:r>
              <a:rPr lang="en-US" dirty="0"/>
              <a:t>Physical Examination;</a:t>
            </a:r>
          </a:p>
          <a:p>
            <a:r>
              <a:rPr lang="en-US" dirty="0" smtClean="0"/>
              <a:t>(4) </a:t>
            </a:r>
            <a:r>
              <a:rPr lang="en-US" dirty="0"/>
              <a:t>Clinical </a:t>
            </a:r>
            <a:r>
              <a:rPr lang="en-US" dirty="0" smtClean="0"/>
              <a:t>Studies;</a:t>
            </a:r>
            <a:endParaRPr lang="en-US" dirty="0"/>
          </a:p>
          <a:p>
            <a:pPr marL="0" indent="0">
              <a:buNone/>
            </a:pPr>
            <a:r>
              <a:rPr lang="en-US" dirty="0" smtClean="0"/>
              <a:t>(5) </a:t>
            </a:r>
            <a:r>
              <a:rPr lang="en-US" dirty="0"/>
              <a:t>Impairment Calculation and Rating</a:t>
            </a:r>
            <a:r>
              <a:rPr lang="en-US" dirty="0" smtClean="0"/>
              <a:t>.</a:t>
            </a:r>
          </a:p>
          <a:p>
            <a:pPr marL="0" indent="0">
              <a:buNone/>
            </a:pPr>
            <a:r>
              <a:rPr lang="en-US" dirty="0" smtClean="0"/>
              <a:t>Five part process –  (1)determine diagnosis, (2)-(4) then add or subtract grade modifiers, (5) finally calculate rating. </a:t>
            </a:r>
            <a:endParaRPr lang="en-US" dirty="0"/>
          </a:p>
          <a:p>
            <a:endParaRPr lang="en-US" dirty="0"/>
          </a:p>
        </p:txBody>
      </p:sp>
    </p:spTree>
    <p:extLst>
      <p:ext uri="{BB962C8B-B14F-4D97-AF65-F5344CB8AC3E}">
        <p14:creationId xmlns:p14="http://schemas.microsoft.com/office/powerpoint/2010/main" val="25830627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October 2013 Case At Every Level </a:t>
            </a:r>
            <a:br>
              <a:rPr lang="en-US" dirty="0" smtClean="0"/>
            </a:br>
            <a:r>
              <a:rPr lang="en-US" dirty="0" err="1" smtClean="0"/>
              <a:t>Gruszeczka</a:t>
            </a:r>
            <a:r>
              <a:rPr lang="en-US" dirty="0" smtClean="0"/>
              <a:t> v. IWCC, 2013 IL 11412</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Holding: Where </a:t>
            </a:r>
            <a:r>
              <a:rPr lang="en-US" dirty="0"/>
              <a:t>a workers’ compensation claimant’s request for circuit </a:t>
            </a:r>
            <a:r>
              <a:rPr lang="en-US" dirty="0" smtClean="0"/>
              <a:t>court review </a:t>
            </a:r>
            <a:r>
              <a:rPr lang="en-US" dirty="0"/>
              <a:t>of an Industrial Commission decision was mailed within the </a:t>
            </a:r>
            <a:r>
              <a:rPr lang="en-US" dirty="0" smtClean="0"/>
              <a:t>20days </a:t>
            </a:r>
            <a:r>
              <a:rPr lang="en-US" dirty="0"/>
              <a:t>called for by statute, but was not received by the clerk of </a:t>
            </a:r>
            <a:r>
              <a:rPr lang="en-US" dirty="0" smtClean="0"/>
              <a:t>circuit court </a:t>
            </a:r>
            <a:r>
              <a:rPr lang="en-US" dirty="0"/>
              <a:t>until the twenty-fourth day, the statute’s ambiguity was resolved </a:t>
            </a:r>
            <a:r>
              <a:rPr lang="en-US" dirty="0" smtClean="0"/>
              <a:t>by applying </a:t>
            </a:r>
            <a:r>
              <a:rPr lang="en-US" dirty="0"/>
              <a:t>the “mailbox” rule to hold that the filing was timely and </a:t>
            </a:r>
            <a:r>
              <a:rPr lang="en-US" dirty="0" smtClean="0"/>
              <a:t>that subject </a:t>
            </a:r>
            <a:r>
              <a:rPr lang="en-US" dirty="0"/>
              <a:t>matter jurisdiction in the circuit court was not lacking; if </a:t>
            </a:r>
            <a:r>
              <a:rPr lang="en-US" dirty="0" smtClean="0"/>
              <a:t>this construction </a:t>
            </a:r>
            <a:r>
              <a:rPr lang="en-US" dirty="0"/>
              <a:t>is not what the legislature intended, it needs to clearly so </a:t>
            </a:r>
            <a:r>
              <a:rPr lang="en-US" dirty="0" smtClean="0"/>
              <a:t>set forth.</a:t>
            </a:r>
          </a:p>
          <a:p>
            <a:r>
              <a:rPr lang="en-US" dirty="0"/>
              <a:t>The interpretation of a statute is a question of law that we review </a:t>
            </a:r>
            <a:r>
              <a:rPr lang="en-US" i="1" dirty="0"/>
              <a:t>de novo</a:t>
            </a:r>
            <a:r>
              <a:rPr lang="en-US" dirty="0" smtClean="0"/>
              <a:t>.</a:t>
            </a:r>
          </a:p>
          <a:p>
            <a:r>
              <a:rPr lang="en-US" dirty="0"/>
              <a:t>Unlike the appellate court, we do not believe that this question can be answered merely </a:t>
            </a:r>
            <a:r>
              <a:rPr lang="en-US" dirty="0" smtClean="0"/>
              <a:t>by consulting </a:t>
            </a:r>
            <a:r>
              <a:rPr lang="en-US" dirty="0"/>
              <a:t>a dictionary</a:t>
            </a:r>
            <a:r>
              <a:rPr lang="en-US" dirty="0" smtClean="0"/>
              <a:t>.</a:t>
            </a:r>
          </a:p>
          <a:p>
            <a:r>
              <a:rPr lang="en-US" dirty="0"/>
              <a:t>Alliance argues that </a:t>
            </a:r>
            <a:r>
              <a:rPr lang="en-US" i="1" dirty="0"/>
              <a:t>Kelly </a:t>
            </a:r>
            <a:r>
              <a:rPr lang="en-US" dirty="0"/>
              <a:t>and </a:t>
            </a:r>
            <a:r>
              <a:rPr lang="en-US" i="1" dirty="0"/>
              <a:t>Wilkins </a:t>
            </a:r>
            <a:r>
              <a:rPr lang="en-US" dirty="0"/>
              <a:t>apply here because circuit court review of </a:t>
            </a:r>
            <a:r>
              <a:rPr lang="en-US" dirty="0" smtClean="0"/>
              <a:t>a Commission </a:t>
            </a:r>
            <a:r>
              <a:rPr lang="en-US" dirty="0"/>
              <a:t>decision is a “new action” with a “20-day statute of limitations.” We </a:t>
            </a:r>
            <a:r>
              <a:rPr lang="en-US" dirty="0" smtClean="0"/>
              <a:t>disagree with </a:t>
            </a:r>
            <a:r>
              <a:rPr lang="en-US" dirty="0"/>
              <a:t>this characterization and find that the </a:t>
            </a:r>
            <a:r>
              <a:rPr lang="en-US" i="1" dirty="0"/>
              <a:t>Kelly</a:t>
            </a:r>
            <a:r>
              <a:rPr lang="en-US" dirty="0"/>
              <a:t>/</a:t>
            </a:r>
            <a:r>
              <a:rPr lang="en-US" i="1" dirty="0"/>
              <a:t>Wilkins </a:t>
            </a:r>
            <a:r>
              <a:rPr lang="en-US" dirty="0"/>
              <a:t>test leads inescapably to </a:t>
            </a:r>
            <a:r>
              <a:rPr lang="en-US" dirty="0" smtClean="0"/>
              <a:t>the conclusion </a:t>
            </a:r>
            <a:r>
              <a:rPr lang="en-US" dirty="0"/>
              <a:t>that the date of mailing should control when a party seeks judicial review of </a:t>
            </a:r>
            <a:r>
              <a:rPr lang="en-US" dirty="0" smtClean="0"/>
              <a:t>a Commission </a:t>
            </a:r>
            <a:r>
              <a:rPr lang="en-US" dirty="0"/>
              <a:t>decision. Clearly, when a party seeks review of a Commission decision in </a:t>
            </a:r>
            <a:r>
              <a:rPr lang="en-US" dirty="0" smtClean="0"/>
              <a:t>the circuit </a:t>
            </a:r>
            <a:r>
              <a:rPr lang="en-US" dirty="0"/>
              <a:t>court, the party is </a:t>
            </a:r>
            <a:r>
              <a:rPr lang="en-US" i="1" dirty="0"/>
              <a:t>not </a:t>
            </a:r>
            <a:r>
              <a:rPr lang="en-US" dirty="0"/>
              <a:t>instituting an entirely new cause of action.</a:t>
            </a:r>
          </a:p>
        </p:txBody>
      </p:sp>
    </p:spTree>
    <p:extLst>
      <p:ext uri="{BB962C8B-B14F-4D97-AF65-F5344CB8AC3E}">
        <p14:creationId xmlns:p14="http://schemas.microsoft.com/office/powerpoint/2010/main" val="14435625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October 2013 Case At Every Level</a:t>
            </a:r>
            <a:r>
              <a:rPr lang="en-US" sz="4000" dirty="0" smtClean="0"/>
              <a:t/>
            </a:r>
            <a:br>
              <a:rPr lang="en-US" sz="4000" dirty="0" smtClean="0"/>
            </a:br>
            <a:r>
              <a:rPr lang="en-US" sz="3600" dirty="0" err="1" smtClean="0"/>
              <a:t>Tiburzi</a:t>
            </a:r>
            <a:r>
              <a:rPr lang="en-US" sz="3600" dirty="0" smtClean="0"/>
              <a:t> Chiropractic v. Kline &amp; </a:t>
            </a:r>
            <a:r>
              <a:rPr lang="en-US" sz="3600" dirty="0" err="1" smtClean="0"/>
              <a:t>Rovey</a:t>
            </a:r>
            <a:r>
              <a:rPr lang="en-US" sz="3600" dirty="0" smtClean="0"/>
              <a:t> 2013 IL App (4</a:t>
            </a:r>
            <a:r>
              <a:rPr lang="en-US" sz="3600" baseline="30000" dirty="0" smtClean="0"/>
              <a:t>th</a:t>
            </a:r>
            <a:r>
              <a:rPr lang="en-US" sz="3600" dirty="0" smtClean="0"/>
              <a:t>) 121113 </a:t>
            </a:r>
            <a:endParaRPr lang="en-US" sz="3600" dirty="0"/>
          </a:p>
        </p:txBody>
      </p:sp>
      <p:sp>
        <p:nvSpPr>
          <p:cNvPr id="3" name="Content Placeholder 2"/>
          <p:cNvSpPr>
            <a:spLocks noGrp="1"/>
          </p:cNvSpPr>
          <p:nvPr>
            <p:ph idx="1"/>
          </p:nvPr>
        </p:nvSpPr>
        <p:spPr/>
        <p:txBody>
          <a:bodyPr>
            <a:normAutofit fontScale="62500" lnSpcReduction="20000"/>
          </a:bodyPr>
          <a:lstStyle/>
          <a:p>
            <a:r>
              <a:rPr lang="en-US" dirty="0"/>
              <a:t>Pursuant to the Act, the employer must adjust the medical bills to conform to the fee </a:t>
            </a:r>
            <a:r>
              <a:rPr lang="en-US" dirty="0" smtClean="0"/>
              <a:t>schedule found </a:t>
            </a:r>
            <a:r>
              <a:rPr lang="en-US" dirty="0"/>
              <a:t>in section 8.2. 820 ILCS 305/8.2 (West 2010). "Except as provided under subsections (</a:t>
            </a:r>
            <a:r>
              <a:rPr lang="en-US" dirty="0" smtClean="0"/>
              <a:t>e-5</a:t>
            </a:r>
            <a:r>
              <a:rPr lang="en-US" dirty="0"/>
              <a:t>), (e-10), (e-15), and (e-20), a provider shall not bill or otherwise attempt to recover from </a:t>
            </a:r>
            <a:r>
              <a:rPr lang="en-US" dirty="0" smtClean="0"/>
              <a:t>the employee </a:t>
            </a:r>
            <a:r>
              <a:rPr lang="en-US" dirty="0"/>
              <a:t>the difference between the provider's charge and the amount paid by the employer </a:t>
            </a:r>
            <a:r>
              <a:rPr lang="en-US" dirty="0" smtClean="0"/>
              <a:t>or the </a:t>
            </a:r>
            <a:r>
              <a:rPr lang="en-US" dirty="0"/>
              <a:t>insurer on a compensable injury." 820 ILCS 305/8.2(e) (West 2010</a:t>
            </a:r>
            <a:r>
              <a:rPr lang="en-US" dirty="0" smtClean="0"/>
              <a:t>).</a:t>
            </a:r>
            <a:endParaRPr lang="en-US" dirty="0"/>
          </a:p>
          <a:p>
            <a:r>
              <a:rPr lang="en-US" dirty="0"/>
              <a:t>In the case </a:t>
            </a:r>
            <a:r>
              <a:rPr lang="en-US" i="1" dirty="0"/>
              <a:t>sub </a:t>
            </a:r>
            <a:r>
              <a:rPr lang="en-US" i="1" dirty="0" err="1"/>
              <a:t>judice</a:t>
            </a:r>
            <a:r>
              <a:rPr lang="en-US" dirty="0"/>
              <a:t>, plaintiff relies on the exception in subsection (e-20) (</a:t>
            </a:r>
            <a:r>
              <a:rPr lang="en-US" dirty="0" smtClean="0"/>
              <a:t>820 ILCS </a:t>
            </a:r>
            <a:r>
              <a:rPr lang="en-US" dirty="0"/>
              <a:t>305/8.2(e-20) (West 2010)), which states as follows</a:t>
            </a:r>
            <a:r>
              <a:rPr lang="en-US" dirty="0" smtClean="0"/>
              <a:t>: "</a:t>
            </a:r>
            <a:r>
              <a:rPr lang="en-US" dirty="0"/>
              <a:t>Upon a final award or judgment by an Arbitrator or the </a:t>
            </a:r>
            <a:r>
              <a:rPr lang="en-US" dirty="0" smtClean="0"/>
              <a:t>Commission, or </a:t>
            </a:r>
            <a:r>
              <a:rPr lang="en-US" dirty="0"/>
              <a:t>a settlement agreed to by the employer and the employee, </a:t>
            </a:r>
            <a:r>
              <a:rPr lang="en-US" dirty="0" smtClean="0"/>
              <a:t>a provider </a:t>
            </a:r>
            <a:r>
              <a:rPr lang="en-US" dirty="0"/>
              <a:t>may resume any and all efforts to collect payment </a:t>
            </a:r>
            <a:r>
              <a:rPr lang="en-US" dirty="0" smtClean="0"/>
              <a:t>from the </a:t>
            </a:r>
            <a:r>
              <a:rPr lang="en-US" dirty="0"/>
              <a:t>employee for the services rendered to the employee and </a:t>
            </a:r>
            <a:r>
              <a:rPr lang="en-US" dirty="0" smtClean="0"/>
              <a:t>the employee </a:t>
            </a:r>
            <a:r>
              <a:rPr lang="en-US" dirty="0"/>
              <a:t>shall be responsible for payment of any outstanding </a:t>
            </a:r>
            <a:r>
              <a:rPr lang="en-US" dirty="0" smtClean="0"/>
              <a:t>bills…</a:t>
            </a:r>
          </a:p>
          <a:p>
            <a:r>
              <a:rPr lang="en-US" dirty="0"/>
              <a:t>We agree with defendant that </a:t>
            </a:r>
            <a:r>
              <a:rPr lang="en-US" dirty="0" smtClean="0"/>
              <a:t>plaintiff's compensable </a:t>
            </a:r>
            <a:r>
              <a:rPr lang="en-US" dirty="0"/>
              <a:t>services under the Act are not </a:t>
            </a:r>
            <a:r>
              <a:rPr lang="en-US" dirty="0" smtClean="0"/>
              <a:t>recoverable…</a:t>
            </a:r>
            <a:r>
              <a:rPr lang="en-US" dirty="0"/>
              <a:t>Contrary to plaintiff's argument, it did not treat defendant as a private-pay </a:t>
            </a:r>
            <a:r>
              <a:rPr lang="en-US" dirty="0" smtClean="0"/>
              <a:t>patient. Instead</a:t>
            </a:r>
            <a:r>
              <a:rPr lang="en-US" dirty="0"/>
              <a:t>, plaintiff submitted its bill to defendant's workers' compensation insurance carrier</a:t>
            </a:r>
            <a:r>
              <a:rPr lang="en-US" dirty="0" smtClean="0"/>
              <a:t>.</a:t>
            </a:r>
          </a:p>
          <a:p>
            <a:r>
              <a:rPr lang="en-US" dirty="0"/>
              <a:t>Accordingly, the trial court erred in awarding plaintiff a </a:t>
            </a:r>
            <a:r>
              <a:rPr lang="en-US" dirty="0" smtClean="0"/>
              <a:t>monetary judgment </a:t>
            </a:r>
            <a:r>
              <a:rPr lang="en-US" dirty="0"/>
              <a:t>in the amount of $</a:t>
            </a:r>
            <a:r>
              <a:rPr lang="en-US" dirty="0" smtClean="0"/>
              <a:t>2,010.Although </a:t>
            </a:r>
            <a:r>
              <a:rPr lang="en-US" dirty="0"/>
              <a:t>we find subsection (e-20) does not allow plaintiff to recover </a:t>
            </a:r>
            <a:r>
              <a:rPr lang="en-US" dirty="0" smtClean="0"/>
              <a:t>for compensable </a:t>
            </a:r>
            <a:r>
              <a:rPr lang="en-US" dirty="0"/>
              <a:t>services in excess of the fee schedule, we find it does allow plaintiff to recover </a:t>
            </a:r>
            <a:r>
              <a:rPr lang="en-US" dirty="0" smtClean="0"/>
              <a:t>for services </a:t>
            </a:r>
            <a:r>
              <a:rPr lang="en-US" dirty="0"/>
              <a:t>not </a:t>
            </a:r>
            <a:r>
              <a:rPr lang="en-US" dirty="0" smtClean="0"/>
              <a:t>compensable…</a:t>
            </a:r>
            <a:r>
              <a:rPr lang="en-US" dirty="0"/>
              <a:t>Here, the </a:t>
            </a:r>
            <a:r>
              <a:rPr lang="en-US" smtClean="0"/>
              <a:t>workers‘ compensation </a:t>
            </a:r>
            <a:r>
              <a:rPr lang="en-US" dirty="0"/>
              <a:t>insurer paid nothing for the 20 cold packs, each billed in the amount of $10. </a:t>
            </a:r>
            <a:r>
              <a:rPr lang="en-US" dirty="0" smtClean="0"/>
              <a:t>Thus, plaintiff </a:t>
            </a:r>
            <a:r>
              <a:rPr lang="en-US" dirty="0"/>
              <a:t>is entitled to judgment in the amount of $200, plus costs.</a:t>
            </a:r>
          </a:p>
        </p:txBody>
      </p:sp>
    </p:spTree>
    <p:extLst>
      <p:ext uri="{BB962C8B-B14F-4D97-AF65-F5344CB8AC3E}">
        <p14:creationId xmlns:p14="http://schemas.microsoft.com/office/powerpoint/2010/main" val="40593215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October 2013 Case At Every Level</a:t>
            </a:r>
            <a:br>
              <a:rPr lang="en-US" sz="2800" dirty="0"/>
            </a:br>
            <a:r>
              <a:rPr lang="en-US" sz="2800" dirty="0"/>
              <a:t>Julia </a:t>
            </a:r>
            <a:r>
              <a:rPr lang="en-US" sz="2800" dirty="0" smtClean="0"/>
              <a:t>Garcia v. </a:t>
            </a:r>
            <a:r>
              <a:rPr lang="en-US" sz="2800" dirty="0" err="1" smtClean="0"/>
              <a:t>Magid</a:t>
            </a:r>
            <a:r>
              <a:rPr lang="en-US" sz="2800" dirty="0" smtClean="0"/>
              <a:t> Glove,12 L 50560, Judge Robert Lopez </a:t>
            </a:r>
            <a:r>
              <a:rPr lang="en-US" sz="2800" dirty="0" err="1" smtClean="0"/>
              <a:t>Cepero</a:t>
            </a:r>
            <a:r>
              <a:rPr lang="en-US" sz="2800" dirty="0" smtClean="0"/>
              <a:t>, 9/23/2013 </a:t>
            </a:r>
            <a:endParaRPr lang="en-US" sz="2800" dirty="0"/>
          </a:p>
        </p:txBody>
      </p:sp>
      <p:sp>
        <p:nvSpPr>
          <p:cNvPr id="3" name="Content Placeholder 2"/>
          <p:cNvSpPr>
            <a:spLocks noGrp="1"/>
          </p:cNvSpPr>
          <p:nvPr>
            <p:ph idx="1"/>
          </p:nvPr>
        </p:nvSpPr>
        <p:spPr/>
        <p:txBody>
          <a:bodyPr>
            <a:normAutofit fontScale="92500"/>
          </a:bodyPr>
          <a:lstStyle/>
          <a:p>
            <a:r>
              <a:rPr lang="en-US" dirty="0" smtClean="0"/>
              <a:t>The motion for a full 20% attorneys’ fee is hereby granted</a:t>
            </a:r>
          </a:p>
          <a:p>
            <a:r>
              <a:rPr lang="en-US" dirty="0" smtClean="0"/>
              <a:t>No connection between Section 16a and Section 8(d)1</a:t>
            </a:r>
          </a:p>
          <a:p>
            <a:r>
              <a:rPr lang="en-US" dirty="0" smtClean="0"/>
              <a:t>Set of prerequisite conditions not present in Section 8(d)1</a:t>
            </a:r>
          </a:p>
          <a:p>
            <a:r>
              <a:rPr lang="en-US" dirty="0" smtClean="0"/>
              <a:t>Matter of law and statutory construction Section 16a does not apply to 8(d)1</a:t>
            </a:r>
          </a:p>
          <a:p>
            <a:r>
              <a:rPr lang="en-US" dirty="0" smtClean="0"/>
              <a:t>Section 16a: “However</a:t>
            </a:r>
            <a:r>
              <a:rPr lang="en-US" dirty="0"/>
              <a:t>, except as hereinafter provided in this Section, in death cases, total disability cases and partial disability cases, the amount of an attorney's fees shall not exceed 20% of the sum which would be due under this Act for 364 weeks of permanent total disability based upon the employee's average gross weekly wage prior to the date of the </a:t>
            </a:r>
            <a:r>
              <a:rPr lang="en-US" dirty="0" smtClean="0"/>
              <a:t>accident…” </a:t>
            </a:r>
            <a:endParaRPr lang="en-US" dirty="0"/>
          </a:p>
        </p:txBody>
      </p:sp>
    </p:spTree>
    <p:extLst>
      <p:ext uri="{BB962C8B-B14F-4D97-AF65-F5344CB8AC3E}">
        <p14:creationId xmlns:p14="http://schemas.microsoft.com/office/powerpoint/2010/main" val="28119084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October 2013 Case At Every Level</a:t>
            </a:r>
            <a:br>
              <a:rPr lang="en-US" dirty="0"/>
            </a:br>
            <a:r>
              <a:rPr lang="en-US" sz="3600" dirty="0"/>
              <a:t>Lourdes Oliver v. Posen-Robbins School </a:t>
            </a:r>
            <a:r>
              <a:rPr lang="en-US" sz="3600" dirty="0" smtClean="0"/>
              <a:t>District, 13 </a:t>
            </a:r>
            <a:r>
              <a:rPr lang="en-US" sz="3600" dirty="0"/>
              <a:t>IWCC 0297, 12 WC 017743</a:t>
            </a:r>
          </a:p>
        </p:txBody>
      </p:sp>
      <p:sp>
        <p:nvSpPr>
          <p:cNvPr id="3" name="Content Placeholder 2"/>
          <p:cNvSpPr>
            <a:spLocks noGrp="1"/>
          </p:cNvSpPr>
          <p:nvPr>
            <p:ph idx="1"/>
          </p:nvPr>
        </p:nvSpPr>
        <p:spPr/>
        <p:txBody>
          <a:bodyPr>
            <a:normAutofit fontScale="55000" lnSpcReduction="20000"/>
          </a:bodyPr>
          <a:lstStyle/>
          <a:p>
            <a:r>
              <a:rPr lang="en-US" dirty="0"/>
              <a:t>Similar to the decedent's spouse in </a:t>
            </a:r>
            <a:r>
              <a:rPr lang="en-US" i="1" dirty="0"/>
              <a:t>Builder's Square,</a:t>
            </a:r>
            <a:r>
              <a:rPr lang="en-US" dirty="0"/>
              <a:t> the Petitioner only offered conjecture as to what caused her to fall, failing to offer evidence or information allowing the Arbitrator to form a reasonable inference to explain the accident. Petitioner's claim that she slipped and fell due to a coffee spill is based solely upon the smell of coffee on her pants later that night and her assertion that she noticed liquid on the floor from thirty (30) feet away. During her testimony, Petitioner admitted that she saw no brown discoloration on a floor where she slipped, despite the light colored flooring. Further, Petitioner testified that she did not notice any liquid around her when she was on the floor. She </a:t>
            </a:r>
            <a:r>
              <a:rPr lang="en-US" dirty="0" smtClean="0"/>
              <a:t>testified </a:t>
            </a:r>
            <a:r>
              <a:rPr lang="en-US" dirty="0"/>
              <a:t>that she saw liquid on the floor from 30 feet away; and tried to avoid it as she walked closer to it.</a:t>
            </a:r>
            <a:br>
              <a:rPr lang="en-US" dirty="0"/>
            </a:br>
            <a:r>
              <a:rPr lang="en-US" dirty="0"/>
              <a:t/>
            </a:r>
            <a:br>
              <a:rPr lang="en-US" dirty="0"/>
            </a:br>
            <a:r>
              <a:rPr lang="en-US" dirty="0"/>
              <a:t>Ms. Doris </a:t>
            </a:r>
            <a:r>
              <a:rPr lang="en-US" dirty="0" err="1"/>
              <a:t>Sams</a:t>
            </a:r>
            <a:r>
              <a:rPr lang="en-US" dirty="0"/>
              <a:t> also testified that she had been watching the area of the hallway where the accident happened for approximately three to five (3-5) minutes and remembered that the area was clear, with no defects on the ground or liquid spilled. The Arbitrator finds the testimony of Ms. </a:t>
            </a:r>
            <a:r>
              <a:rPr lang="en-US" dirty="0" err="1"/>
              <a:t>Sams</a:t>
            </a:r>
            <a:r>
              <a:rPr lang="en-US" dirty="0"/>
              <a:t> to be credible.</a:t>
            </a:r>
            <a:br>
              <a:rPr lang="en-US" dirty="0"/>
            </a:br>
            <a:r>
              <a:rPr lang="en-US" dirty="0"/>
              <a:t/>
            </a:r>
            <a:br>
              <a:rPr lang="en-US" dirty="0"/>
            </a:br>
            <a:r>
              <a:rPr lang="en-US" dirty="0"/>
              <a:t>The testimony of Ms. </a:t>
            </a:r>
            <a:r>
              <a:rPr lang="en-US" dirty="0" err="1"/>
              <a:t>Sams</a:t>
            </a:r>
            <a:r>
              <a:rPr lang="en-US" dirty="0"/>
              <a:t> parallels the testimony of the coworker in </a:t>
            </a:r>
            <a:r>
              <a:rPr lang="en-US" i="1" dirty="0"/>
              <a:t>Builder's Square</a:t>
            </a:r>
            <a:r>
              <a:rPr lang="en-US" dirty="0"/>
              <a:t>. The coworker was a friend of the decedent and had no reason to have bias against her. Similarly, Ms. </a:t>
            </a:r>
            <a:r>
              <a:rPr lang="en-US" dirty="0" err="1"/>
              <a:t>Sams</a:t>
            </a:r>
            <a:r>
              <a:rPr lang="en-US" dirty="0"/>
              <a:t> testified that the Petitioner was well-respected at the school, indicating that Ms. </a:t>
            </a:r>
            <a:r>
              <a:rPr lang="en-US" dirty="0" err="1"/>
              <a:t>Sams</a:t>
            </a:r>
            <a:r>
              <a:rPr lang="en-US" dirty="0"/>
              <a:t> had no bias or reason to testify in an untruthful manner as to the conditions surrounding the Petitioner's fall. During her entirely testimony, Ms. </a:t>
            </a:r>
            <a:r>
              <a:rPr lang="en-US" dirty="0" err="1"/>
              <a:t>Sams</a:t>
            </a:r>
            <a:r>
              <a:rPr lang="en-US" dirty="0"/>
              <a:t> had no doubt that the area where Petitioner fell was clear and that there were no defects on the floor contributing to the accident. Based upon the testimony of Doris </a:t>
            </a:r>
            <a:r>
              <a:rPr lang="en-US" dirty="0" err="1"/>
              <a:t>Sams</a:t>
            </a:r>
            <a:r>
              <a:rPr lang="en-US" dirty="0"/>
              <a:t>, it is unlikely that the accident occurred in the way the claimant testified that it happened. Petitioner's testimony contradicts the testimony of Ms. </a:t>
            </a:r>
            <a:r>
              <a:rPr lang="en-US" dirty="0" err="1"/>
              <a:t>Sams</a:t>
            </a:r>
            <a:r>
              <a:rPr lang="en-US" dirty="0"/>
              <a:t> as Ms. </a:t>
            </a:r>
            <a:r>
              <a:rPr lang="en-US" dirty="0" err="1"/>
              <a:t>Sams</a:t>
            </a:r>
            <a:r>
              <a:rPr lang="en-US" dirty="0"/>
              <a:t>   saw nothing spilled on the floor and Petitioner also admitted that she did not notice any discoloration on the floor. Petitioner did not allege that she slipped on coffee until the arbitration hearing, and she presented no evidence to link the coffee smell to the fall.</a:t>
            </a:r>
            <a:br>
              <a:rPr lang="en-US" dirty="0"/>
            </a:br>
            <a:r>
              <a:rPr lang="en-US" dirty="0"/>
              <a:t/>
            </a:r>
            <a:br>
              <a:rPr lang="en-US" dirty="0"/>
            </a:br>
            <a:r>
              <a:rPr lang="en-US" dirty="0"/>
              <a:t>The Arbitrator finds that the Petitioner has not proven, by a preponderance of the evidence, that she sustained an accidental injury arising out of and in the course of her employment.</a:t>
            </a:r>
            <a:br>
              <a:rPr lang="en-US" dirty="0"/>
            </a:br>
            <a:endParaRPr lang="en-US" dirty="0"/>
          </a:p>
        </p:txBody>
      </p:sp>
    </p:spTree>
    <p:extLst>
      <p:ext uri="{BB962C8B-B14F-4D97-AF65-F5344CB8AC3E}">
        <p14:creationId xmlns:p14="http://schemas.microsoft.com/office/powerpoint/2010/main" val="1663868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January 2013 Two Plus Two</a:t>
            </a:r>
            <a:br>
              <a:rPr lang="en-US" dirty="0" smtClean="0"/>
            </a:br>
            <a:r>
              <a:rPr lang="en-US" sz="4000" dirty="0" smtClean="0"/>
              <a:t>Jeffrey Garwood v. Lake Land College, 12WC004194</a:t>
            </a:r>
            <a:endParaRPr lang="en-US" sz="4000" dirty="0"/>
          </a:p>
        </p:txBody>
      </p:sp>
      <p:sp>
        <p:nvSpPr>
          <p:cNvPr id="3" name="Content Placeholder 2"/>
          <p:cNvSpPr>
            <a:spLocks noGrp="1"/>
          </p:cNvSpPr>
          <p:nvPr>
            <p:ph idx="1"/>
          </p:nvPr>
        </p:nvSpPr>
        <p:spPr/>
        <p:txBody>
          <a:bodyPr>
            <a:normAutofit fontScale="62500" lnSpcReduction="20000"/>
          </a:bodyPr>
          <a:lstStyle/>
          <a:p>
            <a:r>
              <a:rPr lang="en-US" dirty="0" smtClean="0"/>
              <a:t>DA  9-12-11</a:t>
            </a:r>
          </a:p>
          <a:p>
            <a:r>
              <a:rPr lang="en-US" dirty="0" smtClean="0"/>
              <a:t>54 </a:t>
            </a:r>
            <a:r>
              <a:rPr lang="en-US" dirty="0" err="1" smtClean="0"/>
              <a:t>yo</a:t>
            </a:r>
            <a:r>
              <a:rPr lang="en-US" dirty="0" smtClean="0"/>
              <a:t> vocational computer instructor</a:t>
            </a:r>
          </a:p>
          <a:p>
            <a:r>
              <a:rPr lang="en-US" dirty="0" smtClean="0"/>
              <a:t>Left knee arthroscopy medial &amp; lateral meniscus tears (</a:t>
            </a:r>
            <a:r>
              <a:rPr lang="en-US" dirty="0" err="1" smtClean="0"/>
              <a:t>debrided</a:t>
            </a:r>
            <a:r>
              <a:rPr lang="en-US" dirty="0" smtClean="0"/>
              <a:t>) &amp; </a:t>
            </a:r>
            <a:r>
              <a:rPr lang="en-US" dirty="0" err="1" smtClean="0"/>
              <a:t>chondromalacia</a:t>
            </a:r>
            <a:r>
              <a:rPr lang="en-US" dirty="0" smtClean="0"/>
              <a:t> (</a:t>
            </a:r>
            <a:r>
              <a:rPr lang="en-US" dirty="0" err="1" smtClean="0"/>
              <a:t>chondroplasy</a:t>
            </a:r>
            <a:r>
              <a:rPr lang="en-US" dirty="0" smtClean="0"/>
              <a:t> &amp; </a:t>
            </a:r>
            <a:r>
              <a:rPr lang="en-US" dirty="0" err="1" smtClean="0"/>
              <a:t>synovectomy</a:t>
            </a:r>
            <a:r>
              <a:rPr lang="en-US" dirty="0" smtClean="0"/>
              <a:t>)</a:t>
            </a:r>
          </a:p>
          <a:p>
            <a:r>
              <a:rPr lang="en-US" dirty="0" smtClean="0"/>
              <a:t>“Petitioner was examined by Dr. Joseph T. Monaco at Respondent’s request on August 3, 2012…provided an impairment rating”</a:t>
            </a:r>
          </a:p>
          <a:p>
            <a:r>
              <a:rPr lang="en-US" dirty="0" smtClean="0"/>
              <a:t>(</a:t>
            </a:r>
            <a:r>
              <a:rPr lang="en-US" dirty="0" err="1" smtClean="0"/>
              <a:t>i</a:t>
            </a:r>
            <a:r>
              <a:rPr lang="en-US" dirty="0" smtClean="0"/>
              <a:t>) 8% impairment of lower extremity (Closely deposed: “The Arbitrator notes these concessions by Dr. Monaco”)</a:t>
            </a:r>
          </a:p>
          <a:p>
            <a:r>
              <a:rPr lang="en-US" dirty="0" smtClean="0"/>
              <a:t>(ii) Now instructor in construction occupations</a:t>
            </a:r>
          </a:p>
          <a:p>
            <a:r>
              <a:rPr lang="en-US" dirty="0" smtClean="0"/>
              <a:t>(iii) No evidence as to impact of age</a:t>
            </a:r>
          </a:p>
          <a:p>
            <a:r>
              <a:rPr lang="en-US" dirty="0" smtClean="0"/>
              <a:t>(iv) Could be issues with accommodations if he were to lose job</a:t>
            </a:r>
          </a:p>
          <a:p>
            <a:r>
              <a:rPr lang="en-US" dirty="0" smtClean="0"/>
              <a:t>(v) Credible testimony as to pain and stiffness; corroborated by diagnoses and need for surgery; objectively corroborated by IME</a:t>
            </a:r>
          </a:p>
          <a:p>
            <a:r>
              <a:rPr lang="en-US" dirty="0" smtClean="0"/>
              <a:t>20% loss of use of the left leg</a:t>
            </a:r>
          </a:p>
          <a:p>
            <a:r>
              <a:rPr lang="en-US" dirty="0" smtClean="0"/>
              <a:t>Status: Pending Oral (Respondent Review)</a:t>
            </a:r>
          </a:p>
          <a:p>
            <a:endParaRPr lang="en-US" dirty="0"/>
          </a:p>
        </p:txBody>
      </p:sp>
    </p:spTree>
    <p:extLst>
      <p:ext uri="{BB962C8B-B14F-4D97-AF65-F5344CB8AC3E}">
        <p14:creationId xmlns:p14="http://schemas.microsoft.com/office/powerpoint/2010/main" val="17313567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October 2013 Case At Every Level</a:t>
            </a:r>
            <a:br>
              <a:rPr lang="en-US" sz="3200" dirty="0"/>
            </a:br>
            <a:r>
              <a:rPr lang="en-US" sz="3200" dirty="0"/>
              <a:t>Nicholas Duncan v. Federal Whalen </a:t>
            </a:r>
            <a:r>
              <a:rPr lang="en-US" sz="3200" dirty="0" smtClean="0"/>
              <a:t>Moving, 12WC034355</a:t>
            </a:r>
            <a:endParaRPr lang="en-US" sz="3200" dirty="0"/>
          </a:p>
        </p:txBody>
      </p:sp>
      <p:sp>
        <p:nvSpPr>
          <p:cNvPr id="3" name="Content Placeholder 2"/>
          <p:cNvSpPr>
            <a:spLocks noGrp="1"/>
          </p:cNvSpPr>
          <p:nvPr>
            <p:ph idx="1"/>
          </p:nvPr>
        </p:nvSpPr>
        <p:spPr/>
        <p:txBody>
          <a:bodyPr>
            <a:normAutofit fontScale="25000" lnSpcReduction="20000"/>
          </a:bodyPr>
          <a:lstStyle/>
          <a:p>
            <a:r>
              <a:rPr lang="en-US" sz="8000" dirty="0"/>
              <a:t>DA 6/16/2012</a:t>
            </a:r>
          </a:p>
          <a:p>
            <a:r>
              <a:rPr lang="en-US" sz="8000" dirty="0"/>
              <a:t>39 </a:t>
            </a:r>
            <a:r>
              <a:rPr lang="en-US" sz="8000" dirty="0" err="1"/>
              <a:t>yo</a:t>
            </a:r>
            <a:r>
              <a:rPr lang="en-US" sz="8000" dirty="0"/>
              <a:t> mover driver</a:t>
            </a:r>
          </a:p>
          <a:p>
            <a:r>
              <a:rPr lang="en-US" sz="8000" dirty="0"/>
              <a:t>Left knee arthroscopy &amp; </a:t>
            </a:r>
            <a:r>
              <a:rPr lang="en-US" sz="8000" dirty="0" err="1"/>
              <a:t>chondroplasty</a:t>
            </a:r>
            <a:r>
              <a:rPr lang="en-US" sz="8000" dirty="0"/>
              <a:t> femoral condyle by Dr. </a:t>
            </a:r>
            <a:r>
              <a:rPr lang="en-US" sz="8000" dirty="0" err="1"/>
              <a:t>Sumerville</a:t>
            </a:r>
            <a:endParaRPr lang="en-US" sz="8000" dirty="0"/>
          </a:p>
          <a:p>
            <a:r>
              <a:rPr lang="en-US" sz="8000" dirty="0"/>
              <a:t>(i) Dr. John </a:t>
            </a:r>
            <a:r>
              <a:rPr lang="en-US" sz="8000" dirty="0" err="1"/>
              <a:t>Cherf</a:t>
            </a:r>
            <a:r>
              <a:rPr lang="en-US" sz="8000" dirty="0"/>
              <a:t>; 1% LEI =1% WPI; “impairment does not equate to PPD;” PE grade modifier is zero; did not consider SX report</a:t>
            </a:r>
          </a:p>
          <a:p>
            <a:r>
              <a:rPr lang="en-US" sz="8000" dirty="0"/>
              <a:t>(ii) “Arbitrator notes is medium to heavy work… more adversely affected…greater amount of PPD”</a:t>
            </a:r>
          </a:p>
          <a:p>
            <a:r>
              <a:rPr lang="en-US" sz="8000" dirty="0"/>
              <a:t>(iii) “Younger individual…PPD will be more extensive …live with PPD longer”</a:t>
            </a:r>
          </a:p>
          <a:p>
            <a:r>
              <a:rPr lang="en-US" sz="8000" dirty="0"/>
              <a:t>(iv) “Appears to be diminished…RTW with restrictions …difficulty working as a mover…presently works spotting trucks”</a:t>
            </a:r>
          </a:p>
          <a:p>
            <a:r>
              <a:rPr lang="en-US" sz="8000" dirty="0"/>
              <a:t>(v) “Credibly testified…pain…corroborated…diagnosis…necessity of subsequent surgery…precedent pursuant to Section 19(e)”</a:t>
            </a:r>
          </a:p>
          <a:p>
            <a:r>
              <a:rPr lang="en-US" sz="8000" dirty="0"/>
              <a:t>Award: 25% loss of use of the Left leg (9-4-13)</a:t>
            </a:r>
          </a:p>
          <a:p>
            <a:r>
              <a:rPr lang="en-US" sz="8000" dirty="0"/>
              <a:t>Status: Arbitration Decision Rendered </a:t>
            </a:r>
          </a:p>
          <a:p>
            <a:endParaRPr lang="en-US" dirty="0"/>
          </a:p>
        </p:txBody>
      </p:sp>
    </p:spTree>
    <p:extLst>
      <p:ext uri="{BB962C8B-B14F-4D97-AF65-F5344CB8AC3E}">
        <p14:creationId xmlns:p14="http://schemas.microsoft.com/office/powerpoint/2010/main" val="20420380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October 2013 Case At Every Level</a:t>
            </a:r>
            <a:br>
              <a:rPr lang="en-US" dirty="0"/>
            </a:br>
            <a:r>
              <a:rPr lang="en-US" dirty="0"/>
              <a:t>Steven </a:t>
            </a:r>
            <a:r>
              <a:rPr lang="en-US" dirty="0" smtClean="0"/>
              <a:t>Miller v. </a:t>
            </a:r>
            <a:r>
              <a:rPr lang="en-US" dirty="0" err="1" smtClean="0"/>
              <a:t>ConWay</a:t>
            </a:r>
            <a:r>
              <a:rPr lang="en-US" dirty="0" smtClean="0"/>
              <a:t> Freight, </a:t>
            </a:r>
            <a:r>
              <a:rPr lang="en-US" sz="4000" dirty="0" smtClean="0"/>
              <a:t>12WC041880</a:t>
            </a:r>
            <a:endParaRPr lang="en-US" sz="4000" dirty="0"/>
          </a:p>
        </p:txBody>
      </p:sp>
      <p:sp>
        <p:nvSpPr>
          <p:cNvPr id="3" name="Content Placeholder 2"/>
          <p:cNvSpPr>
            <a:spLocks noGrp="1"/>
          </p:cNvSpPr>
          <p:nvPr>
            <p:ph idx="1"/>
          </p:nvPr>
        </p:nvSpPr>
        <p:spPr/>
        <p:txBody>
          <a:bodyPr>
            <a:normAutofit fontScale="77500" lnSpcReduction="20000"/>
          </a:bodyPr>
          <a:lstStyle/>
          <a:p>
            <a:r>
              <a:rPr lang="en-US" dirty="0" smtClean="0"/>
              <a:t>DA 9/14/2011</a:t>
            </a:r>
          </a:p>
          <a:p>
            <a:r>
              <a:rPr lang="en-US" dirty="0" smtClean="0"/>
              <a:t>49 </a:t>
            </a:r>
            <a:r>
              <a:rPr lang="en-US" dirty="0" err="1" smtClean="0"/>
              <a:t>yo</a:t>
            </a:r>
            <a:r>
              <a:rPr lang="en-US" dirty="0" smtClean="0"/>
              <a:t> sales rep/driver</a:t>
            </a:r>
          </a:p>
          <a:p>
            <a:r>
              <a:rPr lang="en-US" dirty="0" smtClean="0"/>
              <a:t>Dr. Westin performs arthroscopic repair partially torn rotator cuff, </a:t>
            </a:r>
            <a:r>
              <a:rPr lang="en-US" dirty="0" err="1" smtClean="0"/>
              <a:t>acromioplasty</a:t>
            </a:r>
            <a:r>
              <a:rPr lang="en-US" dirty="0" smtClean="0"/>
              <a:t>, distal clavicle resection</a:t>
            </a:r>
          </a:p>
          <a:p>
            <a:r>
              <a:rPr lang="en-US" dirty="0" smtClean="0"/>
              <a:t>(i) Dr. Westin “by request of the Respondent;” 7% UEI; 4% WPI; “</a:t>
            </a:r>
            <a:r>
              <a:rPr lang="en-US" dirty="0" err="1" smtClean="0"/>
              <a:t>QuickDash</a:t>
            </a:r>
            <a:r>
              <a:rPr lang="en-US" dirty="0" smtClean="0"/>
              <a:t>…physical exam”</a:t>
            </a:r>
          </a:p>
          <a:p>
            <a:r>
              <a:rPr lang="en-US" dirty="0" smtClean="0"/>
              <a:t>(ii) “Judicial notice…medium to heavy work…PPPD will be larger than…lighter work”</a:t>
            </a:r>
          </a:p>
          <a:p>
            <a:r>
              <a:rPr lang="en-US" dirty="0" smtClean="0"/>
              <a:t>(iii) “Petitioner is 51…older individual…PPD may be more extensive …than younger individual”</a:t>
            </a:r>
          </a:p>
          <a:p>
            <a:r>
              <a:rPr lang="en-US" dirty="0" smtClean="0"/>
              <a:t>(iv) No evidence that FEC is diminished: RTW in full duty capacity</a:t>
            </a:r>
          </a:p>
          <a:p>
            <a:r>
              <a:rPr lang="en-US" dirty="0" smtClean="0"/>
              <a:t>(v) “Surgery…pain noted…loss of range of motion…loss of strength”</a:t>
            </a:r>
          </a:p>
          <a:p>
            <a:r>
              <a:rPr lang="en-US" dirty="0" smtClean="0"/>
              <a:t>Award: 12% whole person (60 weeks=23.72% arm)</a:t>
            </a:r>
          </a:p>
          <a:p>
            <a:r>
              <a:rPr lang="en-US" dirty="0" smtClean="0"/>
              <a:t>Status: </a:t>
            </a:r>
            <a:r>
              <a:rPr lang="en-US" smtClean="0"/>
              <a:t>Respondent Review filed   </a:t>
            </a:r>
            <a:endParaRPr lang="en-US" dirty="0"/>
          </a:p>
        </p:txBody>
      </p:sp>
    </p:spTree>
    <p:extLst>
      <p:ext uri="{BB962C8B-B14F-4D97-AF65-F5344CB8AC3E}">
        <p14:creationId xmlns:p14="http://schemas.microsoft.com/office/powerpoint/2010/main" val="23057284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en-US" dirty="0" smtClean="0"/>
              <a:t>November 2013 Judicial Activism</a:t>
            </a:r>
            <a:br>
              <a:rPr lang="en-US" dirty="0" smtClean="0"/>
            </a:br>
            <a:r>
              <a:rPr lang="en-US" dirty="0" err="1" smtClean="0"/>
              <a:t>Sisbro</a:t>
            </a:r>
            <a:r>
              <a:rPr lang="en-US" dirty="0" smtClean="0"/>
              <a:t> v. IIC, 207 Ill. 2d 193 (2003)</a:t>
            </a:r>
          </a:p>
        </p:txBody>
      </p:sp>
      <p:sp>
        <p:nvSpPr>
          <p:cNvPr id="4099" name="Rectangle 3"/>
          <p:cNvSpPr>
            <a:spLocks noGrp="1" noChangeArrowheads="1"/>
          </p:cNvSpPr>
          <p:nvPr>
            <p:ph type="body" idx="1"/>
          </p:nvPr>
        </p:nvSpPr>
        <p:spPr/>
        <p:txBody>
          <a:bodyPr>
            <a:normAutofit fontScale="92500" lnSpcReduction="20000"/>
          </a:bodyPr>
          <a:lstStyle/>
          <a:p>
            <a:pPr eaLnBrk="1" hangingPunct="1">
              <a:lnSpc>
                <a:spcPct val="90000"/>
              </a:lnSpc>
            </a:pPr>
            <a:r>
              <a:rPr lang="en-US" dirty="0" smtClean="0"/>
              <a:t>Reverses Appellate Court: “We disagree.”</a:t>
            </a:r>
          </a:p>
          <a:p>
            <a:pPr eaLnBrk="1" hangingPunct="1">
              <a:lnSpc>
                <a:spcPct val="90000"/>
              </a:lnSpc>
            </a:pPr>
            <a:r>
              <a:rPr lang="en-US" dirty="0" smtClean="0"/>
              <a:t>Aggravation of pre-existing condition</a:t>
            </a:r>
          </a:p>
          <a:p>
            <a:r>
              <a:rPr lang="en-US" dirty="0"/>
              <a:t>To obtain compensation under the Act, a claimant bears the burden of showing, by a preponderance of the evidence, that he has suffered a disabling injury which arose out of and in the course of </a:t>
            </a:r>
            <a:r>
              <a:rPr lang="en-US" dirty="0" smtClean="0"/>
              <a:t>his employment… </a:t>
            </a:r>
            <a:r>
              <a:rPr lang="en-US" dirty="0"/>
              <a:t>It has long been recognized that, in preexisting condition cases, recovery will depend on the employee's ability to show that a work-related accidental injury aggravated or accelerated the preexisting disease such that the employee's current condition of ill-being can be said to have been causally-connected to the work-related injury </a:t>
            </a:r>
            <a:r>
              <a:rPr lang="en-US" dirty="0" smtClean="0"/>
              <a:t>and </a:t>
            </a:r>
            <a:r>
              <a:rPr lang="en-US" dirty="0"/>
              <a:t>not simply the result of a normal degenerative process of the preexisting condition. </a:t>
            </a:r>
            <a:endParaRPr lang="en-US" dirty="0" smtClean="0"/>
          </a:p>
          <a:p>
            <a:pPr eaLnBrk="1" hangingPunct="1">
              <a:lnSpc>
                <a:spcPct val="90000"/>
              </a:lnSpc>
            </a:pPr>
            <a:r>
              <a:rPr lang="en-US" dirty="0" smtClean="0"/>
              <a:t>“need not be the sole causative factor, nor even the primary causative factor, as long as it was </a:t>
            </a:r>
            <a:r>
              <a:rPr lang="en-US" u="sng" dirty="0" smtClean="0"/>
              <a:t>a</a:t>
            </a:r>
            <a:r>
              <a:rPr lang="en-US" dirty="0" smtClean="0"/>
              <a:t> causative factor”</a:t>
            </a:r>
          </a:p>
          <a:p>
            <a:pPr eaLnBrk="1" hangingPunct="1">
              <a:lnSpc>
                <a:spcPct val="90000"/>
              </a:lnSpc>
            </a:pPr>
            <a:endParaRPr lang="en-US" u="sng" dirty="0" smtClean="0"/>
          </a:p>
        </p:txBody>
      </p:sp>
    </p:spTree>
    <p:extLst>
      <p:ext uri="{BB962C8B-B14F-4D97-AF65-F5344CB8AC3E}">
        <p14:creationId xmlns:p14="http://schemas.microsoft.com/office/powerpoint/2010/main" val="17706971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US" dirty="0" smtClean="0"/>
              <a:t>November 2013 Judicial Activism </a:t>
            </a:r>
            <a:br>
              <a:rPr lang="en-US" dirty="0" smtClean="0"/>
            </a:br>
            <a:r>
              <a:rPr lang="en-US" dirty="0" smtClean="0"/>
              <a:t>Vogel v. IIC, 354 Ill.App.3d 780 (2005)</a:t>
            </a:r>
            <a:endParaRPr lang="en-US" dirty="0"/>
          </a:p>
        </p:txBody>
      </p:sp>
      <p:sp>
        <p:nvSpPr>
          <p:cNvPr id="8195" name="Rectangle 3"/>
          <p:cNvSpPr>
            <a:spLocks noGrp="1" noChangeArrowheads="1"/>
          </p:cNvSpPr>
          <p:nvPr>
            <p:ph type="body" idx="1"/>
          </p:nvPr>
        </p:nvSpPr>
        <p:spPr/>
        <p:txBody>
          <a:bodyPr/>
          <a:lstStyle/>
          <a:p>
            <a:pPr>
              <a:lnSpc>
                <a:spcPct val="90000"/>
              </a:lnSpc>
            </a:pPr>
            <a:r>
              <a:rPr lang="en-US"/>
              <a:t>DA:7-10-98; Fusion 3-12-99; MVA 6-9-99; RTW 3-13-00; MVA 4-17-00 &amp; 6-18-00</a:t>
            </a:r>
          </a:p>
          <a:p>
            <a:pPr>
              <a:lnSpc>
                <a:spcPct val="90000"/>
              </a:lnSpc>
            </a:pPr>
            <a:r>
              <a:rPr lang="en-US"/>
              <a:t>Treater Boury:”MVA aggravated condition”</a:t>
            </a:r>
          </a:p>
          <a:p>
            <a:pPr>
              <a:lnSpc>
                <a:spcPct val="90000"/>
              </a:lnSpc>
            </a:pPr>
            <a:r>
              <a:rPr lang="en-US"/>
              <a:t>IME Skaletsky: biological reasons</a:t>
            </a:r>
          </a:p>
          <a:p>
            <a:pPr>
              <a:lnSpc>
                <a:spcPct val="90000"/>
              </a:lnSpc>
            </a:pPr>
            <a:r>
              <a:rPr lang="en-US"/>
              <a:t>App. Ct.: “When a claimant’s condition is weakened by a work-related accident, a subsequent accident that aggravates the condition does not break the causal chain”       </a:t>
            </a:r>
          </a:p>
        </p:txBody>
      </p:sp>
    </p:spTree>
    <p:extLst>
      <p:ext uri="{BB962C8B-B14F-4D97-AF65-F5344CB8AC3E}">
        <p14:creationId xmlns:p14="http://schemas.microsoft.com/office/powerpoint/2010/main" val="105909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Workers’ Compensation Lawyers Association</a:t>
            </a:r>
            <a:r>
              <a:rPr lang="en-US" dirty="0"/>
              <a:t/>
            </a:r>
            <a:br>
              <a:rPr lang="en-US" dirty="0"/>
            </a:br>
            <a:r>
              <a:rPr lang="en-US" b="1" dirty="0"/>
              <a:t>MCLE Schedule 2014</a:t>
            </a:r>
            <a:endParaRPr lang="en-US" dirty="0"/>
          </a:p>
        </p:txBody>
      </p:sp>
      <p:sp>
        <p:nvSpPr>
          <p:cNvPr id="5" name="Content Placeholder 4"/>
          <p:cNvSpPr>
            <a:spLocks noGrp="1"/>
          </p:cNvSpPr>
          <p:nvPr>
            <p:ph sz="half" idx="1"/>
          </p:nvPr>
        </p:nvSpPr>
        <p:spPr>
          <a:xfrm>
            <a:off x="914400" y="1825625"/>
            <a:ext cx="5181600" cy="4351338"/>
          </a:xfrm>
        </p:spPr>
        <p:txBody>
          <a:bodyPr>
            <a:normAutofit/>
          </a:bodyPr>
          <a:lstStyle/>
          <a:p>
            <a:r>
              <a:rPr lang="en-US" dirty="0"/>
              <a:t>Tuesday January 21, </a:t>
            </a:r>
            <a:r>
              <a:rPr lang="en-US" dirty="0" smtClean="0"/>
              <a:t>2014</a:t>
            </a:r>
            <a:r>
              <a:rPr lang="en-US" dirty="0"/>
              <a:t> </a:t>
            </a:r>
          </a:p>
          <a:p>
            <a:r>
              <a:rPr lang="en-US" dirty="0"/>
              <a:t>Wednesday February 12, 2014 (Special 3 hour Professional Conduct beginning at 8:30am</a:t>
            </a:r>
            <a:r>
              <a:rPr lang="en-US" dirty="0" smtClean="0"/>
              <a:t>)</a:t>
            </a:r>
            <a:endParaRPr lang="en-US" dirty="0"/>
          </a:p>
          <a:p>
            <a:r>
              <a:rPr lang="en-US" dirty="0" smtClean="0"/>
              <a:t>Wednesday </a:t>
            </a:r>
            <a:r>
              <a:rPr lang="en-US" dirty="0"/>
              <a:t>February 26, </a:t>
            </a:r>
            <a:r>
              <a:rPr lang="en-US" dirty="0" smtClean="0"/>
              <a:t>2014</a:t>
            </a:r>
            <a:endParaRPr lang="en-US" dirty="0"/>
          </a:p>
          <a:p>
            <a:r>
              <a:rPr lang="en-US" dirty="0"/>
              <a:t>Thursday March 27, </a:t>
            </a:r>
            <a:r>
              <a:rPr lang="en-US" dirty="0" smtClean="0"/>
              <a:t>2014</a:t>
            </a:r>
            <a:r>
              <a:rPr lang="en-US" dirty="0"/>
              <a:t> </a:t>
            </a:r>
          </a:p>
          <a:p>
            <a:r>
              <a:rPr lang="en-US" dirty="0"/>
              <a:t>Tuesday April 15, </a:t>
            </a:r>
            <a:r>
              <a:rPr lang="en-US" dirty="0" smtClean="0"/>
              <a:t>2014</a:t>
            </a:r>
            <a:r>
              <a:rPr lang="en-US" dirty="0"/>
              <a:t> </a:t>
            </a:r>
          </a:p>
          <a:p>
            <a:r>
              <a:rPr lang="en-US" dirty="0"/>
              <a:t>Wednesday May 14, </a:t>
            </a:r>
            <a:r>
              <a:rPr lang="en-US" dirty="0" smtClean="0"/>
              <a:t>2014</a:t>
            </a:r>
            <a:r>
              <a:rPr lang="en-US" dirty="0"/>
              <a:t> </a:t>
            </a:r>
          </a:p>
        </p:txBody>
      </p:sp>
      <p:sp>
        <p:nvSpPr>
          <p:cNvPr id="6" name="Content Placeholder 5"/>
          <p:cNvSpPr>
            <a:spLocks noGrp="1"/>
          </p:cNvSpPr>
          <p:nvPr>
            <p:ph sz="half" idx="2"/>
          </p:nvPr>
        </p:nvSpPr>
        <p:spPr/>
        <p:txBody>
          <a:bodyPr>
            <a:normAutofit/>
          </a:bodyPr>
          <a:lstStyle/>
          <a:p>
            <a:r>
              <a:rPr lang="en-US" dirty="0"/>
              <a:t>Thursday June 19, 2014</a:t>
            </a:r>
            <a:endParaRPr lang="en-US" dirty="0" smtClean="0"/>
          </a:p>
          <a:p>
            <a:r>
              <a:rPr lang="en-US" dirty="0" smtClean="0"/>
              <a:t>Tuesday July 8, 2014</a:t>
            </a:r>
          </a:p>
          <a:p>
            <a:r>
              <a:rPr lang="en-US" dirty="0" smtClean="0"/>
              <a:t>Wednesday </a:t>
            </a:r>
            <a:r>
              <a:rPr lang="en-US" dirty="0"/>
              <a:t>August 13, </a:t>
            </a:r>
            <a:r>
              <a:rPr lang="en-US" dirty="0" smtClean="0"/>
              <a:t>2014</a:t>
            </a:r>
            <a:r>
              <a:rPr lang="en-US" dirty="0"/>
              <a:t> </a:t>
            </a:r>
          </a:p>
          <a:p>
            <a:r>
              <a:rPr lang="en-US" dirty="0"/>
              <a:t>Thursday September 11, </a:t>
            </a:r>
            <a:r>
              <a:rPr lang="en-US" dirty="0" smtClean="0"/>
              <a:t>2014</a:t>
            </a:r>
            <a:r>
              <a:rPr lang="en-US" dirty="0"/>
              <a:t> </a:t>
            </a:r>
          </a:p>
          <a:p>
            <a:r>
              <a:rPr lang="en-US" dirty="0"/>
              <a:t>Tuesday October 7, </a:t>
            </a:r>
            <a:r>
              <a:rPr lang="en-US" dirty="0" smtClean="0"/>
              <a:t>2014         </a:t>
            </a:r>
            <a:endParaRPr lang="en-US" dirty="0"/>
          </a:p>
          <a:p>
            <a:r>
              <a:rPr lang="en-US" dirty="0"/>
              <a:t>Wednesday November 5, </a:t>
            </a:r>
            <a:r>
              <a:rPr lang="en-US" dirty="0" smtClean="0"/>
              <a:t>2014</a:t>
            </a:r>
          </a:p>
          <a:p>
            <a:r>
              <a:rPr lang="en-US" dirty="0" smtClean="0"/>
              <a:t>Thursday </a:t>
            </a:r>
            <a:r>
              <a:rPr lang="en-US" dirty="0"/>
              <a:t>December 4, 2014</a:t>
            </a:r>
          </a:p>
        </p:txBody>
      </p:sp>
    </p:spTree>
    <p:extLst>
      <p:ext uri="{BB962C8B-B14F-4D97-AF65-F5344CB8AC3E}">
        <p14:creationId xmlns:p14="http://schemas.microsoft.com/office/powerpoint/2010/main" val="4197637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February 2013 More App. Ct &amp; More AMA</a:t>
            </a:r>
            <a:br>
              <a:rPr lang="en-US" dirty="0" smtClean="0"/>
            </a:br>
            <a:r>
              <a:rPr lang="en-US" dirty="0" smtClean="0"/>
              <a:t>U of I Hospital v. IWCC,2012 IL App(1</a:t>
            </a:r>
            <a:r>
              <a:rPr lang="en-US" baseline="30000" dirty="0" smtClean="0"/>
              <a:t>st</a:t>
            </a:r>
            <a:r>
              <a:rPr lang="en-US" dirty="0" smtClean="0"/>
              <a:t>)113130WC</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Appellate Court 12/21/2012</a:t>
            </a:r>
          </a:p>
          <a:p>
            <a:r>
              <a:rPr lang="en-US" dirty="0" smtClean="0"/>
              <a:t>Vacate the judgment of the Circuit Court and remand the cause to the Commission for entry of a final decision with regard to the claimant’s request for Permanent disability benefits</a:t>
            </a:r>
          </a:p>
          <a:p>
            <a:r>
              <a:rPr lang="en-US" dirty="0" smtClean="0"/>
              <a:t>Ordered supplemental briefing on the issue of jurisdiction</a:t>
            </a:r>
          </a:p>
          <a:p>
            <a:r>
              <a:rPr lang="en-US" dirty="0" smtClean="0"/>
              <a:t>Subject matter jurisdiction cannot be waived, stipulated to, or consented by the parties.</a:t>
            </a:r>
          </a:p>
          <a:p>
            <a:r>
              <a:rPr lang="en-US" dirty="0" smtClean="0"/>
              <a:t>Only final determinations of the Commission are appealable…if it determines the litigation on the merits and it is not final if the order leaves disputed matters pending and undecided</a:t>
            </a:r>
          </a:p>
          <a:p>
            <a:r>
              <a:rPr lang="en-US" dirty="0" smtClean="0"/>
              <a:t>19(e): “a decision of the Commission shall be approved by a majority of 3 members of the Commission.”</a:t>
            </a:r>
          </a:p>
          <a:p>
            <a:r>
              <a:rPr lang="en-US" dirty="0" smtClean="0"/>
              <a:t>The two Commissioners who found that claimant was entitled to benefits did not agree  with regard to a permanency award; the third Commissioner found that claimant was not entitled to benefits because of no causation</a:t>
            </a:r>
          </a:p>
          <a:p>
            <a:r>
              <a:rPr lang="en-US" dirty="0" smtClean="0"/>
              <a:t>Not final because no 19(e) majority</a:t>
            </a:r>
            <a:endParaRPr lang="en-US" dirty="0"/>
          </a:p>
        </p:txBody>
      </p:sp>
    </p:spTree>
    <p:extLst>
      <p:ext uri="{BB962C8B-B14F-4D97-AF65-F5344CB8AC3E}">
        <p14:creationId xmlns:p14="http://schemas.microsoft.com/office/powerpoint/2010/main" val="323635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February 2013 More App. Ct &amp; More AMA</a:t>
            </a:r>
            <a:r>
              <a:rPr lang="en-US" dirty="0" smtClean="0"/>
              <a:t/>
            </a:r>
            <a:br>
              <a:rPr lang="en-US" dirty="0" smtClean="0"/>
            </a:br>
            <a:r>
              <a:rPr lang="en-US" dirty="0" smtClean="0"/>
              <a:t>Dye v. IWCC,2012 IL App (3d) 110907WC</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Confirmed by LaSalle County Circuit Court</a:t>
            </a:r>
          </a:p>
          <a:p>
            <a:r>
              <a:rPr lang="en-US" dirty="0" smtClean="0"/>
              <a:t>Appellate Court Decision 12/31/2012; reverse in part (prospective medical) affirm in part (denial of penalties)</a:t>
            </a:r>
          </a:p>
          <a:p>
            <a:r>
              <a:rPr lang="en-US" dirty="0" smtClean="0"/>
              <a:t>8(a) “incurred…even if they have not been performed or paid for”</a:t>
            </a:r>
          </a:p>
          <a:p>
            <a:r>
              <a:rPr lang="en-US" dirty="0" smtClean="0"/>
              <a:t>Commission Decision against the manifest weight of the evidence</a:t>
            </a:r>
          </a:p>
          <a:p>
            <a:r>
              <a:rPr lang="en-US" dirty="0" smtClean="0"/>
              <a:t>Petitioner suffered a disfigurement as defined by the Supreme Court in </a:t>
            </a:r>
            <a:r>
              <a:rPr lang="en-US" u="sng" dirty="0" smtClean="0"/>
              <a:t>Superior Mining</a:t>
            </a:r>
            <a:r>
              <a:rPr lang="en-US" dirty="0" smtClean="0"/>
              <a:t> 309 Ill. 339 (1923)</a:t>
            </a:r>
          </a:p>
          <a:p>
            <a:r>
              <a:rPr lang="en-US" dirty="0" smtClean="0"/>
              <a:t>Observable to the naked eye</a:t>
            </a:r>
          </a:p>
          <a:p>
            <a:r>
              <a:rPr lang="en-US" dirty="0" smtClean="0"/>
              <a:t>Different standard of severity for 8(a) medical and 8(c) permanency?</a:t>
            </a:r>
          </a:p>
          <a:p>
            <a:r>
              <a:rPr lang="en-US" dirty="0" smtClean="0"/>
              <a:t>Affirm denial of penalties under manifest weight</a:t>
            </a:r>
          </a:p>
          <a:p>
            <a:r>
              <a:rPr lang="en-US" dirty="0" smtClean="0"/>
              <a:t>Dissent: “Simply showed it (dent) to the Arbitrator;” No photos are a “red flag;” maybe Arbitrator was being sarcastic!  </a:t>
            </a:r>
          </a:p>
          <a:p>
            <a:endParaRPr lang="en-US" dirty="0" smtClean="0"/>
          </a:p>
          <a:p>
            <a:endParaRPr lang="en-US" dirty="0"/>
          </a:p>
        </p:txBody>
      </p:sp>
    </p:spTree>
    <p:extLst>
      <p:ext uri="{BB962C8B-B14F-4D97-AF65-F5344CB8AC3E}">
        <p14:creationId xmlns:p14="http://schemas.microsoft.com/office/powerpoint/2010/main" val="3047522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February 2013 More App. Ct &amp; More AMA</a:t>
            </a:r>
            <a:br>
              <a:rPr lang="en-US" dirty="0"/>
            </a:br>
            <a:r>
              <a:rPr lang="en-US" dirty="0" smtClean="0"/>
              <a:t>Michael </a:t>
            </a:r>
            <a:r>
              <a:rPr lang="en-US" dirty="0" err="1" smtClean="0"/>
              <a:t>Arscott</a:t>
            </a:r>
            <a:r>
              <a:rPr lang="en-US" dirty="0" smtClean="0"/>
              <a:t> v. Con-Way Freight,12WC003876</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DA 1/10/2012</a:t>
            </a:r>
          </a:p>
          <a:p>
            <a:r>
              <a:rPr lang="en-US" dirty="0" smtClean="0"/>
              <a:t>57 </a:t>
            </a:r>
            <a:r>
              <a:rPr lang="en-US" dirty="0" err="1" smtClean="0"/>
              <a:t>yo</a:t>
            </a:r>
            <a:r>
              <a:rPr lang="en-US" dirty="0" smtClean="0"/>
              <a:t> freight truck driver</a:t>
            </a:r>
          </a:p>
          <a:p>
            <a:r>
              <a:rPr lang="en-US" dirty="0" smtClean="0"/>
              <a:t>“Arthroscopic surgery to repair the meniscus”</a:t>
            </a:r>
          </a:p>
          <a:p>
            <a:r>
              <a:rPr lang="en-US" dirty="0" smtClean="0"/>
              <a:t>“Respondent had Dr. Sanjay </a:t>
            </a:r>
            <a:r>
              <a:rPr lang="en-US" dirty="0" err="1" smtClean="0"/>
              <a:t>Patari</a:t>
            </a:r>
            <a:r>
              <a:rPr lang="en-US" dirty="0" smtClean="0"/>
              <a:t>, an orthopedist, perform an AMA Impairment Rating.” (report admitted)</a:t>
            </a:r>
          </a:p>
          <a:p>
            <a:r>
              <a:rPr lang="en-US" dirty="0" smtClean="0"/>
              <a:t>(</a:t>
            </a:r>
            <a:r>
              <a:rPr lang="en-US" dirty="0" err="1" smtClean="0"/>
              <a:t>i</a:t>
            </a:r>
            <a:r>
              <a:rPr lang="en-US" dirty="0" smtClean="0"/>
              <a:t>) PPI rating of 20% lower extremity, 8% whole person [Table 16-3; pg. 509; adjustment must have been -1 to move to B position 20% for CDX Class 2 </a:t>
            </a:r>
            <a:r>
              <a:rPr lang="en-US" dirty="0" err="1" smtClean="0"/>
              <a:t>Meniscal</a:t>
            </a:r>
            <a:r>
              <a:rPr lang="en-US" dirty="0" smtClean="0"/>
              <a:t> injury Total (medial and lateral)]</a:t>
            </a:r>
          </a:p>
          <a:p>
            <a:r>
              <a:rPr lang="en-US" dirty="0" smtClean="0"/>
              <a:t>(ii) usual employment</a:t>
            </a:r>
          </a:p>
          <a:p>
            <a:r>
              <a:rPr lang="en-US" dirty="0" smtClean="0"/>
              <a:t>(iii) 57 years old on date of loss</a:t>
            </a:r>
          </a:p>
          <a:p>
            <a:r>
              <a:rPr lang="en-US" dirty="0" smtClean="0"/>
              <a:t>(iv) regular job</a:t>
            </a:r>
          </a:p>
          <a:p>
            <a:r>
              <a:rPr lang="en-US" dirty="0" smtClean="0"/>
              <a:t>(v) residual symptoms which are generally consistent with the surgery performed</a:t>
            </a:r>
          </a:p>
          <a:p>
            <a:r>
              <a:rPr lang="en-US" dirty="0" smtClean="0"/>
              <a:t>Award: 20% loss of use of the left leg</a:t>
            </a:r>
          </a:p>
          <a:p>
            <a:r>
              <a:rPr lang="en-US" dirty="0" smtClean="0"/>
              <a:t>Status: Review Decision Pending; N&amp;E/No Hearing (Petitioner Review) </a:t>
            </a:r>
            <a:endParaRPr lang="en-US" dirty="0"/>
          </a:p>
        </p:txBody>
      </p:sp>
    </p:spTree>
    <p:extLst>
      <p:ext uri="{BB962C8B-B14F-4D97-AF65-F5344CB8AC3E}">
        <p14:creationId xmlns:p14="http://schemas.microsoft.com/office/powerpoint/2010/main" val="2416835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February 2013 More App. Ct &amp; More AMA</a:t>
            </a:r>
            <a:br>
              <a:rPr lang="en-US" dirty="0"/>
            </a:br>
            <a:r>
              <a:rPr lang="en-US" sz="3200" dirty="0" smtClean="0"/>
              <a:t>Robert Riley v. Con-Way Freight,12WC011083, 13IWCC0759</a:t>
            </a:r>
            <a:endParaRPr lang="en-US" sz="3200" dirty="0"/>
          </a:p>
        </p:txBody>
      </p:sp>
      <p:sp>
        <p:nvSpPr>
          <p:cNvPr id="3" name="Content Placeholder 2"/>
          <p:cNvSpPr>
            <a:spLocks noGrp="1"/>
          </p:cNvSpPr>
          <p:nvPr>
            <p:ph idx="1"/>
          </p:nvPr>
        </p:nvSpPr>
        <p:spPr/>
        <p:txBody>
          <a:bodyPr>
            <a:normAutofit fontScale="70000" lnSpcReduction="20000"/>
          </a:bodyPr>
          <a:lstStyle/>
          <a:p>
            <a:r>
              <a:rPr lang="en-US" dirty="0" smtClean="0"/>
              <a:t>DA 12/05/2011</a:t>
            </a:r>
          </a:p>
          <a:p>
            <a:r>
              <a:rPr lang="en-US" dirty="0" smtClean="0"/>
              <a:t>46 </a:t>
            </a:r>
            <a:r>
              <a:rPr lang="en-US" dirty="0" err="1" smtClean="0"/>
              <a:t>yo</a:t>
            </a:r>
            <a:r>
              <a:rPr lang="en-US" dirty="0" smtClean="0"/>
              <a:t> truck driver sales representative</a:t>
            </a:r>
          </a:p>
          <a:p>
            <a:r>
              <a:rPr lang="en-US" dirty="0" smtClean="0"/>
              <a:t>DX proximal fibular FX and ACL tear (R leg)</a:t>
            </a:r>
          </a:p>
          <a:p>
            <a:r>
              <a:rPr lang="en-US" dirty="0" smtClean="0"/>
              <a:t>2/27/2012 Dr. McIntosh performed ACL repair</a:t>
            </a:r>
          </a:p>
          <a:p>
            <a:r>
              <a:rPr lang="en-US" dirty="0" smtClean="0"/>
              <a:t>(</a:t>
            </a:r>
            <a:r>
              <a:rPr lang="en-US" dirty="0" err="1" smtClean="0"/>
              <a:t>i</a:t>
            </a:r>
            <a:r>
              <a:rPr lang="en-US" dirty="0" smtClean="0"/>
              <a:t>)“8/31/2011 at the request of the claimant’s attorney, Dr. McIntosh prepared a PPI rating pursuant to the AMA Guidelines (sic)… opined the Petitioner had 7% impairment of the extremity, 3% WPI. PX2, RX2”</a:t>
            </a:r>
          </a:p>
          <a:p>
            <a:r>
              <a:rPr lang="en-US" dirty="0" smtClean="0"/>
              <a:t>(ii) returned to usual employment</a:t>
            </a:r>
          </a:p>
          <a:p>
            <a:r>
              <a:rPr lang="en-US" dirty="0" smtClean="0"/>
              <a:t>(iii) 46 </a:t>
            </a:r>
            <a:r>
              <a:rPr lang="en-US" dirty="0" err="1" smtClean="0"/>
              <a:t>yo</a:t>
            </a:r>
            <a:r>
              <a:rPr lang="en-US" dirty="0" smtClean="0"/>
              <a:t> on date of loss</a:t>
            </a:r>
          </a:p>
          <a:p>
            <a:r>
              <a:rPr lang="en-US" dirty="0" smtClean="0"/>
              <a:t>(iv) no evidence of diminished earning capacity</a:t>
            </a:r>
          </a:p>
          <a:p>
            <a:r>
              <a:rPr lang="en-US" dirty="0" smtClean="0"/>
              <a:t>(v)  stiffness, achiness, weather sensitivity, ladder difficulty “generally consistent with the surgery reflected in the records of Dr. McIntosh” </a:t>
            </a:r>
          </a:p>
          <a:p>
            <a:r>
              <a:rPr lang="en-US" dirty="0" smtClean="0"/>
              <a:t>Award: 27.5% loss of use of the left leg</a:t>
            </a:r>
          </a:p>
          <a:p>
            <a:r>
              <a:rPr lang="en-US" dirty="0" smtClean="0"/>
              <a:t>Status: Respondent Review, Commission Decision Rendered 8-27-13, Affirm &amp; Adopt (Final) </a:t>
            </a:r>
            <a:endParaRPr lang="en-US" dirty="0"/>
          </a:p>
        </p:txBody>
      </p:sp>
    </p:spTree>
    <p:extLst>
      <p:ext uri="{BB962C8B-B14F-4D97-AF65-F5344CB8AC3E}">
        <p14:creationId xmlns:p14="http://schemas.microsoft.com/office/powerpoint/2010/main" val="554815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10191</Words>
  <Application>Microsoft Office PowerPoint</Application>
  <PresentationFormat>Widescreen</PresentationFormat>
  <Paragraphs>345</Paragraphs>
  <Slides>54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Calibri Light</vt:lpstr>
      <vt:lpstr>Office Theme</vt:lpstr>
      <vt:lpstr>WCLA MCLE 12-5-13</vt:lpstr>
      <vt:lpstr>January 2013 Two Plus Two Venure-Newberg-Perini v. IWCC, 2012IL App (4th) 110847WC</vt:lpstr>
      <vt:lpstr>January 2013 Two Plus Two Ingrassia Interior v. IWCC, 2012 IL App (2d) 110670WC</vt:lpstr>
      <vt:lpstr>January 2013 Two Plus Two Shawn Dorris v. Continental Tire,11WC046624</vt:lpstr>
      <vt:lpstr>January 2013 Two Plus Two Jeffrey Garwood v. Lake Land College, 12WC004194</vt:lpstr>
      <vt:lpstr>February 2013 More App. Ct &amp; More AMA U of I Hospital v. IWCC,2012 IL App(1st)113130WC</vt:lpstr>
      <vt:lpstr>February 2013 More App. Ct &amp; More AMA Dye v. IWCC,2012 IL App (3d) 110907WC</vt:lpstr>
      <vt:lpstr>February 2013 More App. Ct &amp; More AMA Michael Arscott v. Con-Way Freight,12WC003876</vt:lpstr>
      <vt:lpstr>February 2013 More App. Ct &amp; More AMA Robert Riley v. Con-Way Freight,12WC011083, 13IWCC0759</vt:lpstr>
      <vt:lpstr>February 2013 More App. Ct &amp; More AMA Curtis Oltman v. Continental Tire, 12WC011777, 13IWCC0744</vt:lpstr>
      <vt:lpstr>February 2013 More App. Ct &amp; More AMA Timothy Brown v. Con-Way Freight, 12WC004657</vt:lpstr>
      <vt:lpstr>February 2013 More App. Ct &amp; More AMA Martha Mansfield v. Ball Chatham CSD, 12WC014648</vt:lpstr>
      <vt:lpstr>March 2013 Recent Appellate Court Cases Wood Dale Electric v. IWCC, 2013 IL App(1st) 113394WC</vt:lpstr>
      <vt:lpstr>March 2013 Recent Appellate Court Cases Tony L. Curtis v. IWCC  &amp; Village of Lansing, 2013 IL App (1st) 120976WC</vt:lpstr>
      <vt:lpstr>March 2013 Recent Appellate Court Cases CTA v. IWCC,2013 IL App (1st) 120253WC</vt:lpstr>
      <vt:lpstr> April 2013 Utilization Review Time Frame for Initial UM Decision, WCUM - 17 - Prospective Review Timeframes </vt:lpstr>
      <vt:lpstr>April 2013 Utilization Review “Case Involving Urgent Care”</vt:lpstr>
      <vt:lpstr>April 2013 Utilization Review “Peer Clinical Review”</vt:lpstr>
      <vt:lpstr>April 2013 Utilization Review Recent Appellate Court Cases</vt:lpstr>
      <vt:lpstr>April 2013 Utilization Review Recent Appellate Court Cases</vt:lpstr>
      <vt:lpstr>April 2013 Utilization Review Recent Commission Decisions</vt:lpstr>
      <vt:lpstr>April 2013 Utilization Review Recent Commission Decisions</vt:lpstr>
      <vt:lpstr>April 2013 Utilization Review Recent Commission Decisions</vt:lpstr>
      <vt:lpstr>May 2013 Mental/Mental Diaz v. IWCC, 2013 IL App (2d) 120294 WC</vt:lpstr>
      <vt:lpstr>May 2013 Mental/Mental Diaz v. IWCC, 2013 IL App (2d) 120294 WC</vt:lpstr>
      <vt:lpstr>May 2013 Mental/Mental Diaz v. IWCC, 2013 IL App (2d) 120294 WC Dissent</vt:lpstr>
      <vt:lpstr>June 2013 Update (Legislative) HB3390; PA98-0040</vt:lpstr>
      <vt:lpstr>June 2013 Update (Legislative) HB3390 Interpreter </vt:lpstr>
      <vt:lpstr>June 2013 Update (Legislative) HB3390,Arbitrator Personnel Code References</vt:lpstr>
      <vt:lpstr>June 2013 Update (Legislative) HB3390,WC Handbook</vt:lpstr>
      <vt:lpstr>June 2013 Update (Legislative) HB3390,Circuit Court Review</vt:lpstr>
      <vt:lpstr>June 2013 Update (Legislative) HB3390,Transcript Deposit Fund</vt:lpstr>
      <vt:lpstr>June 2013 Update (AMA Case) Frederick Williams v. Flexible Staffing, 11WC046390; 13IWCC0557</vt:lpstr>
      <vt:lpstr>June 2013 Update (Medical Bills) Springfield Urban League v. IWCC, 2013 IL App (4th)120219WC</vt:lpstr>
      <vt:lpstr>July 2013 Traveling Employee &amp; Wage Differential Mlynarczyk v. IWCC,2013 Il App (3d) 120411WC</vt:lpstr>
      <vt:lpstr>July 2013 Traveling Employee &amp; Wage Differential Mlynarczyk v. IWCC, 2013 Il App (3d) 120411WC</vt:lpstr>
      <vt:lpstr>July 2013 Traveling Employee &amp; Wage Differential United Airlines v. IWCC, 12 Il App (1st) 121136WC</vt:lpstr>
      <vt:lpstr>July 2013 Traveling Employee &amp; Wage Differential United Airlines v. IWCC, 12 Il App (1st) 121136WC</vt:lpstr>
      <vt:lpstr>August 2014 Proposed Decisions</vt:lpstr>
      <vt:lpstr>September 2013 AMA Impairment Rating (Young Lawyers) Chapter 1: Conceptual Foundations and Philosophy Impairment vs. Disability</vt:lpstr>
      <vt:lpstr>September 2013 AMA Impairment Rating (Young Lawyers) Chapter 2: Practical Application of the Guides</vt:lpstr>
      <vt:lpstr>September 2013 AMA Impairment Rating (Young Lawyers) Highest Rating Must Be Used</vt:lpstr>
      <vt:lpstr>September 2013 AMA Impairment Rating (Young Lawyers) What the AMA 6th Edition Does Not Take Into Account</vt:lpstr>
      <vt:lpstr>September 2013 AMA Impairment Rating (Young Lawyers) Pain and Subjective Complaints</vt:lpstr>
      <vt:lpstr>September 2013 AMA Impairment Rating (Young Lawyers) The Components of a 6th Edition Impairment Rating</vt:lpstr>
      <vt:lpstr>October 2013 Case At Every Level  Gruszeczka v. IWCC, 2013 IL 11412</vt:lpstr>
      <vt:lpstr>October 2013 Case At Every Level Tiburzi Chiropractic v. Kline &amp; Rovey 2013 IL App (4th) 121113 </vt:lpstr>
      <vt:lpstr>October 2013 Case At Every Level Julia Garcia v. Magid Glove,12 L 50560, Judge Robert Lopez Cepero, 9/23/2013 </vt:lpstr>
      <vt:lpstr>October 2013 Case At Every Level Lourdes Oliver v. Posen-Robbins School District, 13 IWCC 0297, 12 WC 017743</vt:lpstr>
      <vt:lpstr>October 2013 Case At Every Level Nicholas Duncan v. Federal Whalen Moving, 12WC034355</vt:lpstr>
      <vt:lpstr>October 2013 Case At Every Level Steven Miller v. ConWay Freight, 12WC041880</vt:lpstr>
      <vt:lpstr>November 2013 Judicial Activism Sisbro v. IIC, 207 Ill. 2d 193 (2003)</vt:lpstr>
      <vt:lpstr>November 2013 Judicial Activism  Vogel v. IIC, 354 Ill.App.3d 780 (2005)</vt:lpstr>
      <vt:lpstr>Workers’ Compensation Lawyers Association MCLE Schedule 2014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7-9-13</dc:title>
  <dc:creator>David B. Menchetti</dc:creator>
  <cp:lastModifiedBy>David B. Menchetti</cp:lastModifiedBy>
  <cp:revision>101</cp:revision>
  <cp:lastPrinted>2013-12-04T13:15:57Z</cp:lastPrinted>
  <dcterms:created xsi:type="dcterms:W3CDTF">2013-10-04T19:19:40Z</dcterms:created>
  <dcterms:modified xsi:type="dcterms:W3CDTF">2013-12-10T16:45:17Z</dcterms:modified>
</cp:coreProperties>
</file>