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C168DB-304B-4E06-B450-1F01024E970E}"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168DB-304B-4E06-B450-1F01024E970E}"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168DB-304B-4E06-B450-1F01024E970E}"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168DB-304B-4E06-B450-1F01024E970E}"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168DB-304B-4E06-B450-1F01024E970E}" type="datetimeFigureOut">
              <a:rPr lang="en-US" smtClean="0"/>
              <a:pPr/>
              <a:t>5/14/2013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C168DB-304B-4E06-B450-1F01024E970E}"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C168DB-304B-4E06-B450-1F01024E970E}" type="datetimeFigureOut">
              <a:rPr lang="en-US" smtClean="0"/>
              <a:pPr/>
              <a:t>5/14/2013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C168DB-304B-4E06-B450-1F01024E970E}" type="datetimeFigureOut">
              <a:rPr lang="en-US" smtClean="0"/>
              <a:pPr/>
              <a:t>5/14/2013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168DB-304B-4E06-B450-1F01024E970E}" type="datetimeFigureOut">
              <a:rPr lang="en-US" smtClean="0"/>
              <a:pPr/>
              <a:t>5/14/2013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168DB-304B-4E06-B450-1F01024E970E}"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168DB-304B-4E06-B450-1F01024E970E}" type="datetimeFigureOut">
              <a:rPr lang="en-US" smtClean="0"/>
              <a:pPr/>
              <a:t>5/14/2013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D1D4A6-7E27-4C82-A720-A28CE0545B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168DB-304B-4E06-B450-1F01024E970E}" type="datetimeFigureOut">
              <a:rPr lang="en-US" smtClean="0"/>
              <a:pPr/>
              <a:t>5/14/2013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D1D4A6-7E27-4C82-A720-A28CE0545B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lexis.com/research/buttonTFLink?_m=8bfb89e01a04009680bff07ea673da5d&amp;_xfercite=%3ccite%20cc=%22USA%22%3e%3c!%5bCDATA%5b2011%20Ill.%20Wrk.%20Comp.%20LEXIS%20763%5d%5d%3e%3c/cite%3e&amp;_butType=3&amp;_butStat=2&amp;_butNum=3&amp;_butInline=1&amp;_butinfo=%3ccite%20cc=%22USA%22%3e%3c!%5bCDATA%5b168%20Ill.%20App.%203d%20678%5d%5d%3e%3c/cite%3e&amp;_fmtstr=FULL&amp;docnum=2&amp;_startdoc=1&amp;wchp=dGLzVzB-zSkAz&amp;_md5=cf4e9d80eaa0b58efee6c48d453ed5d5" TargetMode="External"/><Relationship Id="rId2" Type="http://schemas.openxmlformats.org/officeDocument/2006/relationships/hyperlink" Target="https://www.lexis.com/research/buttonTFLink?_m=8bfb89e01a04009680bff07ea673da5d&amp;_xfercite=%3ccite%20cc=%22USA%22%3e%3c!%5bCDATA%5b2011%20Ill.%20Wrk.%20Comp.%20LEXIS%20763%5d%5d%3e%3c/cite%3e&amp;_butType=3&amp;_butStat=2&amp;_butNum=1&amp;_butInline=1&amp;_butinfo=%3ccite%20cc=%22USA%22%3e%3c!%5bCDATA%5b62%20Ill.%202d%20556%5d%5d%3e%3c/cite%3e&amp;_fmtstr=FULL&amp;docnum=2&amp;_startdoc=1&amp;wchp=dGLzVzB-zSkAz&amp;_md5=ff39bf28474448d1dd76e68329e35834" TargetMode="External"/><Relationship Id="rId1" Type="http://schemas.openxmlformats.org/officeDocument/2006/relationships/slideLayout" Target="../slideLayouts/slideLayout2.xml"/><Relationship Id="rId5" Type="http://schemas.openxmlformats.org/officeDocument/2006/relationships/hyperlink" Target="https://www.lexis.com/research/buttonTFLink?_m=8bfb89e01a04009680bff07ea673da5d&amp;_xfercite=%3ccite%20cc=%22USA%22%3e%3c!%5bCDATA%5b2011%20Ill.%20Wrk.%20Comp.%20LEXIS%20763%5d%5d%3e%3c/cite%3e&amp;_butType=3&amp;_butStat=2&amp;_butNum=6&amp;_butInline=1&amp;_butinfo=%3ccite%20cc=%22USA%22%3e%3c!%5bCDATA%5b8%20IWCC%20234%5d%5d%3e%3c/cite%3e&amp;_fmtstr=FULL&amp;docnum=2&amp;_startdoc=1&amp;wchp=dGLzVzB-zSkAz&amp;_md5=aa5ffb84074f1821c709c06d9922a1bc" TargetMode="External"/><Relationship Id="rId4" Type="http://schemas.openxmlformats.org/officeDocument/2006/relationships/hyperlink" Target="https://www.lexis.com/research/buttonTFLink?_m=8bfb89e01a04009680bff07ea673da5d&amp;_xfercite=%3ccite%20cc=%22USA%22%3e%3c!%5bCDATA%5b2011%20Ill.%20Wrk.%20Comp.%20LEXIS%20763%5d%5d%3e%3c/cite%3e&amp;_butType=3&amp;_butStat=2&amp;_butNum=5&amp;_butInline=1&amp;_butinfo=%3ccite%20cc=%22USA%22%3e%3c!%5bCDATA%5b10%20IWCC%201121%5d%5d%3e%3c/cite%3e&amp;_fmtstr=FULL&amp;docnum=2&amp;_startdoc=1&amp;wchp=dGLzVzB-zSkAz&amp;_md5=83f52a9c60755274959be729e95898b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exis.com/research/buttonTFLink?_m=54d8098e021679721b94bddaf6577bf4&amp;_xfercite=%3ccite%20cc=%22USA%22%3e%3c!%5bCDATA%5b2013%20IL%20App%20(2d)%20120294WC%5d%5d%3e%3c/cite%3e&amp;_butType=3&amp;_butStat=2&amp;_butNum=47&amp;_butInline=1&amp;_butinfo=%3ccite%20cc=%22USA%22%3e%3c!%5bCDATA%5b2013%20IL%20App%20(1st)%20120253WC%5d%5d%3e%3c/cite%3e&amp;_fmtstr=FULL&amp;docnum=1&amp;_startdoc=1&amp;wchp=dGLzVzB-zSkAz&amp;_md5=947090af4d5bca682919a84eedf2fa86"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WCLA MCLE 5-15-13</a:t>
            </a:r>
            <a:endParaRPr lang="en-US" dirty="0"/>
          </a:p>
        </p:txBody>
      </p:sp>
      <p:sp>
        <p:nvSpPr>
          <p:cNvPr id="5" name="Content Placeholder 4"/>
          <p:cNvSpPr>
            <a:spLocks noGrp="1"/>
          </p:cNvSpPr>
          <p:nvPr>
            <p:ph idx="1"/>
          </p:nvPr>
        </p:nvSpPr>
        <p:spPr/>
        <p:txBody>
          <a:bodyPr/>
          <a:lstStyle/>
          <a:p>
            <a:r>
              <a:rPr lang="en-US" dirty="0" smtClean="0"/>
              <a:t>Mental </a:t>
            </a:r>
            <a:r>
              <a:rPr lang="en-US" dirty="0" err="1" smtClean="0"/>
              <a:t>Mental</a:t>
            </a:r>
            <a:r>
              <a:rPr lang="en-US" dirty="0" smtClean="0"/>
              <a:t> &amp; More</a:t>
            </a:r>
          </a:p>
          <a:p>
            <a:r>
              <a:rPr lang="en-US" dirty="0" smtClean="0"/>
              <a:t>Wednesday May 15, 2013</a:t>
            </a:r>
          </a:p>
          <a:p>
            <a:r>
              <a:rPr lang="en-US" dirty="0" smtClean="0"/>
              <a:t>12:00 pm to 1:00 pm</a:t>
            </a:r>
          </a:p>
          <a:p>
            <a:r>
              <a:rPr lang="en-US" dirty="0" smtClean="0"/>
              <a:t>James R. Thompson Center , Chicago, IL</a:t>
            </a:r>
          </a:p>
          <a:p>
            <a:r>
              <a:rPr lang="en-US" dirty="0" smtClean="0"/>
              <a:t>1 Hour General MCLE Credit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Ismael</a:t>
            </a:r>
            <a:r>
              <a:rPr lang="en-US" dirty="0" smtClean="0"/>
              <a:t> Diaz v. Village of Montgomery</a:t>
            </a:r>
            <a:br>
              <a:rPr lang="en-US" dirty="0" smtClean="0"/>
            </a:br>
            <a:r>
              <a:rPr lang="en-US" dirty="0" smtClean="0"/>
              <a:t>07WC040520</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Arbitrator Hennessy, 5-13-10</a:t>
            </a:r>
          </a:p>
          <a:p>
            <a:r>
              <a:rPr lang="en-US" dirty="0" smtClean="0"/>
              <a:t>The records of Dreyer Medical Clinic confirm that Petitioner's condition of ill-being is causally related to the May, 2007 incident. The records confirm that the incident caused Petitioner to develop anxiety and panic attacks</a:t>
            </a:r>
          </a:p>
          <a:p>
            <a:r>
              <a:rPr lang="en-US" dirty="0" smtClean="0"/>
              <a:t>Subsequent to </a:t>
            </a:r>
            <a:r>
              <a:rPr lang="en-US" i="1" dirty="0" smtClean="0"/>
              <a:t>Pathfinder</a:t>
            </a:r>
            <a:r>
              <a:rPr lang="en-US" dirty="0" smtClean="0"/>
              <a:t>, numerous Commission decisions have upheld psychiatric disability claims for police officers: </a:t>
            </a:r>
            <a:r>
              <a:rPr lang="en-US" i="1" dirty="0" err="1" smtClean="0"/>
              <a:t>Meginnis</a:t>
            </a:r>
            <a:r>
              <a:rPr lang="en-US" i="1" dirty="0" smtClean="0"/>
              <a:t> v. Village of Riverdale Police Department</a:t>
            </a:r>
            <a:r>
              <a:rPr lang="en-US" dirty="0" smtClean="0"/>
              <a:t>, upholding permanent total disability award for a police officer who suffered post-traumatic stress disorder as a result of involvement in a shooting incident; </a:t>
            </a:r>
            <a:r>
              <a:rPr lang="en-US" i="1" dirty="0" err="1" smtClean="0"/>
              <a:t>Verkler</a:t>
            </a:r>
            <a:r>
              <a:rPr lang="en-US" i="1" dirty="0" smtClean="0"/>
              <a:t> v. Village of Bourbonnais</a:t>
            </a:r>
            <a:r>
              <a:rPr lang="en-US" dirty="0" smtClean="0"/>
              <a:t>, upholding permanent partial disability award for police dispatcher who suffered post-traumatic stress disorder after taking a call from a citizen involved in a violent home invasion incident; </a:t>
            </a:r>
            <a:r>
              <a:rPr lang="en-US" i="1" dirty="0" smtClean="0"/>
              <a:t>Kaminski v. Elgin Police Department</a:t>
            </a:r>
            <a:r>
              <a:rPr lang="en-US" dirty="0" smtClean="0"/>
              <a:t>, affirming 50% person as a whole disability award for a police officer diagnosed with post-traumatic stress disorder subsequent to involvement in a fatal shooting incident.</a:t>
            </a:r>
          </a:p>
          <a:p>
            <a:r>
              <a:rPr lang="en-US" dirty="0" smtClean="0"/>
              <a:t>The Arbitrator concludes and finds that an accident occurred on May 29, 2007 that arose out of and in the course of Petitioner's employment by Respondent.</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Ismael</a:t>
            </a:r>
            <a:r>
              <a:rPr lang="en-US" dirty="0" smtClean="0"/>
              <a:t> Diaz v. Village of Montgomery</a:t>
            </a:r>
            <a:br>
              <a:rPr lang="en-US" dirty="0" smtClean="0"/>
            </a:br>
            <a:r>
              <a:rPr lang="en-US" dirty="0" smtClean="0"/>
              <a:t>11 IWCC 0739</a:t>
            </a:r>
            <a:endParaRPr lang="en-US" dirty="0"/>
          </a:p>
        </p:txBody>
      </p:sp>
      <p:sp>
        <p:nvSpPr>
          <p:cNvPr id="3" name="Content Placeholder 2"/>
          <p:cNvSpPr>
            <a:spLocks noGrp="1"/>
          </p:cNvSpPr>
          <p:nvPr>
            <p:ph idx="1"/>
          </p:nvPr>
        </p:nvSpPr>
        <p:spPr/>
        <p:txBody>
          <a:bodyPr>
            <a:normAutofit fontScale="25000" lnSpcReduction="20000"/>
          </a:bodyPr>
          <a:lstStyle/>
          <a:p>
            <a:r>
              <a:rPr lang="en-US" sz="6400" dirty="0" smtClean="0"/>
              <a:t>2-1 Commission Decision; July 25, 2011</a:t>
            </a:r>
          </a:p>
          <a:p>
            <a:r>
              <a:rPr lang="en-US" sz="6400" dirty="0" smtClean="0"/>
              <a:t>The Commission hereby reverses the Arbitrator's decision and finds that Petitioner failed to prove that he sustained a compensable accident. It is well established that recovery for psychological disability absent physical trauma is permitted under the Act. In </a:t>
            </a:r>
            <a:r>
              <a:rPr lang="en-US" sz="6400" dirty="0" smtClean="0">
                <a:hlinkClick r:id="rId2" action="ppaction://hlinkfile"/>
              </a:rPr>
              <a:t>Pathfinder </a:t>
            </a:r>
            <a:r>
              <a:rPr lang="en-US" sz="6400" dirty="0" smtClean="0"/>
              <a:t>…</a:t>
            </a:r>
          </a:p>
          <a:p>
            <a:r>
              <a:rPr lang="en-US" sz="6400" dirty="0" smtClean="0"/>
              <a:t>In finding that Petitioner failed to prove accident, we rely on </a:t>
            </a:r>
            <a:r>
              <a:rPr lang="en-US" sz="6400" dirty="0" smtClean="0">
                <a:hlinkClick r:id="rId3" action="ppaction://hlinkfile"/>
              </a:rPr>
              <a:t>General Motors  168 Ill.App.3d 678 (1988</a:t>
            </a:r>
            <a:r>
              <a:rPr lang="en-US" sz="6400" dirty="0" smtClean="0"/>
              <a:t> …The court rejected the idea that Pathfinder was meant to be read broadly to include cases involving any mental disability which can be traced to any nonphysical traumatic work related incident…The Commission adopts a more narrow construction of Pathfinder as expressed in the General Motors decision. In this case, Petitioner is a police officer and is trained in weapons training. Petitioner is also trained to handle encounters with subjects who are considered armed and dangerous.</a:t>
            </a:r>
          </a:p>
          <a:p>
            <a:r>
              <a:rPr lang="en-US" sz="6400" dirty="0" smtClean="0"/>
              <a:t> In </a:t>
            </a:r>
            <a:r>
              <a:rPr lang="en-US" sz="6400" dirty="0" smtClean="0">
                <a:hlinkClick r:id="rId4" action="ppaction://hlinkfile"/>
              </a:rPr>
              <a:t>Sole v. Livingston County, 10 IWCC 1121,</a:t>
            </a:r>
            <a:r>
              <a:rPr lang="en-US" sz="6400" dirty="0" smtClean="0"/>
              <a:t> the Commission affirmed the Arbitrator's decision denying benefits to the claimant who worked as a dispatcher at a 911 call center. The claimant alleged that he sustained posttraumatic stress disorder after handling a call involving a residential fire.</a:t>
            </a:r>
          </a:p>
          <a:p>
            <a:r>
              <a:rPr lang="en-US" sz="6400" dirty="0" smtClean="0"/>
              <a:t>In </a:t>
            </a:r>
            <a:r>
              <a:rPr lang="en-US" sz="6400" dirty="0" err="1" smtClean="0">
                <a:hlinkClick r:id="rId5" action="ppaction://hlinkfile"/>
              </a:rPr>
              <a:t>Ushman</a:t>
            </a:r>
            <a:r>
              <a:rPr lang="en-US" sz="6400" dirty="0" smtClean="0">
                <a:hlinkClick r:id="rId5" action="ppaction://hlinkfile"/>
              </a:rPr>
              <a:t> v. City of Springfield, 08 IWCC 0234,</a:t>
            </a:r>
            <a:r>
              <a:rPr lang="en-US" sz="6400" dirty="0" smtClean="0"/>
              <a:t> the Commission affirmed the Arbitrator's finding that Petitioner failed to prove that he sustained a compensable accident.  The claimant, a police officer, was involved in a chase of a murder suspect who was considered to be armed and dangerous. The suspect fired his rifle at the claimant, and the claimant fired three shots at the suspect. The Arbitrator found that "the occurrence on December 16, 2004 would not be an uncommon event of significantly greater proportion than that to which he is subjected as a police officer."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Ismael</a:t>
            </a:r>
            <a:r>
              <a:rPr lang="en-US" dirty="0" smtClean="0"/>
              <a:t> Diaz v. Village of Montgomery</a:t>
            </a:r>
            <a:br>
              <a:rPr lang="en-US" dirty="0" smtClean="0"/>
            </a:br>
            <a:r>
              <a:rPr lang="en-US" dirty="0" smtClean="0"/>
              <a:t>11 IWCC 0739 (Dissent)</a:t>
            </a:r>
            <a:endParaRPr lang="en-US" dirty="0"/>
          </a:p>
        </p:txBody>
      </p:sp>
      <p:sp>
        <p:nvSpPr>
          <p:cNvPr id="3" name="Content Placeholder 2"/>
          <p:cNvSpPr>
            <a:spLocks noGrp="1"/>
          </p:cNvSpPr>
          <p:nvPr>
            <p:ph idx="1"/>
          </p:nvPr>
        </p:nvSpPr>
        <p:spPr/>
        <p:txBody>
          <a:bodyPr>
            <a:normAutofit fontScale="47500" lnSpcReduction="20000"/>
          </a:bodyPr>
          <a:lstStyle/>
          <a:p>
            <a:r>
              <a:rPr lang="en-US" sz="3800" dirty="0" smtClean="0"/>
              <a:t>I respectfully disagree with the majority opinion and would affirm and adopt the Arbitrator's decision. I believe that Petitioner has established that he sustained compensable psychological injuries, namely posttraumatic stress disorder.</a:t>
            </a:r>
          </a:p>
          <a:p>
            <a:r>
              <a:rPr lang="en-US" sz="3800" dirty="0" smtClean="0"/>
              <a:t>Whether the handgun was a real gun or a toy gun is immaterial. The subject, at all times, was treated as armed and dangerous.</a:t>
            </a:r>
          </a:p>
          <a:p>
            <a:r>
              <a:rPr lang="en-US" sz="3800" dirty="0" smtClean="0"/>
              <a:t>Not an event that is common or anticipated in the general working population or among police officers…uncommon event of significantly greater proportion than what he would otherwise be subjected to in the normal course of his employment </a:t>
            </a:r>
          </a:p>
          <a:p>
            <a:r>
              <a:rPr lang="en-US" sz="3800" dirty="0" smtClean="0"/>
              <a:t> In Kaminski v. Elgin Police Department, 02 WC 30545, the Commission adopted the Arbitrator's finding that the claimant, a police officer, sustained compensable accidents on August 25, 2001, and September 4, 2001. On August 25, 2001, the claimant was investigating the abduction and sexual assault of a 9 year old boy.</a:t>
            </a:r>
          </a:p>
          <a:p>
            <a:r>
              <a:rPr lang="en-US" sz="3800" dirty="0" smtClean="0"/>
              <a:t> In </a:t>
            </a:r>
            <a:r>
              <a:rPr lang="en-US" sz="3800" dirty="0" err="1" smtClean="0"/>
              <a:t>Verkler</a:t>
            </a:r>
            <a:r>
              <a:rPr lang="en-US" sz="3800" dirty="0" smtClean="0"/>
              <a:t> v. Village of Bourbonnais, 95 WC 28975, the Commission affirmed and adopted the Arbitrator's decision awarding compensation to a claimant who </a:t>
            </a:r>
            <a:r>
              <a:rPr lang="en-US" sz="3800" u="none" strike="noStrike" dirty="0" smtClean="0"/>
              <a:t>[*15]</a:t>
            </a:r>
            <a:r>
              <a:rPr lang="en-US" sz="3800" dirty="0" smtClean="0"/>
              <a:t> was a dispatcher for respondent's police department. The claimant received an emergency telephone call from a woman who reported that there was an intruder in her home who was stabbing people, including children. </a:t>
            </a:r>
          </a:p>
          <a:p>
            <a:r>
              <a:rPr lang="en-US" sz="3800" dirty="0" smtClean="0"/>
              <a:t>Kane County Circuit Court confirms IWCC denial (11MR377)</a:t>
            </a: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Diaz v. IWCC</a:t>
            </a:r>
            <a:br>
              <a:rPr lang="en-US" dirty="0" smtClean="0"/>
            </a:br>
            <a:r>
              <a:rPr lang="en-US" dirty="0" smtClean="0"/>
              <a:t>2013 IL App (2d) 120294 WC</a:t>
            </a:r>
            <a:endParaRPr lang="en-US" dirty="0"/>
          </a:p>
        </p:txBody>
      </p:sp>
      <p:sp>
        <p:nvSpPr>
          <p:cNvPr id="3" name="Content Placeholder 2"/>
          <p:cNvSpPr>
            <a:spLocks noGrp="1"/>
          </p:cNvSpPr>
          <p:nvPr>
            <p:ph idx="1"/>
          </p:nvPr>
        </p:nvSpPr>
        <p:spPr/>
        <p:txBody>
          <a:bodyPr>
            <a:noAutofit/>
          </a:bodyPr>
          <a:lstStyle/>
          <a:p>
            <a:r>
              <a:rPr lang="en-US" sz="1600" dirty="0" smtClean="0"/>
              <a:t>This case requires us to consider the proof necessary for a claimant to recover in a </a:t>
            </a:r>
            <a:r>
              <a:rPr lang="en-US" sz="1600" u="none" strike="noStrike" dirty="0" smtClean="0"/>
              <a:t>workers' compensation</a:t>
            </a:r>
            <a:r>
              <a:rPr lang="en-US" sz="1600" dirty="0" smtClean="0"/>
              <a:t> claim for a psychological disability in the absence of a physical injury, a type of case commonly known as a "mental-mental" claim. The sole issue raised by the claimant in this appeal is whether, as a police officer, he was improperly held to a higher standard of proof than workers in other occupations. We hold, as a matter of law, that the Commission applied the wrong standard to this claim. Accordingly, we reverse the decision of the Commission and remand for further proceedings.</a:t>
            </a:r>
          </a:p>
          <a:p>
            <a:r>
              <a:rPr lang="en-US" sz="1600" dirty="0" smtClean="0"/>
              <a:t>When there is no question of inference or weight to be given evidence, and all the Commission does is apply the law to the undisputed facts, review is </a:t>
            </a:r>
            <a:r>
              <a:rPr lang="en-US" sz="1600" i="1" dirty="0" smtClean="0"/>
              <a:t>de novo…</a:t>
            </a:r>
            <a:r>
              <a:rPr lang="en-US" sz="1600" dirty="0" smtClean="0"/>
              <a:t> Second, the issue in this case is whether the Commission held the claimant to a higher standard of proof than is required in a mental-mental claim. …Whether a claimant must prove certain elements to establish a compensable claim is purely a question of law and it is therefore reviewed </a:t>
            </a:r>
            <a:r>
              <a:rPr lang="en-US" sz="1600" i="1" dirty="0" smtClean="0"/>
              <a:t>de novo</a:t>
            </a:r>
            <a:r>
              <a:rPr lang="en-US" sz="1600" dirty="0" smtClean="0"/>
              <a:t>.</a:t>
            </a:r>
          </a:p>
          <a:p>
            <a:r>
              <a:rPr lang="en-US" sz="1600" dirty="0" smtClean="0"/>
              <a:t>Commission did not find that the claimant failed to prove any of the </a:t>
            </a:r>
            <a:r>
              <a:rPr lang="en-US" sz="1600" i="1" dirty="0" smtClean="0"/>
              <a:t>Pathfinder</a:t>
            </a:r>
            <a:r>
              <a:rPr lang="en-US" sz="1600" dirty="0" smtClean="0"/>
              <a:t> requirements that he suffered a sudden, severe emotional shock that was traceable to a definite time and place and that caused his psychological injury. Instead, the Commission adopted "a more narrow construction of </a:t>
            </a:r>
            <a:r>
              <a:rPr lang="en-US" sz="1600" i="1" dirty="0" smtClean="0"/>
              <a:t>Pathfinder</a:t>
            </a:r>
            <a:r>
              <a:rPr lang="en-US" sz="1600" dirty="0" smtClean="0"/>
              <a:t> as expressed in the </a:t>
            </a:r>
            <a:r>
              <a:rPr lang="en-US" sz="1600" i="1" dirty="0" smtClean="0"/>
              <a:t>General Motors</a:t>
            </a:r>
            <a:r>
              <a:rPr lang="en-US" sz="1600" dirty="0" smtClean="0"/>
              <a:t> decision." The claimant asserts that the Commission misapplied </a:t>
            </a:r>
            <a:r>
              <a:rPr lang="en-US" sz="1600" i="1" dirty="0" smtClean="0"/>
              <a:t>General Motors'</a:t>
            </a:r>
            <a:r>
              <a:rPr lang="en-US" sz="1600" dirty="0" smtClean="0"/>
              <a:t> interpretation of </a:t>
            </a:r>
            <a:r>
              <a:rPr lang="en-US" sz="1600" i="1" dirty="0" smtClean="0"/>
              <a:t>Pathfinder</a:t>
            </a:r>
            <a:r>
              <a:rPr lang="en-US" sz="1600" dirty="0" smtClean="0"/>
              <a:t>.</a:t>
            </a:r>
            <a:r>
              <a:rPr lang="en-US" sz="1200" dirty="0" smtClean="0"/>
              <a:t/>
            </a:r>
            <a:br>
              <a:rPr lang="en-US" sz="1200" dirty="0" smtClean="0"/>
            </a:br>
            <a:endParaRPr lang="en-US" sz="1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Diaz v. IWCC</a:t>
            </a:r>
            <a:br>
              <a:rPr lang="en-US" dirty="0" smtClean="0"/>
            </a:br>
            <a:r>
              <a:rPr lang="en-US" dirty="0" smtClean="0"/>
              <a:t>2013 IL App (2d) 120294 WC</a:t>
            </a:r>
            <a:endParaRPr lang="en-US" dirty="0"/>
          </a:p>
        </p:txBody>
      </p:sp>
      <p:sp>
        <p:nvSpPr>
          <p:cNvPr id="3" name="Content Placeholder 2"/>
          <p:cNvSpPr>
            <a:spLocks noGrp="1"/>
          </p:cNvSpPr>
          <p:nvPr>
            <p:ph idx="1"/>
          </p:nvPr>
        </p:nvSpPr>
        <p:spPr/>
        <p:txBody>
          <a:bodyPr>
            <a:normAutofit fontScale="40000" lnSpcReduction="20000"/>
          </a:bodyPr>
          <a:lstStyle/>
          <a:p>
            <a:r>
              <a:rPr lang="en-US" sz="5000" dirty="0" smtClean="0"/>
              <a:t>Read in context, </a:t>
            </a:r>
            <a:r>
              <a:rPr lang="en-US" sz="5000" i="1" dirty="0" smtClean="0"/>
              <a:t>General Motors</a:t>
            </a:r>
            <a:r>
              <a:rPr lang="en-US" sz="5000" dirty="0" smtClean="0"/>
              <a:t> uses the phrase "an uncommon event of significantly greater proportion or dimension than that to which the employee would otherwise be subjected in the normal course of employment" to distinguish compensable claims from a mental disability that arises from the ordinary job-related stress common to all lines of employment.</a:t>
            </a:r>
          </a:p>
          <a:p>
            <a:r>
              <a:rPr lang="en-US" sz="5000" dirty="0" smtClean="0"/>
              <a:t> Nothing in </a:t>
            </a:r>
            <a:r>
              <a:rPr lang="en-US" sz="5000" i="1" dirty="0" smtClean="0"/>
              <a:t>Pathfinder</a:t>
            </a:r>
            <a:r>
              <a:rPr lang="en-US" sz="5000" dirty="0" smtClean="0"/>
              <a:t> requires that the "sudden, severe emotional shock" which must be proved should be considered within the  context of the claimant's occupation or training.</a:t>
            </a:r>
          </a:p>
          <a:p>
            <a:r>
              <a:rPr lang="en-US" sz="5000" b="1" i="1" dirty="0" smtClean="0"/>
              <a:t>The Commission applied an incorrect standard of proof and failed to provide compensation to an injured worker in a compensable mental-mental claim. </a:t>
            </a:r>
            <a:r>
              <a:rPr lang="en-US" sz="5000" dirty="0" smtClean="0"/>
              <a:t>The claimant suffered a sudden, severe emotional shock on May 29, 2007, that resulted in his developing posttraumatic stress disorder. The accident arose out of and in the course of the claimant's employment, and his condition of ill-being was causally related to the accident. The psychological harm the claimant suffered is compensable under the Act.</a:t>
            </a:r>
            <a:r>
              <a:rPr lang="en-US" dirty="0" smtClean="0"/>
              <a:t/>
            </a:r>
            <a:br>
              <a:rPr lang="en-US" dirty="0" smtClean="0"/>
            </a:b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Diaz v. IWCC</a:t>
            </a:r>
            <a:br>
              <a:rPr lang="en-US" dirty="0" smtClean="0"/>
            </a:br>
            <a:r>
              <a:rPr lang="en-US" dirty="0" smtClean="0"/>
              <a:t>2013 IL App (2d) 120294 WC Dissent</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I respectfully dissent</a:t>
            </a:r>
          </a:p>
          <a:p>
            <a:r>
              <a:rPr lang="en-US" dirty="0" smtClean="0"/>
              <a:t>In reversing the Commission in this case, the majority rejects </a:t>
            </a:r>
            <a:r>
              <a:rPr lang="en-US" i="1" dirty="0" smtClean="0"/>
              <a:t>General Motors'</a:t>
            </a:r>
            <a:r>
              <a:rPr lang="en-US" dirty="0" smtClean="0"/>
              <a:t> interpretation of </a:t>
            </a:r>
            <a:r>
              <a:rPr lang="en-US" i="1" dirty="0" smtClean="0"/>
              <a:t>Pathfinder</a:t>
            </a:r>
            <a:r>
              <a:rPr lang="en-US" dirty="0" smtClean="0"/>
              <a:t> to the extent it suggests the determination of whether a sudden, severe emotional shock occurred must be "considered within the context of the claimant's occupation or training</a:t>
            </a:r>
          </a:p>
          <a:p>
            <a:r>
              <a:rPr lang="en-US" dirty="0" smtClean="0"/>
              <a:t> I believe </a:t>
            </a:r>
            <a:r>
              <a:rPr lang="en-US" i="1" dirty="0" smtClean="0"/>
              <a:t>General Motors</a:t>
            </a:r>
            <a:r>
              <a:rPr lang="en-US" dirty="0" smtClean="0"/>
              <a:t> is a fair interpretation of our supreme court's decision in </a:t>
            </a:r>
            <a:r>
              <a:rPr lang="en-US" i="1" dirty="0" smtClean="0"/>
              <a:t>Pathfinder</a:t>
            </a:r>
            <a:r>
              <a:rPr lang="en-US" dirty="0" smtClean="0"/>
              <a:t>. The claimant's occupation and training are part of the circumstances that must be considered in determining whether an event causing a sudden, severe shock has occurred. Naturally, for an event to cause sudden, severe shock, it must be out of the normal work routine; otherwise it would not cause a shock</a:t>
            </a:r>
          </a:p>
          <a:p>
            <a:r>
              <a:rPr lang="en-US" dirty="0" smtClean="0"/>
              <a:t>Additionally, while I agree with the </a:t>
            </a:r>
            <a:r>
              <a:rPr lang="en-US" i="1" dirty="0" smtClean="0"/>
              <a:t>de novo</a:t>
            </a:r>
            <a:r>
              <a:rPr lang="en-US" dirty="0" smtClean="0"/>
              <a:t> standard of review used in this case, I note this court utilized the manifest-weight-of-the-evidence standard of review in a recent mental-mental case where the facts were undisputed. See </a:t>
            </a:r>
            <a:r>
              <a:rPr lang="en-US" i="1" dirty="0" smtClean="0">
                <a:hlinkClick r:id="rId2" action="ppaction://hlinkfile"/>
              </a:rPr>
              <a:t>Chicago Transit Authority 2013 IL App (1st) 120253WC… </a:t>
            </a:r>
            <a:r>
              <a:rPr lang="en-US" dirty="0" smtClean="0">
                <a:hlinkClick r:id="rId2" action="ppaction://hlinkfile"/>
              </a:rPr>
              <a:t>I find the court's application of the different standards of review inconsistent and disagree with Chicago Transit Authority's reasoning for applying a manifest-weight-of-the-evidence standard.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Walter </a:t>
            </a:r>
            <a:r>
              <a:rPr lang="en-US" dirty="0" err="1" smtClean="0"/>
              <a:t>Matusczak</a:t>
            </a:r>
            <a:r>
              <a:rPr lang="en-US" dirty="0" smtClean="0"/>
              <a:t> v. Wal-Mart</a:t>
            </a:r>
            <a:br>
              <a:rPr lang="en-US" dirty="0" smtClean="0"/>
            </a:br>
            <a:r>
              <a:rPr lang="en-US" dirty="0" smtClean="0"/>
              <a:t>10 WC 11819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 3-7-10</a:t>
            </a:r>
          </a:p>
          <a:p>
            <a:r>
              <a:rPr lang="en-US" dirty="0" smtClean="0"/>
              <a:t>42 year old stocker injured neck when shelf fell on him</a:t>
            </a:r>
          </a:p>
          <a:p>
            <a:r>
              <a:rPr lang="en-US" dirty="0" smtClean="0"/>
              <a:t>Treatment: Concentra, Dr. Lorenz, pain management, RX fusion C5-6, continued light duty</a:t>
            </a:r>
          </a:p>
          <a:p>
            <a:r>
              <a:rPr lang="en-US" dirty="0" smtClean="0"/>
              <a:t>IME Dr. Mather: simple contusion, no SX, MMI, no restrictions</a:t>
            </a:r>
          </a:p>
          <a:p>
            <a:r>
              <a:rPr lang="en-US" dirty="0" smtClean="0"/>
              <a:t>Worked light duty? until 6-12-11</a:t>
            </a:r>
          </a:p>
          <a:p>
            <a:r>
              <a:rPr lang="en-US" dirty="0" smtClean="0"/>
              <a:t>Fired for stealing cigarettes from work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Walter </a:t>
            </a:r>
            <a:r>
              <a:rPr lang="en-US" sz="3200" dirty="0" err="1" smtClean="0"/>
              <a:t>Matusczak</a:t>
            </a:r>
            <a:r>
              <a:rPr lang="en-US" sz="3200" dirty="0" smtClean="0"/>
              <a:t> v. Wal-Mart</a:t>
            </a:r>
            <a:br>
              <a:rPr lang="en-US" sz="3200" dirty="0" smtClean="0"/>
            </a:br>
            <a:r>
              <a:rPr lang="en-US" sz="3200" dirty="0" smtClean="0"/>
              <a:t>10 WC 11819</a:t>
            </a:r>
            <a:br>
              <a:rPr lang="en-US" sz="3200" dirty="0" smtClean="0"/>
            </a:br>
            <a:r>
              <a:rPr lang="en-US" sz="3200" dirty="0" smtClean="0"/>
              <a:t>Arbitration Decision</a:t>
            </a:r>
            <a:endParaRPr lang="en-US" sz="3200" dirty="0"/>
          </a:p>
        </p:txBody>
      </p:sp>
      <p:sp>
        <p:nvSpPr>
          <p:cNvPr id="3" name="Content Placeholder 2"/>
          <p:cNvSpPr>
            <a:spLocks noGrp="1"/>
          </p:cNvSpPr>
          <p:nvPr>
            <p:ph idx="1"/>
          </p:nvPr>
        </p:nvSpPr>
        <p:spPr/>
        <p:txBody>
          <a:bodyPr>
            <a:normAutofit fontScale="70000" lnSpcReduction="20000"/>
          </a:bodyPr>
          <a:lstStyle/>
          <a:p>
            <a:r>
              <a:rPr lang="en-US" sz="3400" dirty="0" smtClean="0"/>
              <a:t>19(b)/8(a) tried 11-22-11</a:t>
            </a:r>
          </a:p>
          <a:p>
            <a:r>
              <a:rPr lang="en-US" sz="3400" dirty="0" smtClean="0"/>
              <a:t>Decision 1-25-12</a:t>
            </a:r>
          </a:p>
          <a:p>
            <a:r>
              <a:rPr lang="en-US" sz="3400" dirty="0" smtClean="0"/>
              <a:t>Causation awarded based on Dr. Lorenz’ opinion</a:t>
            </a:r>
          </a:p>
          <a:p>
            <a:r>
              <a:rPr lang="en-US" sz="3400" dirty="0" smtClean="0"/>
              <a:t>Medical awarded on basis of causation, including prospective</a:t>
            </a:r>
          </a:p>
          <a:p>
            <a:r>
              <a:rPr lang="en-US" sz="3400" dirty="0" smtClean="0"/>
              <a:t>TTD awarded from date of firing to date of hearing</a:t>
            </a:r>
          </a:p>
          <a:p>
            <a:r>
              <a:rPr lang="en-US" sz="3400" dirty="0" smtClean="0"/>
              <a:t>“At the time of his termination, Petitioner was subject to light duty restrictions which were being accommodated by the Respondent.”</a:t>
            </a:r>
          </a:p>
          <a:p>
            <a:r>
              <a:rPr lang="en-US" sz="3400" dirty="0" smtClean="0"/>
              <a:t>Citing Interstate Scaffolding: “In the present case, the evidence shows that Petitioner has remained under the same light duty restrictions imposed at the time of the termination. It also appears that the petitioner’s condition has yet to stabilize and/or reach maximum medical improvement.”</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Walter </a:t>
            </a:r>
            <a:r>
              <a:rPr lang="en-US" sz="3200" dirty="0" err="1" smtClean="0"/>
              <a:t>Matusczak</a:t>
            </a:r>
            <a:r>
              <a:rPr lang="en-US" sz="3200" dirty="0" smtClean="0"/>
              <a:t> v. Wal-Mart</a:t>
            </a:r>
            <a:br>
              <a:rPr lang="en-US" sz="3200" dirty="0" smtClean="0"/>
            </a:br>
            <a:r>
              <a:rPr lang="en-US" sz="3200" dirty="0" smtClean="0"/>
              <a:t>12 IWCC 1079</a:t>
            </a:r>
            <a:br>
              <a:rPr lang="en-US" sz="3200" dirty="0" smtClean="0"/>
            </a:br>
            <a:r>
              <a:rPr lang="en-US" sz="3200" dirty="0" smtClean="0"/>
              <a:t>Commission Decision</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Unanimous decision dated 10-5-12</a:t>
            </a:r>
          </a:p>
          <a:p>
            <a:r>
              <a:rPr lang="en-US" dirty="0" smtClean="0"/>
              <a:t>“In awarding TTD benefits, the Arbitrator relied on Interstate Scaffolding.”</a:t>
            </a:r>
          </a:p>
          <a:p>
            <a:r>
              <a:rPr lang="en-US" dirty="0" smtClean="0"/>
              <a:t>Respondent contends that stealing on multiple occasions “is equivalent to his refusing light duty work…The Commission agrees with Respondent’s position.”</a:t>
            </a:r>
          </a:p>
          <a:p>
            <a:r>
              <a:rPr lang="en-US" dirty="0" smtClean="0"/>
              <a:t>“We do not believe that the Interstate Scaffolding decision stands for the proposition that an injured employee, whose employment has been terminated, has an unqualified or absolute right to TTD so long as the employee’s condition has not stabilized and the employee is under light duty restrictions.”</a:t>
            </a:r>
          </a:p>
          <a:p>
            <a:r>
              <a:rPr lang="en-US" dirty="0" smtClean="0"/>
              <a:t>“The Commission finds that Petitioner’s repeated theft of cigarettes amounts to a refusal to work in the light duty position that Respondent had been providing for over a year…Under the circumstances of this case we find that Petitioner refused Respondent’s ongoing offer of work within his physical restrictions.”</a:t>
            </a:r>
          </a:p>
          <a:p>
            <a:r>
              <a:rPr lang="en-US" dirty="0" smtClean="0"/>
              <a:t>TTD AWARD VACATED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Matuszak</a:t>
            </a:r>
            <a:r>
              <a:rPr lang="en-US" dirty="0" smtClean="0"/>
              <a:t> v. Wal-Mart &amp; IWCC</a:t>
            </a:r>
            <a:br>
              <a:rPr lang="en-US" dirty="0" smtClean="0"/>
            </a:br>
            <a:r>
              <a:rPr lang="en-US" dirty="0" smtClean="0"/>
              <a:t>2012 MR 1631</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DuPage</a:t>
            </a:r>
            <a:r>
              <a:rPr lang="en-US" dirty="0" smtClean="0"/>
              <a:t> County Circuit Court</a:t>
            </a:r>
          </a:p>
          <a:p>
            <a:r>
              <a:rPr lang="en-US" dirty="0" smtClean="0"/>
              <a:t>Judge Bonnie Wheaton, 4-23-13</a:t>
            </a:r>
          </a:p>
          <a:p>
            <a:r>
              <a:rPr lang="en-US" dirty="0" smtClean="0"/>
              <a:t>“This matter coming on to be heard on Plaintiff’s appeal of the workers’ compensation commission decision terminating temporary total disability benefits, IT IS ORDERED: The Court </a:t>
            </a:r>
            <a:r>
              <a:rPr lang="en-US" b="1" i="1" u="sng" dirty="0" smtClean="0"/>
              <a:t>reverses </a:t>
            </a:r>
            <a:r>
              <a:rPr lang="en-US" dirty="0" smtClean="0"/>
              <a:t>the decision of the Illinois Workers’ Compensation Commission in terminating temporary total disability benefits. This order is final and appealable.”</a:t>
            </a:r>
            <a:endParaRPr lang="en-US" b="1" i="1" u="sn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 Guides Commission Decisions</a:t>
            </a:r>
            <a:endParaRPr lang="en-US" dirty="0"/>
          </a:p>
        </p:txBody>
      </p:sp>
      <p:sp>
        <p:nvSpPr>
          <p:cNvPr id="3" name="Content Placeholder 2"/>
          <p:cNvSpPr>
            <a:spLocks noGrp="1"/>
          </p:cNvSpPr>
          <p:nvPr>
            <p:ph idx="1"/>
          </p:nvPr>
        </p:nvSpPr>
        <p:spPr/>
        <p:txBody>
          <a:bodyPr>
            <a:normAutofit fontScale="92500" lnSpcReduction="20000"/>
          </a:bodyPr>
          <a:lstStyle/>
          <a:p>
            <a:r>
              <a:rPr lang="en-US" sz="2400" u="sng" dirty="0" smtClean="0"/>
              <a:t>Frederick Williams v. Flexible Staffing, Inc.</a:t>
            </a:r>
            <a:r>
              <a:rPr lang="en-US" sz="2400" dirty="0" smtClean="0"/>
              <a:t> 11WC046390; operated ruptured distal biceps tendon; AMA=6% UEI; Award=30% Arm; On review; Orals 5-14-13</a:t>
            </a:r>
            <a:endParaRPr lang="en-US" sz="2400" u="sng" dirty="0" smtClean="0"/>
          </a:p>
          <a:p>
            <a:r>
              <a:rPr lang="en-US" sz="2400" u="sng" dirty="0" smtClean="0"/>
              <a:t>Zachary Johnson v. Central Transport</a:t>
            </a:r>
            <a:r>
              <a:rPr lang="en-US" sz="2400" dirty="0" smtClean="0"/>
              <a:t>  11WC041328; fractured metacarpal neck; AMA=1% hand; Award=10% hand; Settled 8.5% hand </a:t>
            </a:r>
            <a:endParaRPr lang="en-US" sz="2400" u="sng" dirty="0" smtClean="0"/>
          </a:p>
          <a:p>
            <a:r>
              <a:rPr lang="en-US" sz="2400" u="sng" dirty="0" smtClean="0"/>
              <a:t>Jeffrey Garwood v. Lake Land College </a:t>
            </a:r>
            <a:r>
              <a:rPr lang="en-US" sz="2400" dirty="0" smtClean="0"/>
              <a:t> 12WC004194; scoped medial &amp; lateral menisci; AMA=8% LEI; Award=20% leg; On review; Orals TBA</a:t>
            </a:r>
            <a:endParaRPr lang="en-US" sz="2400" u="sng" dirty="0" smtClean="0"/>
          </a:p>
          <a:p>
            <a:r>
              <a:rPr lang="en-US" sz="2400" u="sng" dirty="0" smtClean="0"/>
              <a:t>Shawn </a:t>
            </a:r>
            <a:r>
              <a:rPr lang="en-US" sz="2400" u="sng" dirty="0" err="1" smtClean="0"/>
              <a:t>Dorris</a:t>
            </a:r>
            <a:r>
              <a:rPr lang="en-US" sz="2400" u="sng" dirty="0" smtClean="0"/>
              <a:t> v. Continental Tire </a:t>
            </a:r>
            <a:r>
              <a:rPr lang="en-US" sz="2400" dirty="0" smtClean="0"/>
              <a:t> 11WC046624; scoped TFCC tear; AMA=6% UEI; Award=13% hand; Final</a:t>
            </a:r>
            <a:endParaRPr lang="en-US" sz="2400" u="sng" dirty="0" smtClean="0"/>
          </a:p>
          <a:p>
            <a:r>
              <a:rPr lang="en-US" sz="2400" u="sng" dirty="0" smtClean="0"/>
              <a:t>Michael </a:t>
            </a:r>
            <a:r>
              <a:rPr lang="en-US" sz="2400" u="sng" dirty="0" err="1" smtClean="0"/>
              <a:t>Arscott</a:t>
            </a:r>
            <a:r>
              <a:rPr lang="en-US" sz="2400" u="sng" dirty="0" smtClean="0"/>
              <a:t> v. Con-Way Freight </a:t>
            </a:r>
            <a:r>
              <a:rPr lang="en-US" sz="2400" dirty="0" smtClean="0"/>
              <a:t> 12WC003876; scoped medial meniscus; AMA= 20% UEI; Award=20% leg; Final</a:t>
            </a:r>
          </a:p>
          <a:p>
            <a:r>
              <a:rPr lang="en-US" sz="2400" u="sng" dirty="0" smtClean="0"/>
              <a:t>Robert Riley v. Con-Way Freight </a:t>
            </a:r>
            <a:r>
              <a:rPr lang="en-US" sz="2400" dirty="0" smtClean="0"/>
              <a:t> 12WC011083; scoped ACL; AMA=7% LEI; Award=27.5% leg; On review; Orals 6-25-13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AMA Guides Commission Decisions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Curtis </a:t>
            </a:r>
            <a:r>
              <a:rPr lang="en-US" u="sng" dirty="0" err="1" smtClean="0"/>
              <a:t>Oltman</a:t>
            </a:r>
            <a:r>
              <a:rPr lang="en-US" u="sng" dirty="0" smtClean="0"/>
              <a:t> v. Continental Tire</a:t>
            </a:r>
            <a:r>
              <a:rPr lang="en-US" dirty="0" smtClean="0"/>
              <a:t> 12WC011777; non-displaced wrist fracture; AMA=0% UEI; Award=5% hand; On review, N&amp;E no orals?</a:t>
            </a:r>
          </a:p>
          <a:p>
            <a:r>
              <a:rPr lang="en-US" u="sng" dirty="0" smtClean="0"/>
              <a:t>Timothy Brown v. Con-Way Freight </a:t>
            </a:r>
            <a:r>
              <a:rPr lang="en-US" dirty="0" smtClean="0"/>
              <a:t> 12WC004657; operated rotator cuff; AMA=6% UEI; Award=10% MAW (or 20% Arm); Final  </a:t>
            </a:r>
          </a:p>
          <a:p>
            <a:r>
              <a:rPr lang="en-US" u="sng" dirty="0" smtClean="0"/>
              <a:t>Martha Mansfield v. Ball Chatham CSD</a:t>
            </a:r>
            <a:r>
              <a:rPr lang="en-US" dirty="0" smtClean="0"/>
              <a:t>; 12WC014648; scoped medial meniscus; AMA=1% LEI; Award=17.5% leg; Final </a:t>
            </a:r>
          </a:p>
          <a:p>
            <a:r>
              <a:rPr lang="en-US" u="sng" dirty="0" smtClean="0"/>
              <a:t>Robert Griffin v. Caterpillar</a:t>
            </a:r>
            <a:r>
              <a:rPr lang="en-US" dirty="0" smtClean="0"/>
              <a:t>; 11WC040321; scoped medial meniscus; AMA=2% LEI; Award=15%; On review</a:t>
            </a:r>
          </a:p>
          <a:p>
            <a:r>
              <a:rPr lang="en-US" u="sng" dirty="0" smtClean="0"/>
              <a:t>Heath </a:t>
            </a:r>
            <a:r>
              <a:rPr lang="en-US" u="sng" dirty="0" err="1" smtClean="0"/>
              <a:t>Gutzler</a:t>
            </a:r>
            <a:r>
              <a:rPr lang="en-US" u="sng" dirty="0" smtClean="0"/>
              <a:t> v. Continental Tire</a:t>
            </a:r>
            <a:r>
              <a:rPr lang="en-US" dirty="0" smtClean="0"/>
              <a:t>;11WC046999; operated single level disc; AMA=12% WPI; Award=20% MAW;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Heath </a:t>
            </a:r>
            <a:r>
              <a:rPr lang="en-US" dirty="0" err="1" smtClean="0"/>
              <a:t>Gutzler</a:t>
            </a:r>
            <a:r>
              <a:rPr lang="en-US" dirty="0" smtClean="0"/>
              <a:t> v. Continental Tire</a:t>
            </a:r>
            <a:br>
              <a:rPr lang="en-US" dirty="0" smtClean="0"/>
            </a:br>
            <a:r>
              <a:rPr lang="en-US" dirty="0" smtClean="0"/>
              <a:t>11WC046999</a:t>
            </a:r>
            <a:endParaRPr lang="en-US" dirty="0"/>
          </a:p>
        </p:txBody>
      </p:sp>
      <p:sp>
        <p:nvSpPr>
          <p:cNvPr id="3" name="Content Placeholder 2"/>
          <p:cNvSpPr>
            <a:spLocks noGrp="1"/>
          </p:cNvSpPr>
          <p:nvPr>
            <p:ph idx="1"/>
          </p:nvPr>
        </p:nvSpPr>
        <p:spPr/>
        <p:txBody>
          <a:bodyPr>
            <a:noAutofit/>
          </a:bodyPr>
          <a:lstStyle/>
          <a:p>
            <a:r>
              <a:rPr lang="en-US" sz="1800" dirty="0" smtClean="0"/>
              <a:t>Arbitrator William Gallagher, 4-9-13</a:t>
            </a:r>
          </a:p>
          <a:p>
            <a:r>
              <a:rPr lang="en-US" sz="1800" dirty="0" smtClean="0"/>
              <a:t>DA 11-1-2011</a:t>
            </a:r>
          </a:p>
          <a:p>
            <a:r>
              <a:rPr lang="en-US" sz="1800" dirty="0" smtClean="0"/>
              <a:t>31 year old tire builder injures back pulling tire </a:t>
            </a:r>
          </a:p>
          <a:p>
            <a:r>
              <a:rPr lang="en-US" sz="1800" dirty="0" smtClean="0"/>
              <a:t>Dr. </a:t>
            </a:r>
            <a:r>
              <a:rPr lang="en-US" sz="1800" dirty="0" err="1" smtClean="0"/>
              <a:t>Rerri</a:t>
            </a:r>
            <a:r>
              <a:rPr lang="en-US" sz="1800" dirty="0" smtClean="0"/>
              <a:t> does L4-L5 </a:t>
            </a:r>
            <a:r>
              <a:rPr lang="en-US" sz="1800" dirty="0" err="1" smtClean="0"/>
              <a:t>hemilaminectomy</a:t>
            </a:r>
            <a:r>
              <a:rPr lang="en-US" sz="1800" dirty="0" smtClean="0"/>
              <a:t>, </a:t>
            </a:r>
            <a:r>
              <a:rPr lang="en-US" sz="1800" dirty="0" err="1" smtClean="0"/>
              <a:t>discectomy</a:t>
            </a:r>
            <a:r>
              <a:rPr lang="en-US" sz="1800" dirty="0" smtClean="0"/>
              <a:t> , excision of extruded disc</a:t>
            </a:r>
          </a:p>
          <a:p>
            <a:r>
              <a:rPr lang="en-US" sz="1800" dirty="0" smtClean="0"/>
              <a:t>(</a:t>
            </a:r>
            <a:r>
              <a:rPr lang="en-US" sz="1800" dirty="0" err="1" smtClean="0"/>
              <a:t>i</a:t>
            </a:r>
            <a:r>
              <a:rPr lang="en-US" sz="1800" dirty="0" smtClean="0"/>
              <a:t>) AMA: Dr. </a:t>
            </a:r>
            <a:r>
              <a:rPr lang="en-US" sz="1800" dirty="0" err="1" smtClean="0"/>
              <a:t>Rerri</a:t>
            </a:r>
            <a:r>
              <a:rPr lang="en-US" sz="1800" dirty="0" smtClean="0"/>
              <a:t> (</a:t>
            </a:r>
            <a:r>
              <a:rPr lang="en-US" sz="1800" dirty="0" err="1" smtClean="0"/>
              <a:t>treater</a:t>
            </a:r>
            <a:r>
              <a:rPr lang="en-US" sz="1800" dirty="0" smtClean="0"/>
              <a:t>) does AMA impairment: 12% WPI; deposed, says: “not a rating of disability;” “one of several factors;” “does not consider work”</a:t>
            </a:r>
          </a:p>
          <a:p>
            <a:r>
              <a:rPr lang="en-US" sz="1800" dirty="0" smtClean="0"/>
              <a:t>(ii) Occupation: “heavy manual labor”</a:t>
            </a:r>
          </a:p>
          <a:p>
            <a:r>
              <a:rPr lang="en-US" sz="1800" dirty="0" smtClean="0"/>
              <a:t>(iii) Age: “live with the effects of his injury for a substantial period of time”</a:t>
            </a:r>
          </a:p>
          <a:p>
            <a:r>
              <a:rPr lang="en-US" sz="1800" dirty="0" smtClean="0"/>
              <a:t>(iv) Future Earnings: “only works OT if scheduled to do so”</a:t>
            </a:r>
          </a:p>
          <a:p>
            <a:r>
              <a:rPr lang="en-US" sz="1800" dirty="0" smtClean="0"/>
              <a:t>(v) Evidence of disability:  “Greater caution…avoids heavier tasks..limited in bending…numbness in right leg especially in cold weather…Petitioner’s testimony regarding his disability is corroborated by the medical treatment records… complaints as to his ongoing symptoms are consistent with the injury ” </a:t>
            </a:r>
          </a:p>
          <a:p>
            <a:r>
              <a:rPr lang="en-US" sz="1800" dirty="0" smtClean="0"/>
              <a:t>Award: 20% MAW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Ismael</a:t>
            </a:r>
            <a:r>
              <a:rPr lang="en-US" dirty="0" smtClean="0"/>
              <a:t> Diaz v. Village of Montgomery</a:t>
            </a:r>
            <a:br>
              <a:rPr lang="en-US" dirty="0" smtClean="0"/>
            </a:br>
            <a:r>
              <a:rPr lang="en-US" dirty="0" smtClean="0"/>
              <a:t>07WC040520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DA 5-29-07</a:t>
            </a:r>
          </a:p>
          <a:p>
            <a:r>
              <a:rPr lang="en-US" dirty="0" smtClean="0"/>
              <a:t>28 year old police officer </a:t>
            </a:r>
          </a:p>
          <a:p>
            <a:r>
              <a:rPr lang="en-US" dirty="0" smtClean="0"/>
              <a:t>Confronted by subject with gun, toy gun with orange tip</a:t>
            </a:r>
          </a:p>
          <a:p>
            <a:r>
              <a:rPr lang="en-US" dirty="0" smtClean="0"/>
              <a:t>Could not sleep that night and following day began to feel anxiety</a:t>
            </a:r>
          </a:p>
          <a:p>
            <a:r>
              <a:rPr lang="en-US" dirty="0" smtClean="0"/>
              <a:t>6-1-07 seeks treatment at Rush </a:t>
            </a:r>
            <a:r>
              <a:rPr lang="en-US" dirty="0" err="1" smtClean="0"/>
              <a:t>Copely</a:t>
            </a:r>
            <a:r>
              <a:rPr lang="en-US" dirty="0" smtClean="0"/>
              <a:t> believing dehydration, followed up 4 days later at Dryer Clinic and began treatment for post traumatic stress disorder</a:t>
            </a:r>
          </a:p>
          <a:p>
            <a:r>
              <a:rPr lang="en-US" dirty="0" smtClean="0"/>
              <a:t>Arbitrator awards 15% loss MAW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582</TotalTime>
  <Words>2355</Words>
  <Application>Microsoft Office PowerPoint</Application>
  <PresentationFormat>On-screen Show (4:3)</PresentationFormat>
  <Paragraphs>94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WCLA MCLE 5-15-13</vt:lpstr>
      <vt:lpstr>Walter Matusczak v. Wal-Mart 10 WC 11819</vt:lpstr>
      <vt:lpstr>Walter Matusczak v. Wal-Mart 10 WC 11819 Arbitration Decision</vt:lpstr>
      <vt:lpstr>Walter Matusczak v. Wal-Mart 12 IWCC 1079 Commission Decision</vt:lpstr>
      <vt:lpstr>Matuszak v. Wal-Mart &amp; IWCC 2012 MR 1631</vt:lpstr>
      <vt:lpstr>AMA Guides Commission Decisions</vt:lpstr>
      <vt:lpstr>AMA Guides Commission Decisions</vt:lpstr>
      <vt:lpstr>Heath Gutzler v. Continental Tire 11WC046999</vt:lpstr>
      <vt:lpstr>Ismael Diaz v. Village of Montgomery 07WC040520</vt:lpstr>
      <vt:lpstr>Ismael Diaz v. Village of Montgomery 07WC040520</vt:lpstr>
      <vt:lpstr>Ismael Diaz v. Village of Montgomery 11 IWCC 0739</vt:lpstr>
      <vt:lpstr>Ismael Diaz v. Village of Montgomery 11 IWCC 0739 (Dissent)</vt:lpstr>
      <vt:lpstr>Diaz v. IWCC 2013 IL App (2d) 120294 WC</vt:lpstr>
      <vt:lpstr>Diaz v. IWCC 2013 IL App (2d) 120294 WC</vt:lpstr>
      <vt:lpstr>Diaz v. IWCC 2013 IL App (2d) 120294 WC Dissent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5-15-13</dc:title>
  <dc:creator>menchetti</dc:creator>
  <cp:lastModifiedBy>menchetti</cp:lastModifiedBy>
  <cp:revision>44</cp:revision>
  <dcterms:created xsi:type="dcterms:W3CDTF">2013-05-10T12:15:13Z</dcterms:created>
  <dcterms:modified xsi:type="dcterms:W3CDTF">2013-05-14T12:13:54Z</dcterms:modified>
</cp:coreProperties>
</file>