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83" r:id="rId3"/>
    <p:sldId id="271" r:id="rId4"/>
    <p:sldId id="274" r:id="rId5"/>
    <p:sldId id="275" r:id="rId6"/>
    <p:sldId id="276" r:id="rId7"/>
    <p:sldId id="278" r:id="rId8"/>
    <p:sldId id="279" r:id="rId9"/>
    <p:sldId id="280" r:id="rId10"/>
    <p:sldId id="281" r:id="rId11"/>
    <p:sldId id="264" r:id="rId12"/>
    <p:sldId id="265" r:id="rId13"/>
    <p:sldId id="266" r:id="rId14"/>
    <p:sldId id="267" r:id="rId15"/>
    <p:sldId id="268" r:id="rId16"/>
    <p:sldId id="269" r:id="rId17"/>
    <p:sldId id="270" r:id="rId18"/>
    <p:sldId id="284" r:id="rId19"/>
    <p:sldId id="258" r:id="rId20"/>
    <p:sldId id="259" r:id="rId21"/>
    <p:sldId id="260" r:id="rId22"/>
    <p:sldId id="261" r:id="rId23"/>
    <p:sldId id="262" r:id="rId24"/>
    <p:sldId id="263" r:id="rId25"/>
    <p:sldId id="282"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15DC2FD-14F9-4624-BF24-5D9ABABFF67F}" type="slidenum">
              <a:rPr lang="en-US" smtClean="0"/>
              <a:t>‹#›</a:t>
            </a:fld>
            <a:endParaRPr lang="en-US"/>
          </a:p>
        </p:txBody>
      </p:sp>
    </p:spTree>
    <p:extLst>
      <p:ext uri="{BB962C8B-B14F-4D97-AF65-F5344CB8AC3E}">
        <p14:creationId xmlns:p14="http://schemas.microsoft.com/office/powerpoint/2010/main" val="285793334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9B1D302-1C42-4FEA-B5E0-D8010DF56D2B}" type="slidenum">
              <a:rPr lang="en-US" smtClean="0"/>
              <a:t>‹#›</a:t>
            </a:fld>
            <a:endParaRPr lang="en-US"/>
          </a:p>
        </p:txBody>
      </p:sp>
    </p:spTree>
    <p:extLst>
      <p:ext uri="{BB962C8B-B14F-4D97-AF65-F5344CB8AC3E}">
        <p14:creationId xmlns:p14="http://schemas.microsoft.com/office/powerpoint/2010/main" val="265876821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956477" indent="-367875">
              <a:defRPr>
                <a:solidFill>
                  <a:schemeClr val="tx1"/>
                </a:solidFill>
                <a:latin typeface="Arial" panose="020B0604020202020204" pitchFamily="34" charset="0"/>
                <a:cs typeface="Arial" panose="020B0604020202020204" pitchFamily="34" charset="0"/>
              </a:defRPr>
            </a:lvl2pPr>
            <a:lvl3pPr marL="1471504" indent="-294298">
              <a:defRPr>
                <a:solidFill>
                  <a:schemeClr val="tx1"/>
                </a:solidFill>
                <a:latin typeface="Arial" panose="020B0604020202020204" pitchFamily="34" charset="0"/>
                <a:cs typeface="Arial" panose="020B0604020202020204" pitchFamily="34" charset="0"/>
              </a:defRPr>
            </a:lvl3pPr>
            <a:lvl4pPr marL="2060105" indent="-294298">
              <a:defRPr>
                <a:solidFill>
                  <a:schemeClr val="tx1"/>
                </a:solidFill>
                <a:latin typeface="Arial" panose="020B0604020202020204" pitchFamily="34" charset="0"/>
                <a:cs typeface="Arial" panose="020B0604020202020204" pitchFamily="34" charset="0"/>
              </a:defRPr>
            </a:lvl4pPr>
            <a:lvl5pPr marL="2648707" indent="-294298">
              <a:defRPr>
                <a:solidFill>
                  <a:schemeClr val="tx1"/>
                </a:solidFill>
                <a:latin typeface="Arial" panose="020B0604020202020204" pitchFamily="34" charset="0"/>
                <a:cs typeface="Arial" panose="020B0604020202020204" pitchFamily="34" charset="0"/>
              </a:defRPr>
            </a:lvl5pPr>
            <a:lvl6pPr marL="3237307" indent="-2942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825910" indent="-2942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414514" indent="-2942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5003113" indent="-2942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459652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538744-45BB-47EF-87A1-C04A6530C353}" type="slidenum">
              <a:rPr lang="en-US" smtClean="0"/>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5450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995E48-B78B-44B9-AC5D-EB1EC3506AE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382514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995E48-B78B-44B9-AC5D-EB1EC3506AE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424845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995E48-B78B-44B9-AC5D-EB1EC3506AE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60610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995E48-B78B-44B9-AC5D-EB1EC3506AE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322438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995E48-B78B-44B9-AC5D-EB1EC3506AE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51536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995E48-B78B-44B9-AC5D-EB1EC3506AE9}"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306115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995E48-B78B-44B9-AC5D-EB1EC3506AE9}" type="datetimeFigureOut">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23426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995E48-B78B-44B9-AC5D-EB1EC3506AE9}" type="datetimeFigureOut">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104577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95E48-B78B-44B9-AC5D-EB1EC3506AE9}" type="datetimeFigureOut">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252338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995E48-B78B-44B9-AC5D-EB1EC3506AE9}"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3968990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995E48-B78B-44B9-AC5D-EB1EC3506AE9}"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38946-E0D2-407D-B3C4-BBBE99FB0396}" type="slidenum">
              <a:rPr lang="en-US" smtClean="0"/>
              <a:t>‹#›</a:t>
            </a:fld>
            <a:endParaRPr lang="en-US"/>
          </a:p>
        </p:txBody>
      </p:sp>
    </p:spTree>
    <p:extLst>
      <p:ext uri="{BB962C8B-B14F-4D97-AF65-F5344CB8AC3E}">
        <p14:creationId xmlns:p14="http://schemas.microsoft.com/office/powerpoint/2010/main" val="849349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95E48-B78B-44B9-AC5D-EB1EC3506AE9}" type="datetimeFigureOut">
              <a:rPr lang="en-US" smtClean="0"/>
              <a:t>12/19/2017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38946-E0D2-407D-B3C4-BBBE99FB0396}" type="slidenum">
              <a:rPr lang="en-US" smtClean="0"/>
              <a:t>‹#›</a:t>
            </a:fld>
            <a:endParaRPr lang="en-US"/>
          </a:p>
        </p:txBody>
      </p:sp>
    </p:spTree>
    <p:extLst>
      <p:ext uri="{BB962C8B-B14F-4D97-AF65-F5344CB8AC3E}">
        <p14:creationId xmlns:p14="http://schemas.microsoft.com/office/powerpoint/2010/main" val="242537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a:t>WCLA MCLE</a:t>
            </a:r>
            <a:br>
              <a:rPr lang="en-US" altLang="en-US" dirty="0"/>
            </a:br>
            <a:r>
              <a:rPr lang="en-US" altLang="en-US" dirty="0"/>
              <a:t>12-14-2017</a:t>
            </a:r>
          </a:p>
        </p:txBody>
      </p:sp>
      <p:sp>
        <p:nvSpPr>
          <p:cNvPr id="4099" name="Content Placeholder 4"/>
          <p:cNvSpPr>
            <a:spLocks noGrp="1"/>
          </p:cNvSpPr>
          <p:nvPr>
            <p:ph idx="1"/>
          </p:nvPr>
        </p:nvSpPr>
        <p:spPr/>
        <p:txBody>
          <a:bodyPr/>
          <a:lstStyle/>
          <a:p>
            <a:pPr eaLnBrk="1" hangingPunct="1"/>
            <a:r>
              <a:rPr lang="en-US" altLang="en-US" dirty="0"/>
              <a:t>Year-End Wrap up &amp; Review</a:t>
            </a:r>
          </a:p>
          <a:p>
            <a:pPr eaLnBrk="1" hangingPunct="1"/>
            <a:r>
              <a:rPr lang="en-US" altLang="en-US" dirty="0"/>
              <a:t>Thursday December 14, 2017</a:t>
            </a:r>
          </a:p>
          <a:p>
            <a:pPr eaLnBrk="1" hangingPunct="1"/>
            <a:r>
              <a:rPr lang="en-US" altLang="en-US" dirty="0"/>
              <a:t>12:00 noon to 1 pm</a:t>
            </a:r>
          </a:p>
          <a:p>
            <a:pPr eaLnBrk="1" hangingPunct="1"/>
            <a:r>
              <a:rPr lang="en-US" altLang="en-US" dirty="0"/>
              <a:t>James R. Thompson Center Auditorium, Chicago, IL</a:t>
            </a:r>
          </a:p>
          <a:p>
            <a:pPr eaLnBrk="1" hangingPunct="1"/>
            <a:r>
              <a:rPr lang="en-US" altLang="en-US" dirty="0"/>
              <a:t>1 hour general MCLE credit</a:t>
            </a:r>
          </a:p>
          <a:p>
            <a:pPr eaLnBrk="1" hangingPunct="1"/>
            <a:endParaRPr lang="en-US" altLang="en-US" dirty="0"/>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83613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Governor </a:t>
            </a:r>
            <a:r>
              <a:rPr lang="en-US" dirty="0" err="1"/>
              <a:t>Rauner</a:t>
            </a:r>
            <a:r>
              <a:rPr lang="en-US"/>
              <a:t> Vetoes HB2525</a:t>
            </a:r>
            <a:endParaRPr lang="en-US" dirty="0"/>
          </a:p>
        </p:txBody>
      </p:sp>
      <p:sp>
        <p:nvSpPr>
          <p:cNvPr id="3" name="Content Placeholder 2"/>
          <p:cNvSpPr>
            <a:spLocks noGrp="1"/>
          </p:cNvSpPr>
          <p:nvPr>
            <p:ph idx="1"/>
          </p:nvPr>
        </p:nvSpPr>
        <p:spPr/>
        <p:txBody>
          <a:bodyPr>
            <a:normAutofit fontScale="62500" lnSpcReduction="20000"/>
          </a:bodyPr>
          <a:lstStyle/>
          <a:p>
            <a:r>
              <a:rPr lang="en-US" dirty="0"/>
              <a:t>Today, I veto House Bill 2525, which addresses Illinois’ Workers’ Compensation System.</a:t>
            </a:r>
          </a:p>
          <a:p>
            <a:r>
              <a:rPr lang="en-US" dirty="0"/>
              <a:t>Illinois remains in a fiscal and economic crisis that taxes and regulations cannot solve. The only way to truly improve our state’s financial status is to grow our economy through the creation of jobs and opportunity. Our workers’ compensation insurance is one of the most expensive in the nation, and the statutory scheme underlying these costs is riddled with problems and stakeholders that stand in the way of getting injured employees back to health and encouraging employers to invest in Illinois again. We need thoughtful reform of this system, and we must focus our efforts on solutions that encourage economic growth while also making sure we are providing efficient and effective care to injured workers.</a:t>
            </a:r>
          </a:p>
          <a:p>
            <a:r>
              <a:rPr lang="en-US" dirty="0"/>
              <a:t>Unfortunately, this bill does not make the changes necessary to achieve those goals. It fails to acknowledge the cost-drivers that are putting our state at a competitive disadvantage for jobs and growth. Instead, it imposes additional regulatory structures where they are not needed. </a:t>
            </a:r>
          </a:p>
          <a:p>
            <a:r>
              <a:rPr lang="en-US" dirty="0"/>
              <a:t>This legislation does not represent real reform. It does not address the competitive disadvantages that are resulting in the disappearance of jobs in our manufacturing sector, where middle-class workers once could find opportunities for growth and advancement. It will not stop the flood of hardworking individuals who are leaving our state when these opportunities are lacking. </a:t>
            </a:r>
          </a:p>
          <a:p>
            <a:r>
              <a:rPr lang="en-US" dirty="0"/>
              <a:t>Therefore, pursuant to Section 9(b) of Article IV of the Illinois Constitution of 1970, I hereby return House Bill 2525, entitled “AN ACT concerning employment,” with the foregoing objections, vetoed in its entirety.”</a:t>
            </a:r>
          </a:p>
          <a:p>
            <a:r>
              <a:rPr lang="en-US" b="1" dirty="0"/>
              <a:t>10/27/17 Total Veto Stands-No Positive Action T</a:t>
            </a:r>
            <a:r>
              <a:rPr lang="en-US" dirty="0"/>
              <a:t>aken</a:t>
            </a:r>
          </a:p>
        </p:txBody>
      </p:sp>
    </p:spTree>
    <p:extLst>
      <p:ext uri="{BB962C8B-B14F-4D97-AF65-F5344CB8AC3E}">
        <p14:creationId xmlns:p14="http://schemas.microsoft.com/office/powerpoint/2010/main" val="2753439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Terry Noonan v. City of Chicago</a:t>
            </a:r>
            <a:br>
              <a:rPr lang="en-US" dirty="0"/>
            </a:br>
            <a:r>
              <a:rPr lang="en-US" dirty="0"/>
              <a:t>08WC018511; 12IWCC1453</a:t>
            </a:r>
          </a:p>
        </p:txBody>
      </p:sp>
      <p:sp>
        <p:nvSpPr>
          <p:cNvPr id="3" name="Content Placeholder 2"/>
          <p:cNvSpPr>
            <a:spLocks noGrp="1"/>
          </p:cNvSpPr>
          <p:nvPr>
            <p:ph idx="1"/>
          </p:nvPr>
        </p:nvSpPr>
        <p:spPr/>
        <p:txBody>
          <a:bodyPr>
            <a:normAutofit fontScale="70000" lnSpcReduction="20000"/>
          </a:bodyPr>
          <a:lstStyle/>
          <a:p>
            <a:r>
              <a:rPr lang="en-US" dirty="0"/>
              <a:t>Petitioner testified that on the date in question he was sitting back down in his chair to fill out forms when he knocked his pen off his desk onto the floor. He indicated that when he reached to retrieve the pen the chair, which apparently was on rollers, chair slid out from underneath him, forcing him to stick his right arm out to brace his fall and hitting the palm of his right hand on the floor. He continued to work that day, but testified that the pain to his wrist </a:t>
            </a:r>
            <a:r>
              <a:rPr lang="en-US" dirty="0" err="1"/>
              <a:t>gotworse</a:t>
            </a:r>
            <a:r>
              <a:rPr lang="en-US" dirty="0"/>
              <a:t> during the course of the day.</a:t>
            </a:r>
          </a:p>
          <a:p>
            <a:r>
              <a:rPr lang="en-US" dirty="0"/>
              <a:t>Respondent paid TTD &amp; Medical</a:t>
            </a:r>
          </a:p>
          <a:p>
            <a:r>
              <a:rPr lang="en-US" dirty="0"/>
              <a:t>No testimony to the effect that the chair in question was defective, that Petitioner was somehow in a hurry or under pressure to get a particular project completed, or that the floor or even his work space was somehow contributory to the fall. Indeed, there is not even any testimony as to the type of floor involved, whether carpeted or not. Based on this description, and absent any extenuating circumstances, the Arbitrator finds that Petitioner failed to prove that the simple act of sitting in a rolling chair and reaching for a pen exposed him to an increased risk of injury that was beyond what members of the general public are regularly exposed to. Accordingly, the Arbitrator finds that Petitioner failed to prove by a preponderance of the evidence that he sustained accidental injuries arising out of his employment on March 31,2008. As a result, Petitioner's </a:t>
            </a:r>
            <a:r>
              <a:rPr lang="en-US" b="1" i="1" u="sng" dirty="0"/>
              <a:t>claim for compensation is hereby denied.</a:t>
            </a:r>
          </a:p>
          <a:p>
            <a:endParaRPr lang="en-US" dirty="0"/>
          </a:p>
        </p:txBody>
      </p:sp>
    </p:spTree>
    <p:extLst>
      <p:ext uri="{BB962C8B-B14F-4D97-AF65-F5344CB8AC3E}">
        <p14:creationId xmlns:p14="http://schemas.microsoft.com/office/powerpoint/2010/main" val="178653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Terry Noonan v. City of Chicago</a:t>
            </a:r>
            <a:br>
              <a:rPr lang="en-US" dirty="0"/>
            </a:br>
            <a:r>
              <a:rPr lang="en-US" dirty="0"/>
              <a:t>08WC018511; 12IWCC1453; 14IWCC1137</a:t>
            </a:r>
          </a:p>
        </p:txBody>
      </p:sp>
      <p:sp>
        <p:nvSpPr>
          <p:cNvPr id="3" name="Content Placeholder 2"/>
          <p:cNvSpPr>
            <a:spLocks noGrp="1"/>
          </p:cNvSpPr>
          <p:nvPr>
            <p:ph idx="1"/>
          </p:nvPr>
        </p:nvSpPr>
        <p:spPr/>
        <p:txBody>
          <a:bodyPr>
            <a:normAutofit fontScale="25000" lnSpcReduction="20000"/>
          </a:bodyPr>
          <a:lstStyle/>
          <a:p>
            <a:r>
              <a:rPr lang="en-US" sz="6400" dirty="0"/>
              <a:t>IWCC 12/26/2012: Affirms and adopts the Decision of the Arbitrator</a:t>
            </a:r>
          </a:p>
          <a:p>
            <a:r>
              <a:rPr lang="en-US" sz="7200" dirty="0"/>
              <a:t>Circuit Court 3/14/2016: reversed and remanded. The Court noted the issue before it was whether the Commission's determination that Plaintiff failed to prove he sustained accidental injuries arising out of his employment on March 31, 2008 was against the manifest weight of the evidence…For some reason, the Commission found it noteworthy that there was no testimony as to the type of floor that was involved. The Court is unsure how the type of floor affects the outcome of this case. Plaintiff showed that he sustained an injury which arose out of and in the course of his employment with Defendant. Whether this injury occurred on carpeting or on a tile floor is irrelevant to the conclusion that an injury arose out of and in the course of Plaintiffs employment. For these reasons, the Court reverses the Commission's Decision and remands it for a calculation of the benefits owed to Plaintiff.</a:t>
            </a:r>
          </a:p>
          <a:p>
            <a:r>
              <a:rPr lang="en-US" sz="7200" dirty="0"/>
              <a:t>On remand, IWCC 12/26/2014: As the Circuit Court mistakenly applied erroneous legal standards in contradiction of the Act and well established case law in determining that the Commission's December 26,2012 Decision was against the manifest weight of the evidence, the Commission is foreclosed from applying the Order of the Circuit Court here, as doing so would require us to depart from well established existing authority… Petitioner provided no evidence the risk of injury in the manner suffered was directly ·associated with or peculiar to his employment. There was no evidence presented that the setup of his workstation created a unique hazard or the job duties themselves contributed to the injury. Further, there is no evidence that Petitioner was exposed to the risk of injury to a greater degree than the general public by reason of his employment. There is no evidence that a quantitative risk existed from the time he spent bending in an office chair or that a qualitative risk existed due to defective or unusual flooring, chair, workspace set-up, or some other special risk or hazard unique to his work environment.</a:t>
            </a:r>
          </a:p>
          <a:p>
            <a:endParaRPr lang="en-US" dirty="0"/>
          </a:p>
        </p:txBody>
      </p:sp>
    </p:spTree>
    <p:extLst>
      <p:ext uri="{BB962C8B-B14F-4D97-AF65-F5344CB8AC3E}">
        <p14:creationId xmlns:p14="http://schemas.microsoft.com/office/powerpoint/2010/main" val="289287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Noonan v. IWCC</a:t>
            </a:r>
            <a:br>
              <a:rPr lang="en-US" dirty="0"/>
            </a:br>
            <a:r>
              <a:rPr lang="en-US" dirty="0"/>
              <a:t>2016 IL App (1</a:t>
            </a:r>
            <a:r>
              <a:rPr lang="en-US" baseline="30000" dirty="0"/>
              <a:t>st</a:t>
            </a:r>
            <a:r>
              <a:rPr lang="en-US" dirty="0"/>
              <a:t>) 152300WC</a:t>
            </a:r>
          </a:p>
        </p:txBody>
      </p:sp>
      <p:sp>
        <p:nvSpPr>
          <p:cNvPr id="5" name="Content Placeholder 4"/>
          <p:cNvSpPr>
            <a:spLocks noGrp="1"/>
          </p:cNvSpPr>
          <p:nvPr>
            <p:ph idx="1"/>
          </p:nvPr>
        </p:nvSpPr>
        <p:spPr/>
        <p:txBody>
          <a:bodyPr>
            <a:normAutofit fontScale="70000" lnSpcReduction="20000"/>
          </a:bodyPr>
          <a:lstStyle/>
          <a:p>
            <a:r>
              <a:rPr lang="en-US" dirty="0"/>
              <a:t>Petitioner appeal, arguing the Commission’s finding that he failed to prove he sustained an injury arising out of his employment and its denial of benefits was against the manifest weight of the evidence. We reverse in part, vacate in part, and reinstate the Commission’s original decision.</a:t>
            </a:r>
          </a:p>
          <a:p>
            <a:r>
              <a:rPr lang="en-US" dirty="0"/>
              <a:t>First, we address the Commission’s decision to ignore the circuit court’s March 14, 2014,remand order. In its decision dated December 26, 2014, the Commission addressed the circuit court’s remand order as follows: “The Commission concludes the Circuit Court did not make any findings based on the correct legal standard in determining the Commission’s decision finding failed to prove he sustained an injury arising out of his employment was against the manifest weight of the evidence. As the Circuit Court mistakenly applied erroneous legal standards in contradiction of the Act and well established case law in determining that the Commission’s December 26, 2012, Decision was against the manifest weight of the evidence, the Commission is foreclosed from applying the Order of the Circuit Court here, as doing so would require us to depart from well established existing authority.”</a:t>
            </a:r>
          </a:p>
          <a:p>
            <a:r>
              <a:rPr lang="en-US" dirty="0"/>
              <a:t>Its frustration notwithstanding, the Commission could not simply ignore the circuit court’s order. No matter how defective the circuit court’s reasoning may have been, the Commission was charged with following the court’s order, reversing the Commission and ordering it to award benefits.</a:t>
            </a:r>
          </a:p>
        </p:txBody>
      </p:sp>
    </p:spTree>
    <p:extLst>
      <p:ext uri="{BB962C8B-B14F-4D97-AF65-F5344CB8AC3E}">
        <p14:creationId xmlns:p14="http://schemas.microsoft.com/office/powerpoint/2010/main" val="4230362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Noonan v. IWCC</a:t>
            </a:r>
            <a:br>
              <a:rPr lang="en-US" dirty="0"/>
            </a:br>
            <a:r>
              <a:rPr lang="en-US" dirty="0"/>
              <a:t>2016 IL App (1</a:t>
            </a:r>
            <a:r>
              <a:rPr lang="en-US" baseline="30000" dirty="0"/>
              <a:t>st</a:t>
            </a:r>
            <a:r>
              <a:rPr lang="en-US" dirty="0"/>
              <a:t>) 152300WC</a:t>
            </a:r>
          </a:p>
        </p:txBody>
      </p:sp>
      <p:sp>
        <p:nvSpPr>
          <p:cNvPr id="5" name="Content Placeholder 4"/>
          <p:cNvSpPr>
            <a:spLocks noGrp="1"/>
          </p:cNvSpPr>
          <p:nvPr>
            <p:ph idx="1"/>
          </p:nvPr>
        </p:nvSpPr>
        <p:spPr/>
        <p:txBody>
          <a:bodyPr>
            <a:normAutofit fontScale="77500" lnSpcReduction="20000"/>
          </a:bodyPr>
          <a:lstStyle/>
          <a:p>
            <a:r>
              <a:rPr lang="en-US" dirty="0"/>
              <a:t>Second we address the circuit court’s March 12, 2015, order from which claimant appeals. The court entered that order after claimant sought judicial review of the Commission’s December 2014 decision and opinion on remand. In the order, the court found the Commission’s original decision should have been upheld and held its previous order, reversing and remanding to the Commission, was “of no consequence.”</a:t>
            </a:r>
          </a:p>
          <a:p>
            <a:r>
              <a:rPr lang="en-US" dirty="0"/>
              <a:t>The circuit court acted without authority when ordering that the Commission’s original decision should have been upheld and its previous order was “of no consequence.” The matter was before the court for purposes of reviewing the Commission’s decision and opinion on remand, and the court was limited by the Act to confirming or setting aside that decision. The court should not have addressed previous orders entered in the matter by either it or the Commission.</a:t>
            </a:r>
          </a:p>
          <a:p>
            <a:r>
              <a:rPr lang="en-US" dirty="0"/>
              <a:t>Although we find the circuit court committed error in connection with its March 2015 order, that error does not affect our review of the matter. “Where, as here, the [circuit] court reverses the Commission’s initial decision and the Commission enters a new decision on remand, this court must decide whether the Commission’s initial decision was proper.”</a:t>
            </a:r>
          </a:p>
        </p:txBody>
      </p:sp>
    </p:spTree>
    <p:extLst>
      <p:ext uri="{BB962C8B-B14F-4D97-AF65-F5344CB8AC3E}">
        <p14:creationId xmlns:p14="http://schemas.microsoft.com/office/powerpoint/2010/main" val="45006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Noonan v. IWCC</a:t>
            </a:r>
            <a:br>
              <a:rPr lang="en-US" dirty="0"/>
            </a:br>
            <a:r>
              <a:rPr lang="en-US" dirty="0"/>
              <a:t>2016 IL App (1</a:t>
            </a:r>
            <a:r>
              <a:rPr lang="en-US" baseline="30000" dirty="0"/>
              <a:t>st</a:t>
            </a:r>
            <a:r>
              <a:rPr lang="en-US" dirty="0"/>
              <a:t>) 152300WC</a:t>
            </a:r>
          </a:p>
        </p:txBody>
      </p:sp>
      <p:sp>
        <p:nvSpPr>
          <p:cNvPr id="5" name="Content Placeholder 4"/>
          <p:cNvSpPr>
            <a:spLocks noGrp="1"/>
          </p:cNvSpPr>
          <p:nvPr>
            <p:ph idx="1"/>
          </p:nvPr>
        </p:nvSpPr>
        <p:spPr/>
        <p:txBody>
          <a:bodyPr>
            <a:normAutofit fontScale="77500" lnSpcReduction="20000"/>
          </a:bodyPr>
          <a:lstStyle/>
          <a:p>
            <a:r>
              <a:rPr lang="en-US" dirty="0"/>
              <a:t>An injury arises out of one’s employment if, at the time of the occurrence, the employee was performing acts he was instructed to perform by his employer, acts which he had a common law or statutory duty to perform, </a:t>
            </a:r>
            <a:r>
              <a:rPr lang="en-US" b="1" i="1" u="sng" dirty="0"/>
              <a:t>or</a:t>
            </a:r>
            <a:r>
              <a:rPr lang="en-US" dirty="0"/>
              <a:t> acts which the employee might reasonably be expected to perform incident to his assigned duties. A risk is incidental to the employment where it belongs to or is  connected with what an employee has to do in fulfilling his duties.</a:t>
            </a:r>
          </a:p>
          <a:p>
            <a:r>
              <a:rPr lang="en-US" dirty="0"/>
              <a:t>Consistent with these principles, this court has categorized the risks to which an employee may be exposed as “(1) risks that are distinctly associated with the employment; (2) risks that are personal to the employee; and (3) neutral risks that do not have any particular employment or personal characteristics.”</a:t>
            </a:r>
          </a:p>
          <a:p>
            <a:r>
              <a:rPr lang="en-US" dirty="0"/>
              <a:t>The fact that he was reaching to retrieve a dropped pen and used a pen to fill out forms does not warrant an opposite conclusion. The risk of injury at issue was simply not one “distinctly associated” with claimant’s employment.</a:t>
            </a:r>
          </a:p>
          <a:p>
            <a:r>
              <a:rPr lang="en-US" dirty="0"/>
              <a:t>Evidence presented in this case failed to similarly establish claimant’s actions—reaching to retrieve a dropped object while sitting in a chair—were acts the employer might reasonably have expected him to perform incident to his clerk duties.</a:t>
            </a:r>
          </a:p>
        </p:txBody>
      </p:sp>
    </p:spTree>
    <p:extLst>
      <p:ext uri="{BB962C8B-B14F-4D97-AF65-F5344CB8AC3E}">
        <p14:creationId xmlns:p14="http://schemas.microsoft.com/office/powerpoint/2010/main" val="95392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Noonan v. IWCC</a:t>
            </a:r>
            <a:br>
              <a:rPr lang="en-US" dirty="0"/>
            </a:br>
            <a:r>
              <a:rPr lang="en-US" dirty="0"/>
              <a:t>2016 IL App (1</a:t>
            </a:r>
            <a:r>
              <a:rPr lang="en-US" baseline="30000" dirty="0"/>
              <a:t>st</a:t>
            </a:r>
            <a:r>
              <a:rPr lang="en-US" dirty="0"/>
              <a:t>) 152300WC</a:t>
            </a:r>
          </a:p>
        </p:txBody>
      </p:sp>
      <p:sp>
        <p:nvSpPr>
          <p:cNvPr id="5" name="Content Placeholder 4"/>
          <p:cNvSpPr>
            <a:spLocks noGrp="1"/>
          </p:cNvSpPr>
          <p:nvPr>
            <p:ph idx="1"/>
          </p:nvPr>
        </p:nvSpPr>
        <p:spPr/>
        <p:txBody>
          <a:bodyPr>
            <a:normAutofit fontScale="92500" lnSpcReduction="10000"/>
          </a:bodyPr>
          <a:lstStyle/>
          <a:p>
            <a:r>
              <a:rPr lang="en-US" dirty="0"/>
              <a:t>Instead, we find the risk of falling from a chair while reaching to the floor is one which claimant would have been equally exposed to apart from his work for the employer. Thus, it presents a neutral risk and is compensable only when claimant establishes he was </a:t>
            </a:r>
            <a:r>
              <a:rPr lang="en-US" b="1" i="1" u="sng" dirty="0"/>
              <a:t>quantitatively or qualitatively</a:t>
            </a:r>
            <a:r>
              <a:rPr lang="en-US" dirty="0"/>
              <a:t> exposed to the risk to a greater degree than the general public. (See SB12).</a:t>
            </a:r>
          </a:p>
          <a:p>
            <a:r>
              <a:rPr lang="en-US" dirty="0"/>
              <a:t>For the reasons stated, we reverse the circuit court’s March 14, 2014, judgment, reversing the Commission’s initial decision and remanding to the Commission for an award of benefits to claimant; vacate the Commission’s December 26, 2014, decision and opinion on remand; vacate the circuit court’s March 12, 2014, decision, finding its previous remand order was “of no consequence”; and reinstate the Commission’s initial December 26, 2012, decision.</a:t>
            </a:r>
          </a:p>
        </p:txBody>
      </p:sp>
    </p:spTree>
    <p:extLst>
      <p:ext uri="{BB962C8B-B14F-4D97-AF65-F5344CB8AC3E}">
        <p14:creationId xmlns:p14="http://schemas.microsoft.com/office/powerpoint/2010/main" val="912629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Noonan v. IWCC</a:t>
            </a:r>
            <a:br>
              <a:rPr lang="en-US" dirty="0"/>
            </a:br>
            <a:r>
              <a:rPr lang="en-US" dirty="0"/>
              <a:t>2016 IL App (1</a:t>
            </a:r>
            <a:r>
              <a:rPr lang="en-US" baseline="30000" dirty="0"/>
              <a:t>st</a:t>
            </a:r>
            <a:r>
              <a:rPr lang="en-US" dirty="0"/>
              <a:t>) 152300WC</a:t>
            </a:r>
          </a:p>
        </p:txBody>
      </p:sp>
      <p:sp>
        <p:nvSpPr>
          <p:cNvPr id="5" name="Content Placeholder 4"/>
          <p:cNvSpPr>
            <a:spLocks noGrp="1"/>
          </p:cNvSpPr>
          <p:nvPr>
            <p:ph idx="1"/>
          </p:nvPr>
        </p:nvSpPr>
        <p:spPr/>
        <p:txBody>
          <a:bodyPr>
            <a:normAutofit fontScale="77500" lnSpcReduction="20000"/>
          </a:bodyPr>
          <a:lstStyle/>
          <a:p>
            <a:r>
              <a:rPr lang="en-US" dirty="0"/>
              <a:t>Justice </a:t>
            </a:r>
            <a:r>
              <a:rPr lang="en-US" dirty="0" err="1"/>
              <a:t>Holdridge</a:t>
            </a:r>
            <a:r>
              <a:rPr lang="en-US" dirty="0"/>
              <a:t> concurring: However, even if I were to reject that distinction and find this case analogous to </a:t>
            </a:r>
            <a:r>
              <a:rPr lang="en-US" i="1" dirty="0"/>
              <a:t>Young </a:t>
            </a:r>
            <a:r>
              <a:rPr lang="en-US" dirty="0"/>
              <a:t>and </a:t>
            </a:r>
            <a:r>
              <a:rPr lang="en-US" i="1" dirty="0"/>
              <a:t>Autumn Accolade</a:t>
            </a:r>
            <a:r>
              <a:rPr lang="en-US" dirty="0"/>
              <a:t>, I would nevertheless decline to rely upon those cases because, in my view, they apply an incorrect analysis. A claimant may not obtain benefits for injuries caused by activities of everyday living(such as bending, reaching, or stooping), even if he was ordered or instructed to perform those activities as part of his job duties, unless the claimant’s job “required him to perform those activities more frequently than members of the general public or in a manner that increased the risk.” </a:t>
            </a:r>
            <a:r>
              <a:rPr lang="en-US" i="1" dirty="0"/>
              <a:t>Adcock. </a:t>
            </a:r>
            <a:r>
              <a:rPr lang="en-US" dirty="0"/>
              <a:t>In other words, such injuries should be analyzed under neutral risk principles.</a:t>
            </a:r>
          </a:p>
          <a:p>
            <a:r>
              <a:rPr lang="en-US" dirty="0"/>
              <a:t>Justice Stewart dissenting: The majority then determines that an employer would not reasonably expect a clerical worker to bend over to pick up a dropped pen. This finding defies common sense. In my view, any employer should reasonably expect a clerical employee to bend over and pick up a dropped pen. Accordingly, I would find that the acts that resulted in the claimant’s injury were distinctly associated with his employment. Further, in my view, if a worker is injured performing an everyday activity, such as “bending over,” and that activity is incidental to his employment, the injury results from an employment risk, and a neutral-risk analysis should not be employed.</a:t>
            </a:r>
          </a:p>
        </p:txBody>
      </p:sp>
    </p:spTree>
    <p:extLst>
      <p:ext uri="{BB962C8B-B14F-4D97-AF65-F5344CB8AC3E}">
        <p14:creationId xmlns:p14="http://schemas.microsoft.com/office/powerpoint/2010/main" val="4262855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Mytnik</a:t>
            </a:r>
            <a:r>
              <a:rPr lang="en-US" dirty="0"/>
              <a:t> v. IWCC</a:t>
            </a:r>
            <a:br>
              <a:rPr lang="en-US" dirty="0"/>
            </a:br>
            <a:r>
              <a:rPr lang="en-US" dirty="0"/>
              <a:t>2016 IL App (1</a:t>
            </a:r>
            <a:r>
              <a:rPr lang="en-US" baseline="30000" dirty="0"/>
              <a:t>st</a:t>
            </a:r>
            <a:r>
              <a:rPr lang="en-US" dirty="0"/>
              <a:t>) 152116WC</a:t>
            </a:r>
          </a:p>
        </p:txBody>
      </p:sp>
      <p:sp>
        <p:nvSpPr>
          <p:cNvPr id="3" name="Content Placeholder 2"/>
          <p:cNvSpPr>
            <a:spLocks noGrp="1"/>
          </p:cNvSpPr>
          <p:nvPr>
            <p:ph idx="1"/>
          </p:nvPr>
        </p:nvSpPr>
        <p:spPr/>
        <p:txBody>
          <a:bodyPr>
            <a:normAutofit fontScale="92500" lnSpcReduction="10000"/>
          </a:bodyPr>
          <a:lstStyle/>
          <a:p>
            <a:r>
              <a:rPr lang="en-US" dirty="0"/>
              <a:t>In this case, the Commission found that claimant failed to prove a work accident because his act of bending down to pick up a bolt did not expose him to a greater risk of injury than the general public. In other words, the Commission determined claimant’s injury was the result of a non-compensable neutral risk. Implicit in its decision is a determination that claimant’s injury did not result from an employment-related risk.</a:t>
            </a:r>
          </a:p>
          <a:p>
            <a:r>
              <a:rPr lang="en-US" dirty="0"/>
              <a:t>Similar to the risk involved in </a:t>
            </a:r>
            <a:r>
              <a:rPr lang="en-US" i="1" dirty="0"/>
              <a:t>Young</a:t>
            </a:r>
            <a:r>
              <a:rPr lang="en-US" dirty="0"/>
              <a:t>, in this case we find that the risk associated with the act of bending down to pick up a fallen bolt was an employment-related risk.</a:t>
            </a:r>
          </a:p>
          <a:p>
            <a:r>
              <a:rPr lang="en-US" dirty="0"/>
              <a:t>While the act of “bending” maybe an act performed by the general public on a daily basis, the evidence established that bolts would regularly fall out of the articulating arm during the assembly process.</a:t>
            </a:r>
          </a:p>
        </p:txBody>
      </p:sp>
    </p:spTree>
    <p:extLst>
      <p:ext uri="{BB962C8B-B14F-4D97-AF65-F5344CB8AC3E}">
        <p14:creationId xmlns:p14="http://schemas.microsoft.com/office/powerpoint/2010/main" val="438589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Carl Crittenden v. City of Chicago</a:t>
            </a:r>
          </a:p>
        </p:txBody>
      </p:sp>
      <p:sp>
        <p:nvSpPr>
          <p:cNvPr id="3" name="Content Placeholder 2"/>
          <p:cNvSpPr>
            <a:spLocks noGrp="1"/>
          </p:cNvSpPr>
          <p:nvPr>
            <p:ph idx="1"/>
          </p:nvPr>
        </p:nvSpPr>
        <p:spPr/>
        <p:txBody>
          <a:bodyPr>
            <a:normAutofit fontScale="92500" lnSpcReduction="10000"/>
          </a:bodyPr>
          <a:lstStyle/>
          <a:p>
            <a:r>
              <a:rPr lang="en-US" dirty="0"/>
              <a:t>DA 4-11-08</a:t>
            </a:r>
          </a:p>
          <a:p>
            <a:r>
              <a:rPr lang="en-US" dirty="0"/>
              <a:t>Dr. Singh light duty; Dr. </a:t>
            </a:r>
            <a:r>
              <a:rPr lang="en-US" dirty="0" err="1"/>
              <a:t>Chmell</a:t>
            </a:r>
            <a:r>
              <a:rPr lang="en-US" dirty="0"/>
              <a:t> cannot RTW to old job</a:t>
            </a:r>
          </a:p>
          <a:p>
            <a:r>
              <a:rPr lang="en-US" dirty="0" err="1"/>
              <a:t>Voc</a:t>
            </a:r>
            <a:r>
              <a:rPr lang="en-US" dirty="0"/>
              <a:t> Expert Blumenthal for Petitioner</a:t>
            </a:r>
          </a:p>
          <a:p>
            <a:pPr lvl="1"/>
            <a:r>
              <a:rPr lang="en-US" dirty="0"/>
              <a:t>Target job paid $11/</a:t>
            </a:r>
            <a:r>
              <a:rPr lang="en-US" dirty="0" err="1"/>
              <a:t>hr</a:t>
            </a:r>
            <a:endParaRPr lang="en-US" dirty="0"/>
          </a:p>
          <a:p>
            <a:pPr lvl="1"/>
            <a:r>
              <a:rPr lang="en-US" dirty="0"/>
              <a:t>Various jobs would be OK: customer service to bus driver</a:t>
            </a:r>
          </a:p>
          <a:p>
            <a:pPr lvl="1"/>
            <a:r>
              <a:rPr lang="en-US" dirty="0"/>
              <a:t>$8.25/</a:t>
            </a:r>
            <a:r>
              <a:rPr lang="en-US" dirty="0" err="1"/>
              <a:t>hr</a:t>
            </a:r>
            <a:r>
              <a:rPr lang="en-US" dirty="0"/>
              <a:t> to $13.78/</a:t>
            </a:r>
            <a:r>
              <a:rPr lang="en-US" dirty="0" err="1"/>
              <a:t>hr</a:t>
            </a:r>
            <a:r>
              <a:rPr lang="en-US" dirty="0"/>
              <a:t> (bus driver)</a:t>
            </a:r>
          </a:p>
          <a:p>
            <a:r>
              <a:rPr lang="en-US" dirty="0" err="1"/>
              <a:t>Voc</a:t>
            </a:r>
            <a:r>
              <a:rPr lang="en-US" dirty="0"/>
              <a:t> Expert Bose for Respondent</a:t>
            </a:r>
          </a:p>
          <a:p>
            <a:pPr lvl="1"/>
            <a:r>
              <a:rPr lang="en-US" dirty="0"/>
              <a:t>GED recommended</a:t>
            </a:r>
          </a:p>
          <a:p>
            <a:pPr lvl="1"/>
            <a:r>
              <a:rPr lang="en-US" dirty="0"/>
              <a:t>Contact 10 employers/</a:t>
            </a:r>
            <a:r>
              <a:rPr lang="en-US" dirty="0" err="1"/>
              <a:t>wk</a:t>
            </a:r>
            <a:endParaRPr lang="en-US" dirty="0"/>
          </a:p>
          <a:p>
            <a:pPr lvl="1"/>
            <a:r>
              <a:rPr lang="en-US" dirty="0"/>
              <a:t>Non-compliance</a:t>
            </a:r>
          </a:p>
          <a:p>
            <a:pPr lvl="1"/>
            <a:r>
              <a:rPr lang="en-US"/>
              <a:t>?? what </a:t>
            </a:r>
            <a:r>
              <a:rPr lang="en-US" dirty="0"/>
              <a:t>Petitioner could earn</a:t>
            </a:r>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87819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WCLA 2018 MCLE SCHEDULE</a:t>
            </a:r>
          </a:p>
        </p:txBody>
      </p:sp>
      <p:sp>
        <p:nvSpPr>
          <p:cNvPr id="5" name="Content Placeholder 4"/>
          <p:cNvSpPr>
            <a:spLocks noGrp="1"/>
          </p:cNvSpPr>
          <p:nvPr>
            <p:ph sz="half" idx="1"/>
          </p:nvPr>
        </p:nvSpPr>
        <p:spPr/>
        <p:txBody>
          <a:bodyPr>
            <a:normAutofit fontScale="70000" lnSpcReduction="20000"/>
          </a:bodyPr>
          <a:lstStyle/>
          <a:p>
            <a:r>
              <a:rPr lang="en-US" dirty="0"/>
              <a:t>Tuesday January 23, 2018 </a:t>
            </a:r>
          </a:p>
          <a:p>
            <a:r>
              <a:rPr lang="en-US" dirty="0"/>
              <a:t>Monday February 12, 2018 (Lincoln’s Birthday observed, Special 3 hour Professional Conduct beginning at 8:30am) </a:t>
            </a:r>
          </a:p>
          <a:p>
            <a:r>
              <a:rPr lang="en-US" dirty="0"/>
              <a:t>Wednesday February 21, 2018 </a:t>
            </a:r>
          </a:p>
          <a:p>
            <a:r>
              <a:rPr lang="en-US" dirty="0"/>
              <a:t>Thursday March 22, 2018 </a:t>
            </a:r>
          </a:p>
          <a:p>
            <a:r>
              <a:rPr lang="en-US" dirty="0"/>
              <a:t>Tuesday April 10, 2018 </a:t>
            </a:r>
          </a:p>
          <a:p>
            <a:r>
              <a:rPr lang="en-US" dirty="0"/>
              <a:t>Wednesday April 25, 2018 (Coinciding with IWCC Judicial Training, Special 3 hour Spring Medical Seminar beginning at 1 pm) </a:t>
            </a:r>
          </a:p>
          <a:p>
            <a:r>
              <a:rPr lang="en-US" dirty="0"/>
              <a:t>Wednesday May 2, 2018 </a:t>
            </a:r>
          </a:p>
          <a:p>
            <a:r>
              <a:rPr lang="en-US" dirty="0"/>
              <a:t>Thursday June 7, 2018 </a:t>
            </a:r>
          </a:p>
          <a:p>
            <a:r>
              <a:rPr lang="en-US" dirty="0"/>
              <a:t>Tuesday July 10, 2018</a:t>
            </a:r>
          </a:p>
        </p:txBody>
      </p:sp>
      <p:sp>
        <p:nvSpPr>
          <p:cNvPr id="6" name="Content Placeholder 5"/>
          <p:cNvSpPr>
            <a:spLocks noGrp="1"/>
          </p:cNvSpPr>
          <p:nvPr>
            <p:ph sz="half" idx="2"/>
          </p:nvPr>
        </p:nvSpPr>
        <p:spPr/>
        <p:txBody>
          <a:bodyPr>
            <a:normAutofit fontScale="70000" lnSpcReduction="20000"/>
          </a:bodyPr>
          <a:lstStyle/>
          <a:p>
            <a:r>
              <a:rPr lang="en-US" dirty="0"/>
              <a:t>Wednesday August 8, 2018 </a:t>
            </a:r>
          </a:p>
          <a:p>
            <a:r>
              <a:rPr lang="en-US" dirty="0"/>
              <a:t>Thursday September 13, 2018</a:t>
            </a:r>
          </a:p>
          <a:p>
            <a:r>
              <a:rPr lang="en-US" dirty="0"/>
              <a:t>? September 2018 Fall Medical Seminar (coinciding with IWCC Judicial Training September 13 &amp; 14, 2018) </a:t>
            </a:r>
          </a:p>
          <a:p>
            <a:r>
              <a:rPr lang="en-US" dirty="0"/>
              <a:t>Tuesday October 9, 2018		         </a:t>
            </a:r>
          </a:p>
          <a:p>
            <a:r>
              <a:rPr lang="en-US" dirty="0"/>
              <a:t>Wednesday November 7, 2018 </a:t>
            </a:r>
          </a:p>
          <a:p>
            <a:r>
              <a:rPr lang="en-US" dirty="0"/>
              <a:t>Thursday December 13, 2018 </a:t>
            </a:r>
          </a:p>
          <a:p>
            <a:r>
              <a:rPr lang="en-US" dirty="0"/>
              <a:t>All programs will be held in the </a:t>
            </a:r>
            <a:r>
              <a:rPr lang="en-US" b="1" dirty="0"/>
              <a:t>JRTC Assembly Hall</a:t>
            </a:r>
            <a:r>
              <a:rPr lang="en-US" dirty="0"/>
              <a:t> which is the auditorium on the </a:t>
            </a:r>
            <a:r>
              <a:rPr lang="en-US" b="1" dirty="0"/>
              <a:t>Concourse (basement)</a:t>
            </a:r>
            <a:r>
              <a:rPr lang="en-US" dirty="0"/>
              <a:t> level of the James R. Thompson Center (State of Illinois Building) at 100 W. Randolph in Chicago.  All programs </a:t>
            </a:r>
            <a:r>
              <a:rPr lang="en-US" b="1" dirty="0"/>
              <a:t>begin at 12:00 noon and end at 1:00 pm, except as otherwise indicated.</a:t>
            </a:r>
            <a:endParaRPr lang="en-US" dirty="0"/>
          </a:p>
          <a:p>
            <a:endParaRPr lang="en-US" dirty="0"/>
          </a:p>
        </p:txBody>
      </p:sp>
    </p:spTree>
    <p:extLst>
      <p:ext uri="{BB962C8B-B14F-4D97-AF65-F5344CB8AC3E}">
        <p14:creationId xmlns:p14="http://schemas.microsoft.com/office/powerpoint/2010/main" val="233052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Carl Crittenden v. City of Chicago</a:t>
            </a:r>
            <a:br>
              <a:rPr lang="en-US" dirty="0"/>
            </a:br>
            <a:r>
              <a:rPr lang="en-US" dirty="0"/>
              <a:t>08WC19505; 14IWCC0884</a:t>
            </a:r>
          </a:p>
        </p:txBody>
      </p:sp>
      <p:sp>
        <p:nvSpPr>
          <p:cNvPr id="3" name="Content Placeholder 2"/>
          <p:cNvSpPr>
            <a:spLocks noGrp="1"/>
          </p:cNvSpPr>
          <p:nvPr>
            <p:ph idx="1"/>
          </p:nvPr>
        </p:nvSpPr>
        <p:spPr/>
        <p:txBody>
          <a:bodyPr>
            <a:noAutofit/>
          </a:bodyPr>
          <a:lstStyle/>
          <a:p>
            <a:r>
              <a:rPr lang="en-US" sz="2000" dirty="0"/>
              <a:t>Arbitrator’s decision</a:t>
            </a:r>
          </a:p>
          <a:p>
            <a:r>
              <a:rPr lang="en-US" sz="2000" dirty="0"/>
              <a:t>Arbitrator finds that Petitioner is partially incapacitated from pursuing his usual and customary line of employment and that he is entitled to benefits under Section 8( d)1. Respondent shall pay Petitioner wage differential benefits of$581.06 week for the duration of the disability, because the injuries sustained caused a loss of earnings, as provided in Section 8(d)1.</a:t>
            </a:r>
          </a:p>
          <a:p>
            <a:r>
              <a:rPr lang="en-US" sz="2000" dirty="0"/>
              <a:t>There was no dispute as to how much Petitioner would be earning, i.e., $32.79 per hour, if he could still perform that job. </a:t>
            </a:r>
          </a:p>
          <a:p>
            <a:r>
              <a:rPr lang="en-US" sz="2000" dirty="0"/>
              <a:t>Blumenthal and Bose did not rely on identical histories, but their opinions overlapped in that they both targeted cashier and customer service jobs when they evaluated Petitioner in 2010 and 2011, noting Petitioner's past retail experience. Blumenthal noted Petitioner was earning $11.00 per hour when he left his part-time job at Target. Blumenthal projected earnings of $8.25 to $13.78 per hour. Bose did not criticize this projection or make a projection of her own. The Arbitrator selects $11.00 per hour as a reasonable wage. The Arbitrator arrives at a wage differential rate of $581.06 by multiplying $32.79 by 40 hours to arrive at $1,311.60, subtracting $440.00 [$11.00/hour x 40] to arrive at $871.60 and dividing $871.60 by 2/3.</a:t>
            </a:r>
          </a:p>
        </p:txBody>
      </p:sp>
    </p:spTree>
    <p:extLst>
      <p:ext uri="{BB962C8B-B14F-4D97-AF65-F5344CB8AC3E}">
        <p14:creationId xmlns:p14="http://schemas.microsoft.com/office/powerpoint/2010/main" val="3910187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Carl Crittenden v. City of Chicago</a:t>
            </a:r>
            <a:br>
              <a:rPr lang="en-US" dirty="0"/>
            </a:br>
            <a:r>
              <a:rPr lang="en-US" dirty="0"/>
              <a:t>08WC19505; 14IWCC0884</a:t>
            </a:r>
          </a:p>
        </p:txBody>
      </p:sp>
      <p:sp>
        <p:nvSpPr>
          <p:cNvPr id="3" name="Content Placeholder 2"/>
          <p:cNvSpPr>
            <a:spLocks noGrp="1"/>
          </p:cNvSpPr>
          <p:nvPr>
            <p:ph idx="1"/>
          </p:nvPr>
        </p:nvSpPr>
        <p:spPr/>
        <p:txBody>
          <a:bodyPr>
            <a:noAutofit/>
          </a:bodyPr>
          <a:lstStyle/>
          <a:p>
            <a:r>
              <a:rPr lang="en-US" sz="2000" dirty="0"/>
              <a:t>IWCC Decision</a:t>
            </a:r>
          </a:p>
          <a:p>
            <a:r>
              <a:rPr lang="en-US" sz="2000" dirty="0"/>
              <a:t>The Commission finds it is more reasonable to determine, based on a review of all of the evidence, that the Petitioner is capable of earning $13.78 per hour. This results in a weekly wage differential of $506.93. </a:t>
            </a:r>
          </a:p>
          <a:p>
            <a:r>
              <a:rPr lang="en-US" sz="2000" dirty="0"/>
              <a:t>The Commission believes that the Petitioner did not provide the effort that he should have in performing his job search, and exaggerated the difficulties he encountered in dealing with the Respondent's initial method of vocational assistance. </a:t>
            </a:r>
          </a:p>
          <a:p>
            <a:r>
              <a:rPr lang="en-US" sz="2000" dirty="0"/>
              <a:t>This lack of effort was also supported by the testimony of Julie Bose.</a:t>
            </a:r>
          </a:p>
          <a:p>
            <a:r>
              <a:rPr lang="en-US" sz="2000" dirty="0"/>
              <a:t>When a claimant is receiving weekly benefits while performing a search for alternative employment, the search is his "job" during this time. Petitioner has clearly shown entitlement to a wage differential, however his lack of effort in obtaining alternative suitable employment leads us to determine that he is capable of earning the highest amount that Mr. Blumenthal opined he was capable of earning, $13.78 per hour. </a:t>
            </a:r>
          </a:p>
          <a:p>
            <a:r>
              <a:rPr lang="en-US" sz="2000" dirty="0"/>
              <a:t>Proper weekly wage differential should be $506.93 per week. ($581.06 by Arbitrator).</a:t>
            </a:r>
          </a:p>
        </p:txBody>
      </p:sp>
    </p:spTree>
    <p:extLst>
      <p:ext uri="{BB962C8B-B14F-4D97-AF65-F5344CB8AC3E}">
        <p14:creationId xmlns:p14="http://schemas.microsoft.com/office/powerpoint/2010/main" val="1344211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Crittenden v. IWCC</a:t>
            </a:r>
            <a:br>
              <a:rPr lang="en-US" dirty="0"/>
            </a:br>
            <a:r>
              <a:rPr lang="en-US" dirty="0"/>
              <a:t>2017 IL App (1</a:t>
            </a:r>
            <a:r>
              <a:rPr lang="en-US" baseline="30000" dirty="0"/>
              <a:t>st</a:t>
            </a:r>
            <a:r>
              <a:rPr lang="en-US" dirty="0"/>
              <a:t>) 160002WC</a:t>
            </a:r>
          </a:p>
        </p:txBody>
      </p:sp>
      <p:sp>
        <p:nvSpPr>
          <p:cNvPr id="3" name="Content Placeholder 2"/>
          <p:cNvSpPr>
            <a:spLocks noGrp="1"/>
          </p:cNvSpPr>
          <p:nvPr>
            <p:ph idx="1"/>
          </p:nvPr>
        </p:nvSpPr>
        <p:spPr/>
        <p:txBody>
          <a:bodyPr>
            <a:normAutofit fontScale="92500" lnSpcReduction="20000"/>
          </a:bodyPr>
          <a:lstStyle/>
          <a:p>
            <a:r>
              <a:rPr lang="en-US" dirty="0"/>
              <a:t>The claimant now appeals… For the following reasons, we reverse, vacate the Commission's decision, and remand this matter to the Commission with directions</a:t>
            </a:r>
          </a:p>
          <a:p>
            <a:r>
              <a:rPr lang="en-US" dirty="0"/>
              <a:t>The sole issue on appeal is whether the circuit court erred by confirming the Commission's decision regarding the amount of the wage differential award</a:t>
            </a:r>
          </a:p>
          <a:p>
            <a:r>
              <a:rPr lang="en-US" dirty="0"/>
              <a:t>First, as discussed in further detail below, we find that the issue raised in this case requires this court to interpret the language of the Act. To that extent, we employ a </a:t>
            </a:r>
            <a:r>
              <a:rPr lang="en-US" i="1" dirty="0"/>
              <a:t>de novo </a:t>
            </a:r>
            <a:r>
              <a:rPr lang="en-US" dirty="0"/>
              <a:t>standard of review. </a:t>
            </a:r>
          </a:p>
          <a:p>
            <a:r>
              <a:rPr lang="en-US" dirty="0"/>
              <a:t>However, once we have set forth the proper interpretation of the Act, the issue of whether the Commission properly calculated the wage differential award under the statute as we have interpreted it is subject to a manifest weight of the evidence standard of review. </a:t>
            </a:r>
          </a:p>
        </p:txBody>
      </p:sp>
    </p:spTree>
    <p:extLst>
      <p:ext uri="{BB962C8B-B14F-4D97-AF65-F5344CB8AC3E}">
        <p14:creationId xmlns:p14="http://schemas.microsoft.com/office/powerpoint/2010/main" val="2083663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Crittenden v. IWCC</a:t>
            </a:r>
            <a:br>
              <a:rPr lang="en-US" dirty="0"/>
            </a:br>
            <a:r>
              <a:rPr lang="en-US" dirty="0"/>
              <a:t>2017 IL App (1</a:t>
            </a:r>
            <a:r>
              <a:rPr lang="en-US" baseline="30000" dirty="0"/>
              <a:t>st</a:t>
            </a:r>
            <a:r>
              <a:rPr lang="en-US" dirty="0"/>
              <a:t>) 160002WC</a:t>
            </a:r>
          </a:p>
        </p:txBody>
      </p:sp>
      <p:sp>
        <p:nvSpPr>
          <p:cNvPr id="3" name="Content Placeholder 2"/>
          <p:cNvSpPr>
            <a:spLocks noGrp="1"/>
          </p:cNvSpPr>
          <p:nvPr>
            <p:ph idx="1"/>
          </p:nvPr>
        </p:nvSpPr>
        <p:spPr/>
        <p:txBody>
          <a:bodyPr>
            <a:normAutofit fontScale="77500" lnSpcReduction="20000"/>
          </a:bodyPr>
          <a:lstStyle/>
          <a:p>
            <a:r>
              <a:rPr lang="en-US" dirty="0"/>
              <a:t>8(d)1: “the average amount which he…is able to earn in some suitable employment or business after the accident”</a:t>
            </a:r>
          </a:p>
          <a:p>
            <a:r>
              <a:rPr lang="en-US" dirty="0"/>
              <a:t>No Illinois court has set forth an interpretation of the particular method the Commission is required to use to establish "the average amount which [the employee] is able to earn in some suitable employment or business after the accident," in the event that the employee has not returned to work. Accordingly, we find this to be an issue of first impression and proceed to interpret the Act to resolve this legal issue.</a:t>
            </a:r>
          </a:p>
          <a:p>
            <a:r>
              <a:rPr lang="en-US" dirty="0"/>
              <a:t>If the claimant is not working at the time of the calculation, the Commission must rely on functional and vocational expert evidence</a:t>
            </a:r>
          </a:p>
          <a:p>
            <a:r>
              <a:rPr lang="en-US" dirty="0"/>
              <a:t>We hold that in order to calculate a wage differential award, the Commission must identify, based on the evidence in the record, an occupation that the claimant is able and qualified to perform, and apply the average wage for that occupation to the wage differential calculation. As a corollary to this holding, the claimant is required to introduce evidence sufficient for the Commission to identify an occupation that the claimant is able and qualified to perform and the average wage for that occupation</a:t>
            </a:r>
          </a:p>
        </p:txBody>
      </p:sp>
    </p:spTree>
    <p:extLst>
      <p:ext uri="{BB962C8B-B14F-4D97-AF65-F5344CB8AC3E}">
        <p14:creationId xmlns:p14="http://schemas.microsoft.com/office/powerpoint/2010/main" val="2102020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Crittenden v. IWCC</a:t>
            </a:r>
            <a:br>
              <a:rPr lang="en-US" dirty="0"/>
            </a:br>
            <a:r>
              <a:rPr lang="en-US" dirty="0"/>
              <a:t>2017 IL App (1</a:t>
            </a:r>
            <a:r>
              <a:rPr lang="en-US" baseline="30000" dirty="0"/>
              <a:t>st</a:t>
            </a:r>
            <a:r>
              <a:rPr lang="en-US" dirty="0"/>
              <a:t>) 160002WC</a:t>
            </a:r>
          </a:p>
        </p:txBody>
      </p:sp>
      <p:sp>
        <p:nvSpPr>
          <p:cNvPr id="3" name="Content Placeholder 2"/>
          <p:cNvSpPr>
            <a:spLocks noGrp="1"/>
          </p:cNvSpPr>
          <p:nvPr>
            <p:ph idx="1"/>
          </p:nvPr>
        </p:nvSpPr>
        <p:spPr/>
        <p:txBody>
          <a:bodyPr>
            <a:normAutofit fontScale="85000" lnSpcReduction="20000"/>
          </a:bodyPr>
          <a:lstStyle/>
          <a:p>
            <a:r>
              <a:rPr lang="en-US" dirty="0"/>
              <a:t>Having set forth the precise method that the Commission must utilize in determining "the average amount he…is able to earn in some suitable employment or business after the accident," we turn to the IWCC  decision in order to determine whether it was against the manifest weight of the evidence</a:t>
            </a:r>
          </a:p>
          <a:p>
            <a:r>
              <a:rPr lang="en-US" dirty="0"/>
              <a:t>IWCC used $13.78 as the average amount the claimant is able to earn. However, IWCC did not identify a suitable occupation for the claimant and, accordingly, did not identify $13.78 as the average amount the claimant is able to earn in any suitable occupation.</a:t>
            </a:r>
          </a:p>
          <a:p>
            <a:r>
              <a:rPr lang="en-US" dirty="0"/>
              <a:t>In the record, $13.78 was identified in Blumenthal's report as the average wage of a school bus driver. However, the record is clear that, at the time of the hearing, claimant did not possess a driver's license. He was not qualified to drive a school bus. There is no other evidence in the record reflecting an occupation that the claimant is able and qualified to perform that has an average wage of $13.78 per hour. Accordingly, </a:t>
            </a:r>
            <a:r>
              <a:rPr lang="en-US"/>
              <a:t>the IWCC calculation </a:t>
            </a:r>
            <a:r>
              <a:rPr lang="en-US" dirty="0"/>
              <a:t>of the claimant's wage differential is against the manifest weight of the evidence. </a:t>
            </a:r>
          </a:p>
        </p:txBody>
      </p:sp>
    </p:spTree>
    <p:extLst>
      <p:ext uri="{BB962C8B-B14F-4D97-AF65-F5344CB8AC3E}">
        <p14:creationId xmlns:p14="http://schemas.microsoft.com/office/powerpoint/2010/main" val="656369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Melanie Martin v. AT&amp;T</a:t>
            </a:r>
            <a:br>
              <a:rPr lang="en-US" dirty="0"/>
            </a:br>
            <a:r>
              <a:rPr lang="en-US" dirty="0"/>
              <a:t>15 WC 029983; 16 IWCC 0609</a:t>
            </a:r>
          </a:p>
        </p:txBody>
      </p:sp>
      <p:sp>
        <p:nvSpPr>
          <p:cNvPr id="3" name="Content Placeholder 2"/>
          <p:cNvSpPr>
            <a:spLocks noGrp="1"/>
          </p:cNvSpPr>
          <p:nvPr>
            <p:ph idx="1"/>
          </p:nvPr>
        </p:nvSpPr>
        <p:spPr/>
        <p:txBody>
          <a:bodyPr>
            <a:noAutofit/>
          </a:bodyPr>
          <a:lstStyle/>
          <a:p>
            <a:r>
              <a:rPr lang="en-US" sz="1600" dirty="0"/>
              <a:t>Petitioner falls on stairs going to get personal cell phone at end of </a:t>
            </a:r>
            <a:r>
              <a:rPr lang="en-US" sz="1600" err="1"/>
              <a:t>shift</a:t>
            </a:r>
            <a:r>
              <a:rPr lang="en-US" sz="1600"/>
              <a:t>. IWCC </a:t>
            </a:r>
            <a:r>
              <a:rPr lang="en-US" sz="1600" dirty="0"/>
              <a:t>affirms and adopts Arbitrator’s denial of benefits</a:t>
            </a:r>
          </a:p>
          <a:p>
            <a:r>
              <a:rPr lang="en-US" sz="1600" dirty="0"/>
              <a:t>Petitioner had already signed out of work, had already walked down the final  stairway and was just about out the door when she realized she had forgotten her personal cell phone</a:t>
            </a:r>
          </a:p>
          <a:p>
            <a:r>
              <a:rPr lang="en-US" sz="1600" dirty="0"/>
              <a:t>Petitioner was not carrying anything other than her purse</a:t>
            </a:r>
          </a:p>
          <a:p>
            <a:r>
              <a:rPr lang="en-US" sz="1600" dirty="0"/>
              <a:t>Petitioner's decision to walk back up the stairs was solely for her own personal benefit</a:t>
            </a:r>
          </a:p>
          <a:p>
            <a:r>
              <a:rPr lang="en-US" sz="1600" dirty="0"/>
              <a:t>Significant that petitioner never testified that the stairwell was not accessible to the general public. She also clearly testified that she had other access to and from the ground floor and the second floor where she worked, that being an elevator. Petitioner was not instructed by her employer to use the elevator or the stairwell. The choice was hers.</a:t>
            </a:r>
          </a:p>
          <a:p>
            <a:r>
              <a:rPr lang="en-US" sz="1600" dirty="0"/>
              <a:t>Arbitrator notes that the step on which petitioner alleged she fell did have a small section of the nonslip strip missing. However , the picture shows that the strip was not raised or buckled and in fact even where the piece was missing, the height of the strip was exactly the same as that around the perimeter of the strip, namely 1/ 8".</a:t>
            </a:r>
          </a:p>
          <a:p>
            <a:r>
              <a:rPr lang="en-US" sz="1600" dirty="0"/>
              <a:t>Based on the above, as well as the credible evidence, the arbitrator finds the petitioner has failed to prove by a preponderance of the credible evidence that she sustained an accidental injury that arose out of and in the course of her employment </a:t>
            </a:r>
          </a:p>
          <a:p>
            <a:r>
              <a:rPr lang="en-US" sz="1600" dirty="0"/>
              <a:t>Circuit Court confirmed 5-4-17. Case in the Appellate Court.</a:t>
            </a:r>
          </a:p>
        </p:txBody>
      </p:sp>
    </p:spTree>
    <p:extLst>
      <p:ext uri="{BB962C8B-B14F-4D97-AF65-F5344CB8AC3E}">
        <p14:creationId xmlns:p14="http://schemas.microsoft.com/office/powerpoint/2010/main" val="1932937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NCCI Data</a:t>
            </a:r>
          </a:p>
        </p:txBody>
      </p:sp>
      <p:graphicFrame>
        <p:nvGraphicFramePr>
          <p:cNvPr id="4" name="Content Placeholder 3"/>
          <p:cNvGraphicFramePr>
            <a:graphicFrameLocks noGrp="1"/>
          </p:cNvGraphicFramePr>
          <p:nvPr>
            <p:ph idx="1"/>
            <p:extLst/>
          </p:nvPr>
        </p:nvGraphicFramePr>
        <p:xfrm>
          <a:off x="659875" y="1272623"/>
          <a:ext cx="10595730" cy="5303520"/>
        </p:xfrm>
        <a:graphic>
          <a:graphicData uri="http://schemas.openxmlformats.org/drawingml/2006/table">
            <a:tbl>
              <a:tblPr firstRow="1" bandRow="1">
                <a:tableStyleId>{073A0DAA-6AF3-43AB-8588-CEC1D06C72B9}</a:tableStyleId>
              </a:tblPr>
              <a:tblGrid>
                <a:gridCol w="2119146">
                  <a:extLst>
                    <a:ext uri="{9D8B030D-6E8A-4147-A177-3AD203B41FA5}">
                      <a16:colId xmlns:a16="http://schemas.microsoft.com/office/drawing/2014/main" val="20000"/>
                    </a:ext>
                  </a:extLst>
                </a:gridCol>
                <a:gridCol w="2119146">
                  <a:extLst>
                    <a:ext uri="{9D8B030D-6E8A-4147-A177-3AD203B41FA5}">
                      <a16:colId xmlns:a16="http://schemas.microsoft.com/office/drawing/2014/main" val="20001"/>
                    </a:ext>
                  </a:extLst>
                </a:gridCol>
                <a:gridCol w="2119146">
                  <a:extLst>
                    <a:ext uri="{9D8B030D-6E8A-4147-A177-3AD203B41FA5}">
                      <a16:colId xmlns:a16="http://schemas.microsoft.com/office/drawing/2014/main" val="20002"/>
                    </a:ext>
                  </a:extLst>
                </a:gridCol>
                <a:gridCol w="2119146">
                  <a:extLst>
                    <a:ext uri="{9D8B030D-6E8A-4147-A177-3AD203B41FA5}">
                      <a16:colId xmlns:a16="http://schemas.microsoft.com/office/drawing/2014/main" val="20003"/>
                    </a:ext>
                  </a:extLst>
                </a:gridCol>
                <a:gridCol w="2119146">
                  <a:extLst>
                    <a:ext uri="{9D8B030D-6E8A-4147-A177-3AD203B41FA5}">
                      <a16:colId xmlns:a16="http://schemas.microsoft.com/office/drawing/2014/main" val="20004"/>
                    </a:ext>
                  </a:extLst>
                </a:gridCol>
              </a:tblGrid>
              <a:tr h="626882">
                <a:tc>
                  <a:txBody>
                    <a:bodyPr/>
                    <a:lstStyle/>
                    <a:p>
                      <a:r>
                        <a:rPr lang="en-US" dirty="0"/>
                        <a:t>Date</a:t>
                      </a:r>
                    </a:p>
                  </a:txBody>
                  <a:tcPr/>
                </a:tc>
                <a:tc>
                  <a:txBody>
                    <a:bodyPr/>
                    <a:lstStyle/>
                    <a:p>
                      <a:r>
                        <a:rPr lang="en-US" sz="1800" dirty="0"/>
                        <a:t>Rate Recommendation</a:t>
                      </a:r>
                    </a:p>
                  </a:txBody>
                  <a:tcPr/>
                </a:tc>
                <a:tc>
                  <a:txBody>
                    <a:bodyPr/>
                    <a:lstStyle/>
                    <a:p>
                      <a:r>
                        <a:rPr lang="en-US" dirty="0"/>
                        <a:t>Loss Cost</a:t>
                      </a:r>
                    </a:p>
                  </a:txBody>
                  <a:tcPr/>
                </a:tc>
                <a:tc>
                  <a:txBody>
                    <a:bodyPr/>
                    <a:lstStyle/>
                    <a:p>
                      <a:r>
                        <a:rPr lang="en-US" dirty="0"/>
                        <a:t>Total Premium</a:t>
                      </a:r>
                    </a:p>
                  </a:txBody>
                  <a:tcPr/>
                </a:tc>
                <a:tc>
                  <a:txBody>
                    <a:bodyPr/>
                    <a:lstStyle/>
                    <a:p>
                      <a:r>
                        <a:rPr lang="en-US" dirty="0"/>
                        <a:t># of Policies</a:t>
                      </a:r>
                    </a:p>
                  </a:txBody>
                  <a:tcPr/>
                </a:tc>
                <a:extLst>
                  <a:ext uri="{0D108BD9-81ED-4DB2-BD59-A6C34878D82A}">
                    <a16:rowId xmlns:a16="http://schemas.microsoft.com/office/drawing/2014/main" val="10000"/>
                  </a:ext>
                </a:extLst>
              </a:tr>
              <a:tr h="507476">
                <a:tc>
                  <a:txBody>
                    <a:bodyPr/>
                    <a:lstStyle/>
                    <a:p>
                      <a:r>
                        <a:rPr lang="en-US" sz="2800" dirty="0"/>
                        <a:t>9-1-2011</a:t>
                      </a:r>
                    </a:p>
                  </a:txBody>
                  <a:tcPr/>
                </a:tc>
                <a:tc>
                  <a:txBody>
                    <a:bodyPr/>
                    <a:lstStyle/>
                    <a:p>
                      <a:r>
                        <a:rPr lang="en-US" sz="2800" dirty="0"/>
                        <a:t>-8.8%</a:t>
                      </a:r>
                    </a:p>
                  </a:txBody>
                  <a:tcPr/>
                </a:tc>
                <a:tc>
                  <a:txBody>
                    <a:bodyPr/>
                    <a:lstStyle/>
                    <a:p>
                      <a:endParaRPr lang="en-US" sz="2800" dirty="0"/>
                    </a:p>
                  </a:txBody>
                  <a:tcPr/>
                </a:tc>
                <a:tc>
                  <a:txBody>
                    <a:bodyPr/>
                    <a:lstStyle/>
                    <a:p>
                      <a:r>
                        <a:rPr lang="en-US" sz="2800" dirty="0"/>
                        <a:t>$2.42 billion</a:t>
                      </a:r>
                    </a:p>
                  </a:txBody>
                  <a:tcPr/>
                </a:tc>
                <a:tc>
                  <a:txBody>
                    <a:bodyPr/>
                    <a:lstStyle/>
                    <a:p>
                      <a:endParaRPr lang="en-US" sz="2800" dirty="0"/>
                    </a:p>
                  </a:txBody>
                  <a:tcPr/>
                </a:tc>
                <a:extLst>
                  <a:ext uri="{0D108BD9-81ED-4DB2-BD59-A6C34878D82A}">
                    <a16:rowId xmlns:a16="http://schemas.microsoft.com/office/drawing/2014/main" val="10001"/>
                  </a:ext>
                </a:extLst>
              </a:tr>
              <a:tr h="507476">
                <a:tc>
                  <a:txBody>
                    <a:bodyPr/>
                    <a:lstStyle/>
                    <a:p>
                      <a:r>
                        <a:rPr lang="en-US" sz="2800" dirty="0"/>
                        <a:t>1-1-2012</a:t>
                      </a:r>
                    </a:p>
                  </a:txBody>
                  <a:tcPr/>
                </a:tc>
                <a:tc>
                  <a:txBody>
                    <a:bodyPr/>
                    <a:lstStyle/>
                    <a:p>
                      <a:r>
                        <a:rPr lang="en-US" sz="2800" dirty="0"/>
                        <a:t>+3.5%</a:t>
                      </a:r>
                    </a:p>
                  </a:txBody>
                  <a:tcPr/>
                </a:tc>
                <a:tc>
                  <a:txBody>
                    <a:bodyPr/>
                    <a:lstStyle/>
                    <a:p>
                      <a:r>
                        <a:rPr lang="en-US" sz="2800" dirty="0"/>
                        <a:t>+3.7%</a:t>
                      </a:r>
                    </a:p>
                  </a:txBody>
                  <a:tcPr/>
                </a:tc>
                <a:tc>
                  <a:txBody>
                    <a:bodyPr/>
                    <a:lstStyle/>
                    <a:p>
                      <a:r>
                        <a:rPr lang="en-US" sz="2800" dirty="0"/>
                        <a:t>$2.60 billion</a:t>
                      </a:r>
                    </a:p>
                  </a:txBody>
                  <a:tcPr/>
                </a:tc>
                <a:tc>
                  <a:txBody>
                    <a:bodyPr/>
                    <a:lstStyle/>
                    <a:p>
                      <a:endParaRPr lang="en-US" sz="2800" dirty="0"/>
                    </a:p>
                  </a:txBody>
                  <a:tcPr/>
                </a:tc>
                <a:extLst>
                  <a:ext uri="{0D108BD9-81ED-4DB2-BD59-A6C34878D82A}">
                    <a16:rowId xmlns:a16="http://schemas.microsoft.com/office/drawing/2014/main" val="10002"/>
                  </a:ext>
                </a:extLst>
              </a:tr>
              <a:tr h="507476">
                <a:tc>
                  <a:txBody>
                    <a:bodyPr/>
                    <a:lstStyle/>
                    <a:p>
                      <a:r>
                        <a:rPr lang="en-US" sz="2800" dirty="0"/>
                        <a:t>1-1-2013</a:t>
                      </a:r>
                    </a:p>
                  </a:txBody>
                  <a:tcPr/>
                </a:tc>
                <a:tc>
                  <a:txBody>
                    <a:bodyPr/>
                    <a:lstStyle/>
                    <a:p>
                      <a:r>
                        <a:rPr lang="en-US" sz="2800" dirty="0"/>
                        <a:t>-3.8%</a:t>
                      </a:r>
                    </a:p>
                  </a:txBody>
                  <a:tcPr/>
                </a:tc>
                <a:tc>
                  <a:txBody>
                    <a:bodyPr/>
                    <a:lstStyle/>
                    <a:p>
                      <a:r>
                        <a:rPr lang="en-US" sz="2800" dirty="0"/>
                        <a:t>-3.5%</a:t>
                      </a:r>
                    </a:p>
                  </a:txBody>
                  <a:tcPr/>
                </a:tc>
                <a:tc>
                  <a:txBody>
                    <a:bodyPr/>
                    <a:lstStyle/>
                    <a:p>
                      <a:r>
                        <a:rPr lang="en-US" sz="2800" dirty="0"/>
                        <a:t>$2.68 billion</a:t>
                      </a:r>
                    </a:p>
                  </a:txBody>
                  <a:tcPr/>
                </a:tc>
                <a:tc>
                  <a:txBody>
                    <a:bodyPr/>
                    <a:lstStyle/>
                    <a:p>
                      <a:r>
                        <a:rPr lang="en-US" sz="2800" dirty="0"/>
                        <a:t>188,018</a:t>
                      </a:r>
                    </a:p>
                  </a:txBody>
                  <a:tcPr/>
                </a:tc>
                <a:extLst>
                  <a:ext uri="{0D108BD9-81ED-4DB2-BD59-A6C34878D82A}">
                    <a16:rowId xmlns:a16="http://schemas.microsoft.com/office/drawing/2014/main" val="10003"/>
                  </a:ext>
                </a:extLst>
              </a:tr>
              <a:tr h="507476">
                <a:tc>
                  <a:txBody>
                    <a:bodyPr/>
                    <a:lstStyle/>
                    <a:p>
                      <a:r>
                        <a:rPr lang="en-US" sz="2800" dirty="0"/>
                        <a:t>1-1-2014</a:t>
                      </a:r>
                    </a:p>
                  </a:txBody>
                  <a:tcPr/>
                </a:tc>
                <a:tc>
                  <a:txBody>
                    <a:bodyPr/>
                    <a:lstStyle/>
                    <a:p>
                      <a:r>
                        <a:rPr lang="en-US" sz="2800" dirty="0"/>
                        <a:t>-4.5%</a:t>
                      </a:r>
                    </a:p>
                  </a:txBody>
                  <a:tcPr/>
                </a:tc>
                <a:tc>
                  <a:txBody>
                    <a:bodyPr/>
                    <a:lstStyle/>
                    <a:p>
                      <a:r>
                        <a:rPr lang="en-US" sz="2800" dirty="0"/>
                        <a:t>-5.8%</a:t>
                      </a:r>
                    </a:p>
                  </a:txBody>
                  <a:tcPr/>
                </a:tc>
                <a:tc>
                  <a:txBody>
                    <a:bodyPr/>
                    <a:lstStyle/>
                    <a:p>
                      <a:r>
                        <a:rPr lang="en-US" sz="2800" dirty="0"/>
                        <a:t>$2.75 billion</a:t>
                      </a:r>
                    </a:p>
                  </a:txBody>
                  <a:tcPr/>
                </a:tc>
                <a:tc>
                  <a:txBody>
                    <a:bodyPr/>
                    <a:lstStyle/>
                    <a:p>
                      <a:endParaRPr lang="en-US" sz="2800" dirty="0"/>
                    </a:p>
                  </a:txBody>
                  <a:tcPr/>
                </a:tc>
                <a:extLst>
                  <a:ext uri="{0D108BD9-81ED-4DB2-BD59-A6C34878D82A}">
                    <a16:rowId xmlns:a16="http://schemas.microsoft.com/office/drawing/2014/main" val="10004"/>
                  </a:ext>
                </a:extLst>
              </a:tr>
              <a:tr h="507476">
                <a:tc>
                  <a:txBody>
                    <a:bodyPr/>
                    <a:lstStyle/>
                    <a:p>
                      <a:r>
                        <a:rPr lang="en-US" sz="2800" dirty="0"/>
                        <a:t>1-1-2015</a:t>
                      </a:r>
                    </a:p>
                  </a:txBody>
                  <a:tcPr/>
                </a:tc>
                <a:tc>
                  <a:txBody>
                    <a:bodyPr/>
                    <a:lstStyle/>
                    <a:p>
                      <a:r>
                        <a:rPr lang="en-US" sz="2800" dirty="0"/>
                        <a:t>-5.5%</a:t>
                      </a:r>
                    </a:p>
                  </a:txBody>
                  <a:tcPr/>
                </a:tc>
                <a:tc>
                  <a:txBody>
                    <a:bodyPr/>
                    <a:lstStyle/>
                    <a:p>
                      <a:r>
                        <a:rPr lang="en-US" sz="2800" dirty="0"/>
                        <a:t>-6.2%</a:t>
                      </a:r>
                    </a:p>
                  </a:txBody>
                  <a:tcPr/>
                </a:tc>
                <a:tc>
                  <a:txBody>
                    <a:bodyPr/>
                    <a:lstStyle/>
                    <a:p>
                      <a:r>
                        <a:rPr lang="en-US" sz="2800" dirty="0"/>
                        <a:t>$2.83 billion</a:t>
                      </a:r>
                    </a:p>
                  </a:txBody>
                  <a:tcPr/>
                </a:tc>
                <a:tc>
                  <a:txBody>
                    <a:bodyPr/>
                    <a:lstStyle/>
                    <a:p>
                      <a:endParaRPr lang="en-US" sz="2800"/>
                    </a:p>
                  </a:txBody>
                  <a:tcPr/>
                </a:tc>
                <a:extLst>
                  <a:ext uri="{0D108BD9-81ED-4DB2-BD59-A6C34878D82A}">
                    <a16:rowId xmlns:a16="http://schemas.microsoft.com/office/drawing/2014/main" val="10005"/>
                  </a:ext>
                </a:extLst>
              </a:tr>
              <a:tr h="507476">
                <a:tc>
                  <a:txBody>
                    <a:bodyPr/>
                    <a:lstStyle/>
                    <a:p>
                      <a:r>
                        <a:rPr lang="en-US" sz="2800" dirty="0"/>
                        <a:t>1-1-2016</a:t>
                      </a:r>
                    </a:p>
                  </a:txBody>
                  <a:tcPr/>
                </a:tc>
                <a:tc>
                  <a:txBody>
                    <a:bodyPr/>
                    <a:lstStyle/>
                    <a:p>
                      <a:r>
                        <a:rPr lang="en-US" sz="2800" dirty="0"/>
                        <a:t>No filing</a:t>
                      </a:r>
                    </a:p>
                  </a:txBody>
                  <a:tcPr/>
                </a:tc>
                <a:tc>
                  <a:txBody>
                    <a:bodyPr/>
                    <a:lstStyle/>
                    <a:p>
                      <a:r>
                        <a:rPr lang="en-US" sz="2800" dirty="0"/>
                        <a:t>No filing</a:t>
                      </a:r>
                    </a:p>
                  </a:txBody>
                  <a:tcPr/>
                </a:tc>
                <a:tc>
                  <a:txBody>
                    <a:bodyPr/>
                    <a:lstStyle/>
                    <a:p>
                      <a:r>
                        <a:rPr lang="en-US" sz="2800" dirty="0"/>
                        <a:t>$2.72 Billion</a:t>
                      </a:r>
                    </a:p>
                  </a:txBody>
                  <a:tcPr/>
                </a:tc>
                <a:tc>
                  <a:txBody>
                    <a:bodyPr/>
                    <a:lstStyle/>
                    <a:p>
                      <a:endParaRPr lang="en-US" sz="2800" dirty="0"/>
                    </a:p>
                  </a:txBody>
                  <a:tcPr/>
                </a:tc>
                <a:extLst>
                  <a:ext uri="{0D108BD9-81ED-4DB2-BD59-A6C34878D82A}">
                    <a16:rowId xmlns:a16="http://schemas.microsoft.com/office/drawing/2014/main" val="10006"/>
                  </a:ext>
                </a:extLst>
              </a:tr>
              <a:tr h="507476">
                <a:tc>
                  <a:txBody>
                    <a:bodyPr/>
                    <a:lstStyle/>
                    <a:p>
                      <a:r>
                        <a:rPr lang="en-US" sz="2800" dirty="0"/>
                        <a:t>1-1-2017</a:t>
                      </a:r>
                    </a:p>
                  </a:txBody>
                  <a:tcPr/>
                </a:tc>
                <a:tc>
                  <a:txBody>
                    <a:bodyPr/>
                    <a:lstStyle/>
                    <a:p>
                      <a:r>
                        <a:rPr lang="en-US" sz="2800" dirty="0"/>
                        <a:t>-12.9%</a:t>
                      </a:r>
                    </a:p>
                  </a:txBody>
                  <a:tcPr/>
                </a:tc>
                <a:tc>
                  <a:txBody>
                    <a:bodyPr/>
                    <a:lstStyle/>
                    <a:p>
                      <a:r>
                        <a:rPr lang="en-US" sz="2800" dirty="0"/>
                        <a:t>-13.4%</a:t>
                      </a:r>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10007"/>
                  </a:ext>
                </a:extLst>
              </a:tr>
              <a:tr h="507476">
                <a:tc>
                  <a:txBody>
                    <a:bodyPr/>
                    <a:lstStyle/>
                    <a:p>
                      <a:r>
                        <a:rPr lang="en-US" sz="2800" dirty="0"/>
                        <a:t>1-1-2018</a:t>
                      </a:r>
                    </a:p>
                  </a:txBody>
                  <a:tcPr/>
                </a:tc>
                <a:tc>
                  <a:txBody>
                    <a:bodyPr/>
                    <a:lstStyle/>
                    <a:p>
                      <a:r>
                        <a:rPr lang="en-US" sz="2800" dirty="0"/>
                        <a:t>-10.9%</a:t>
                      </a:r>
                    </a:p>
                  </a:txBody>
                  <a:tcPr/>
                </a:tc>
                <a:tc>
                  <a:txBody>
                    <a:bodyPr/>
                    <a:lstStyle/>
                    <a:p>
                      <a:r>
                        <a:rPr lang="en-US" sz="2800" dirty="0"/>
                        <a:t>-11.4%</a:t>
                      </a:r>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10008"/>
                  </a:ext>
                </a:extLst>
              </a:tr>
              <a:tr h="507476">
                <a:tc>
                  <a:txBody>
                    <a:bodyPr/>
                    <a:lstStyle/>
                    <a:p>
                      <a:r>
                        <a:rPr lang="en-US" sz="2800" dirty="0"/>
                        <a:t>Total</a:t>
                      </a:r>
                    </a:p>
                  </a:txBody>
                  <a:tcPr/>
                </a:tc>
                <a:tc>
                  <a:txBody>
                    <a:bodyPr/>
                    <a:lstStyle/>
                    <a:p>
                      <a:r>
                        <a:rPr lang="en-US" sz="2800" dirty="0"/>
                        <a:t>-42.9%</a:t>
                      </a:r>
                    </a:p>
                  </a:txBody>
                  <a:tcPr/>
                </a:tc>
                <a:tc>
                  <a:txBody>
                    <a:bodyPr/>
                    <a:lstStyle/>
                    <a:p>
                      <a:r>
                        <a:rPr lang="en-US" sz="2800" dirty="0"/>
                        <a:t>-36.6%</a:t>
                      </a:r>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8210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HB 2622</a:t>
            </a:r>
            <a:br>
              <a:rPr lang="en-US" dirty="0"/>
            </a:br>
            <a:r>
              <a:rPr lang="en-US" dirty="0"/>
              <a:t>State Fund</a:t>
            </a:r>
          </a:p>
        </p:txBody>
      </p:sp>
      <p:sp>
        <p:nvSpPr>
          <p:cNvPr id="3" name="Content Placeholder 2"/>
          <p:cNvSpPr>
            <a:spLocks noGrp="1"/>
          </p:cNvSpPr>
          <p:nvPr>
            <p:ph idx="1"/>
          </p:nvPr>
        </p:nvSpPr>
        <p:spPr/>
        <p:txBody>
          <a:bodyPr/>
          <a:lstStyle/>
          <a:p>
            <a:r>
              <a:rPr lang="en-US" dirty="0"/>
              <a:t>5/26/2017: Passed Both Houses (House 67-51</a:t>
            </a:r>
            <a:r>
              <a:rPr lang="en-US"/>
              <a:t>; Senate 32-20-1)</a:t>
            </a:r>
            <a:endParaRPr lang="en-US" dirty="0"/>
          </a:p>
          <a:p>
            <a:r>
              <a:rPr lang="en-US" dirty="0"/>
              <a:t>Creates the Illinois Employers Mutual Insurance Company (IEMIC)</a:t>
            </a:r>
          </a:p>
          <a:p>
            <a:r>
              <a:rPr lang="en-US" dirty="0"/>
              <a:t>Nonprofit, independent public corporation to provide workers compensation to employers at the “highest level of service and savings”</a:t>
            </a:r>
          </a:p>
          <a:p>
            <a:r>
              <a:rPr lang="en-US" dirty="0"/>
              <a:t>Board of Directors appointed by Governor with A&amp;C of Senate</a:t>
            </a:r>
          </a:p>
          <a:p>
            <a:r>
              <a:rPr lang="en-US" dirty="0"/>
              <a:t>Board sets rates</a:t>
            </a:r>
          </a:p>
          <a:p>
            <a:r>
              <a:rPr lang="en-US" dirty="0"/>
              <a:t>$10 million loan from IWCC Operations Fund to be paid off in 5 years</a:t>
            </a:r>
          </a:p>
          <a:p>
            <a:endParaRPr lang="en-US" dirty="0"/>
          </a:p>
        </p:txBody>
      </p:sp>
    </p:spTree>
    <p:extLst>
      <p:ext uri="{BB962C8B-B14F-4D97-AF65-F5344CB8AC3E}">
        <p14:creationId xmlns:p14="http://schemas.microsoft.com/office/powerpoint/2010/main" val="237210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Governor </a:t>
            </a:r>
            <a:r>
              <a:rPr lang="en-US" dirty="0" err="1"/>
              <a:t>Rauner</a:t>
            </a:r>
            <a:r>
              <a:rPr lang="en-US" dirty="0"/>
              <a:t> Vetoes HB2622</a:t>
            </a:r>
          </a:p>
        </p:txBody>
      </p:sp>
      <p:sp>
        <p:nvSpPr>
          <p:cNvPr id="3" name="Content Placeholder 2"/>
          <p:cNvSpPr>
            <a:spLocks noGrp="1"/>
          </p:cNvSpPr>
          <p:nvPr>
            <p:ph idx="1"/>
          </p:nvPr>
        </p:nvSpPr>
        <p:spPr/>
        <p:txBody>
          <a:bodyPr>
            <a:normAutofit fontScale="62500" lnSpcReduction="20000"/>
          </a:bodyPr>
          <a:lstStyle/>
          <a:p>
            <a:r>
              <a:rPr lang="en-US" dirty="0"/>
              <a:t>“Today I veto House Bill 2622 from the 100th General Assembly, which will create a state-sponsored workers’ compensation insurance company. This bill will also require the Department of Insurance to provide a loan of $10 million out of the operations fund of the Workers’ Compensation Commission to capitalize the new organization. Illinois currently has the most competitive market for workers’ compensation insurance in the country with over 300 participants. Maintaining this state of affairs is in the best interest of every employer and job creator required to purchase this insurance.</a:t>
            </a:r>
          </a:p>
          <a:p>
            <a:r>
              <a:rPr lang="en-US" dirty="0"/>
              <a:t>This legislation would instead disrupt the functioning market by inserting new and unnecessary layers of government interference due to an unfounded belief that the current competitive system is broken. Furthermore, this bill would divert needed funds from the Workers’ Compensation Commission, which could impact the backlog of cases and increase the cost of claims. The $10 million loan it this legislation demands of the Commission is not likely to have any meaningful impact in providing better access to affordable insurance. </a:t>
            </a:r>
          </a:p>
          <a:p>
            <a:r>
              <a:rPr lang="en-US" dirty="0"/>
              <a:t>This bill does nothing to address the actual cost drivers and broken aspects of our workers’ compensation system, which are significant contributors to the flight of businesses and jobs from Illinois and obstacles to the efficient and effective system that injured workers deserve. Instead it directs attention at a fabricated problem. </a:t>
            </a:r>
          </a:p>
          <a:p>
            <a:r>
              <a:rPr lang="en-US"/>
              <a:t>Therefore, pursuant to Section 9(b) of Article IV of the Illinois Constitution of 1970, I hereby return House Bill 2622, entitled “AN ACT concerning regulation,” with the foregoing objections, vetoed in its entirety.”</a:t>
            </a:r>
          </a:p>
        </p:txBody>
      </p:sp>
    </p:spTree>
    <p:extLst>
      <p:ext uri="{BB962C8B-B14F-4D97-AF65-F5344CB8AC3E}">
        <p14:creationId xmlns:p14="http://schemas.microsoft.com/office/powerpoint/2010/main" val="255673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Speaker Madigan’s Response to</a:t>
            </a:r>
            <a:br>
              <a:rPr lang="en-US" dirty="0"/>
            </a:br>
            <a:r>
              <a:rPr lang="en-US" dirty="0" err="1"/>
              <a:t>Rauner’s</a:t>
            </a:r>
            <a:r>
              <a:rPr lang="en-US" dirty="0"/>
              <a:t> Veto of HB2622</a:t>
            </a:r>
          </a:p>
        </p:txBody>
      </p:sp>
      <p:sp>
        <p:nvSpPr>
          <p:cNvPr id="3" name="Content Placeholder 2"/>
          <p:cNvSpPr>
            <a:spLocks noGrp="1"/>
          </p:cNvSpPr>
          <p:nvPr>
            <p:ph idx="1"/>
          </p:nvPr>
        </p:nvSpPr>
        <p:spPr/>
        <p:txBody>
          <a:bodyPr>
            <a:normAutofit fontScale="55000" lnSpcReduction="20000"/>
          </a:bodyPr>
          <a:lstStyle/>
          <a:p>
            <a:r>
              <a:rPr lang="en-US" dirty="0"/>
              <a:t>Gov. Bruce </a:t>
            </a:r>
            <a:r>
              <a:rPr lang="en-US" dirty="0" err="1"/>
              <a:t>Rauner</a:t>
            </a:r>
            <a:r>
              <a:rPr lang="en-US" dirty="0"/>
              <a:t> has sided with big insurance companies and against Illinois employers, House Speaker Michael J. Madigan said, criticizing the governor’s veto of legislation offering Illinois businesses the ability to reduce workers’ compensation costs.</a:t>
            </a:r>
          </a:p>
          <a:p>
            <a:r>
              <a:rPr lang="en-US" dirty="0"/>
              <a:t>“The governor’s actions show his real agenda is not to do what’s in the best interest of Illinois employers, but only to serve the interests of multibillion-dollar insurance companies and further enrich corporate CEOs,” Madigan said. “Instead of helping local employers reduce their workers’ compensation insurance costs, the governor has blocked reform to protect corporate profits. House Democrats will push to override the governor’s veto and provide relief for Illinois employers.”</a:t>
            </a:r>
          </a:p>
          <a:p>
            <a:r>
              <a:rPr lang="en-US" dirty="0"/>
              <a:t>Madigan and House Democrats passed House Bill 2622, which would provide employers with relief from workers’ compensation costs. While </a:t>
            </a:r>
            <a:r>
              <a:rPr lang="en-US" dirty="0" err="1"/>
              <a:t>Rauner</a:t>
            </a:r>
            <a:r>
              <a:rPr lang="en-US" dirty="0"/>
              <a:t> has consistently identified reduced workers’ compensation costs as a way to turn the state’s business climate around, the governor vetoed the bill last week.</a:t>
            </a:r>
          </a:p>
          <a:p>
            <a:r>
              <a:rPr lang="en-US" dirty="0"/>
              <a:t>The measure would have created a not-for-profit insurance provider that would be able to sell workers’ compensation insurance to businesses throughout the state. The Illinois Employers Mutual Insurance Company would offer the same quality insurance as for-profit companies, but would be committed to delivering the best value for businesses, not turning a profit for investors. This competition would also encourage for-profit insurers to offer lower-cost options for Illinois employers. Twenty other states, including Missouri, Kentucky, California and Texas, currently offer employers the option of purchasing workers’ compensation coverage through a state-run, non-profit insurer. Americans for Insurance Reform, a coalition of 100 consumer and public interest groups, studied similar state-administered workers’ compensation insurers currently in place in other states. Their report concluded that these state options operate at a high level of efficiency, resulting in “far lower expenses” and lower overhead costs.</a:t>
            </a:r>
          </a:p>
          <a:p>
            <a:r>
              <a:rPr lang="en-US" dirty="0"/>
              <a:t>“The governor’s veto rejected competition that would give Illinois employers the same advantages employers have in other states,” Madigan said. “House Democrats continue to try to meet the governor half way by putting forward real reforms that make Illinois a competitive place for business, but the governor continues to show that his only interest is padding the profits of insurance companies, big businesses and corporate CEOs.”</a:t>
            </a:r>
          </a:p>
          <a:p>
            <a:r>
              <a:rPr lang="en-US" sz="3600" dirty="0"/>
              <a:t>10-25-17: Veto Override Fails (65-50-1)</a:t>
            </a:r>
          </a:p>
        </p:txBody>
      </p:sp>
    </p:spTree>
    <p:extLst>
      <p:ext uri="{BB962C8B-B14F-4D97-AF65-F5344CB8AC3E}">
        <p14:creationId xmlns:p14="http://schemas.microsoft.com/office/powerpoint/2010/main" val="3020638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HB2525</a:t>
            </a:r>
            <a:br>
              <a:rPr lang="en-US" dirty="0"/>
            </a:br>
            <a:r>
              <a:rPr lang="en-US" dirty="0"/>
              <a:t>The Omnibus WC Bill </a:t>
            </a:r>
          </a:p>
        </p:txBody>
      </p:sp>
      <p:sp>
        <p:nvSpPr>
          <p:cNvPr id="3" name="Content Placeholder 2"/>
          <p:cNvSpPr>
            <a:spLocks noGrp="1"/>
          </p:cNvSpPr>
          <p:nvPr>
            <p:ph idx="1"/>
          </p:nvPr>
        </p:nvSpPr>
        <p:spPr/>
        <p:txBody>
          <a:bodyPr>
            <a:normAutofit/>
          </a:bodyPr>
          <a:lstStyle/>
          <a:p>
            <a:r>
              <a:rPr lang="en-US" dirty="0"/>
              <a:t>5/31/17: Passed both Houses: (House: 64-51; Senate 35-19)</a:t>
            </a:r>
          </a:p>
          <a:p>
            <a:r>
              <a:rPr lang="en-US" dirty="0"/>
              <a:t>Rate regulation  &amp; premium review (pre-filing &amp; excessive premiums)</a:t>
            </a:r>
          </a:p>
          <a:p>
            <a:r>
              <a:rPr lang="en-US" dirty="0"/>
              <a:t>In the course of &amp; arising out of (</a:t>
            </a:r>
            <a:r>
              <a:rPr lang="en-US" dirty="0" err="1"/>
              <a:t>Sisbro</a:t>
            </a:r>
            <a:r>
              <a:rPr lang="en-US" dirty="0"/>
              <a:t>?)</a:t>
            </a:r>
          </a:p>
          <a:p>
            <a:r>
              <a:rPr lang="en-US" dirty="0"/>
              <a:t>Traveling employee (Venture-Newberg?)</a:t>
            </a:r>
          </a:p>
          <a:p>
            <a:r>
              <a:rPr lang="en-US" dirty="0"/>
              <a:t>Safety &amp; RTW programs</a:t>
            </a:r>
          </a:p>
          <a:p>
            <a:r>
              <a:rPr lang="en-US" dirty="0"/>
              <a:t>Shoulder = Arm; Hip = Leg (Will County Forest Preserve)</a:t>
            </a:r>
          </a:p>
          <a:p>
            <a:r>
              <a:rPr lang="en-US" dirty="0"/>
              <a:t>Contribution from previous employers for repetitive trauma</a:t>
            </a:r>
          </a:p>
          <a:p>
            <a:r>
              <a:rPr lang="en-US" dirty="0"/>
              <a:t>Section 8.1b (</a:t>
            </a:r>
            <a:r>
              <a:rPr lang="en-US" dirty="0" err="1"/>
              <a:t>Cornbelt</a:t>
            </a:r>
            <a:r>
              <a:rPr lang="en-US" dirty="0"/>
              <a:t>?)</a:t>
            </a:r>
          </a:p>
        </p:txBody>
      </p:sp>
    </p:spTree>
    <p:extLst>
      <p:ext uri="{BB962C8B-B14F-4D97-AF65-F5344CB8AC3E}">
        <p14:creationId xmlns:p14="http://schemas.microsoft.com/office/powerpoint/2010/main" val="294150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HB2525</a:t>
            </a:r>
            <a:br>
              <a:rPr lang="en-US" dirty="0"/>
            </a:br>
            <a:r>
              <a:rPr lang="en-US" dirty="0"/>
              <a:t>The Omnibus WC Bill</a:t>
            </a:r>
          </a:p>
        </p:txBody>
      </p:sp>
      <p:sp>
        <p:nvSpPr>
          <p:cNvPr id="3" name="Content Placeholder 2"/>
          <p:cNvSpPr>
            <a:spLocks noGrp="1"/>
          </p:cNvSpPr>
          <p:nvPr>
            <p:ph idx="1"/>
          </p:nvPr>
        </p:nvSpPr>
        <p:spPr/>
        <p:txBody>
          <a:bodyPr>
            <a:normAutofit/>
          </a:bodyPr>
          <a:lstStyle/>
          <a:p>
            <a:r>
              <a:rPr lang="en-US" dirty="0"/>
              <a:t>Electronic billing (administrative fine)</a:t>
            </a:r>
          </a:p>
          <a:p>
            <a:r>
              <a:rPr lang="en-US" dirty="0"/>
              <a:t>Abolishes 2-year Arbitrator rotation</a:t>
            </a:r>
          </a:p>
          <a:p>
            <a:r>
              <a:rPr lang="en-US" dirty="0"/>
              <a:t>No appeal bond for SOI</a:t>
            </a:r>
          </a:p>
          <a:p>
            <a:r>
              <a:rPr lang="en-US" dirty="0"/>
              <a:t>Penalty for non-authorization of medical treatment (Hollywood Casino?)</a:t>
            </a:r>
          </a:p>
          <a:p>
            <a:r>
              <a:rPr lang="en-US" dirty="0"/>
              <a:t>Fraud </a:t>
            </a:r>
          </a:p>
          <a:p>
            <a:r>
              <a:rPr lang="en-US" dirty="0"/>
              <a:t>Self-insurance oversight </a:t>
            </a:r>
          </a:p>
          <a:p>
            <a:r>
              <a:rPr lang="en-US" dirty="0"/>
              <a:t>WC Premium Rates Task Force </a:t>
            </a:r>
          </a:p>
        </p:txBody>
      </p:sp>
    </p:spTree>
    <p:extLst>
      <p:ext uri="{BB962C8B-B14F-4D97-AF65-F5344CB8AC3E}">
        <p14:creationId xmlns:p14="http://schemas.microsoft.com/office/powerpoint/2010/main" val="1091156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HB2525</a:t>
            </a:r>
            <a:br>
              <a:rPr lang="en-US" dirty="0"/>
            </a:br>
            <a:r>
              <a:rPr lang="en-US" dirty="0"/>
              <a:t>The Omnibus WC Bill (SA#2)</a:t>
            </a:r>
          </a:p>
        </p:txBody>
      </p:sp>
      <p:sp>
        <p:nvSpPr>
          <p:cNvPr id="3" name="Content Placeholder 2"/>
          <p:cNvSpPr>
            <a:spLocks noGrp="1"/>
          </p:cNvSpPr>
          <p:nvPr>
            <p:ph idx="1"/>
          </p:nvPr>
        </p:nvSpPr>
        <p:spPr/>
        <p:txBody>
          <a:bodyPr>
            <a:normAutofit/>
          </a:bodyPr>
          <a:lstStyle/>
          <a:p>
            <a:r>
              <a:rPr lang="en-US" dirty="0"/>
              <a:t>No TTD waiting period for volunteer firefighters</a:t>
            </a:r>
          </a:p>
          <a:p>
            <a:r>
              <a:rPr lang="en-US" dirty="0"/>
              <a:t>MAW credit for injuries to “same part of the spine”: 1) cervical through thoracic; 2) lumbar and the rest</a:t>
            </a:r>
          </a:p>
          <a:p>
            <a:r>
              <a:rPr lang="en-US" dirty="0"/>
              <a:t>Evidence-based drug formulary</a:t>
            </a:r>
          </a:p>
          <a:p>
            <a:r>
              <a:rPr lang="en-US" dirty="0"/>
              <a:t>ASTC’s</a:t>
            </a:r>
          </a:p>
          <a:p>
            <a:endParaRPr lang="en-US" dirty="0"/>
          </a:p>
          <a:p>
            <a:endParaRPr lang="en-US" dirty="0"/>
          </a:p>
          <a:p>
            <a:pPr lvl="1"/>
            <a:endParaRPr lang="en-US" dirty="0"/>
          </a:p>
        </p:txBody>
      </p:sp>
    </p:spTree>
    <p:extLst>
      <p:ext uri="{BB962C8B-B14F-4D97-AF65-F5344CB8AC3E}">
        <p14:creationId xmlns:p14="http://schemas.microsoft.com/office/powerpoint/2010/main" val="4070207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4673</Words>
  <Application>Microsoft Office PowerPoint</Application>
  <PresentationFormat>Widescreen</PresentationFormat>
  <Paragraphs>192</Paragraphs>
  <Slides>25</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WCLA MCLE 12-14-2017</vt:lpstr>
      <vt:lpstr>WCLA 2018 MCLE SCHEDULE</vt:lpstr>
      <vt:lpstr>NCCI Data</vt:lpstr>
      <vt:lpstr>HB 2622 State Fund</vt:lpstr>
      <vt:lpstr>Governor Rauner Vetoes HB2622</vt:lpstr>
      <vt:lpstr>Speaker Madigan’s Response to Rauner’s Veto of HB2622</vt:lpstr>
      <vt:lpstr>HB2525 The Omnibus WC Bill </vt:lpstr>
      <vt:lpstr>HB2525 The Omnibus WC Bill</vt:lpstr>
      <vt:lpstr>HB2525 The Omnibus WC Bill (SA#2)</vt:lpstr>
      <vt:lpstr>Governor Rauner Vetoes HB2525</vt:lpstr>
      <vt:lpstr>Terry Noonan v. City of Chicago 08WC018511; 12IWCC1453</vt:lpstr>
      <vt:lpstr>Terry Noonan v. City of Chicago 08WC018511; 12IWCC1453; 14IWCC1137</vt:lpstr>
      <vt:lpstr>Noonan v. IWCC 2016 IL App (1st) 152300WC</vt:lpstr>
      <vt:lpstr>Noonan v. IWCC 2016 IL App (1st) 152300WC</vt:lpstr>
      <vt:lpstr>Noonan v. IWCC 2016 IL App (1st) 152300WC</vt:lpstr>
      <vt:lpstr>Noonan v. IWCC 2016 IL App (1st) 152300WC</vt:lpstr>
      <vt:lpstr>Noonan v. IWCC 2016 IL App (1st) 152300WC</vt:lpstr>
      <vt:lpstr>Mytnik v. IWCC 2016 IL App (1st) 152116WC</vt:lpstr>
      <vt:lpstr>Carl Crittenden v. City of Chicago</vt:lpstr>
      <vt:lpstr>Carl Crittenden v. City of Chicago 08WC19505; 14IWCC0884</vt:lpstr>
      <vt:lpstr>Carl Crittenden v. City of Chicago 08WC19505; 14IWCC0884</vt:lpstr>
      <vt:lpstr>Crittenden v. IWCC 2017 IL App (1st) 160002WC</vt:lpstr>
      <vt:lpstr>Crittenden v. IWCC 2017 IL App (1st) 160002WC</vt:lpstr>
      <vt:lpstr>Crittenden v. IWCC 2017 IL App (1st) 160002WC</vt:lpstr>
      <vt:lpstr>Melanie Martin v. AT&amp;T 15 WC 029983; 16 IWCC 0609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8-9-2017</dc:title>
  <dc:creator>David B. Menchetti</dc:creator>
  <cp:lastModifiedBy>Judy Pfeiffer</cp:lastModifiedBy>
  <cp:revision>13</cp:revision>
  <cp:lastPrinted>2017-12-13T17:53:46Z</cp:lastPrinted>
  <dcterms:created xsi:type="dcterms:W3CDTF">2017-12-10T15:11:58Z</dcterms:created>
  <dcterms:modified xsi:type="dcterms:W3CDTF">2017-12-19T14:40:10Z</dcterms:modified>
</cp:coreProperties>
</file>