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1"/>
  </p:sldMasterIdLst>
  <p:notesMasterIdLst>
    <p:notesMasterId r:id="rId38"/>
  </p:notesMasterIdLst>
  <p:handoutMasterIdLst>
    <p:handoutMasterId r:id="rId39"/>
  </p:handoutMasterIdLst>
  <p:sldIdLst>
    <p:sldId id="274" r:id="rId2"/>
    <p:sldId id="308" r:id="rId3"/>
    <p:sldId id="319" r:id="rId4"/>
    <p:sldId id="310" r:id="rId5"/>
    <p:sldId id="311" r:id="rId6"/>
    <p:sldId id="321" r:id="rId7"/>
    <p:sldId id="320" r:id="rId8"/>
    <p:sldId id="313" r:id="rId9"/>
    <p:sldId id="314" r:id="rId10"/>
    <p:sldId id="315" r:id="rId11"/>
    <p:sldId id="316" r:id="rId12"/>
    <p:sldId id="317" r:id="rId13"/>
    <p:sldId id="318" r:id="rId14"/>
    <p:sldId id="323" r:id="rId15"/>
    <p:sldId id="322" r:id="rId16"/>
    <p:sldId id="335" r:id="rId17"/>
    <p:sldId id="275" r:id="rId18"/>
    <p:sldId id="336" r:id="rId19"/>
    <p:sldId id="325" r:id="rId20"/>
    <p:sldId id="324" r:id="rId21"/>
    <p:sldId id="326" r:id="rId22"/>
    <p:sldId id="327" r:id="rId23"/>
    <p:sldId id="328" r:id="rId24"/>
    <p:sldId id="329" r:id="rId25"/>
    <p:sldId id="330" r:id="rId26"/>
    <p:sldId id="332" r:id="rId27"/>
    <p:sldId id="276" r:id="rId28"/>
    <p:sldId id="278" r:id="rId29"/>
    <p:sldId id="279" r:id="rId30"/>
    <p:sldId id="280" r:id="rId31"/>
    <p:sldId id="281" r:id="rId32"/>
    <p:sldId id="337" r:id="rId33"/>
    <p:sldId id="338" r:id="rId34"/>
    <p:sldId id="339" r:id="rId35"/>
    <p:sldId id="282" r:id="rId36"/>
    <p:sldId id="304"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snapToGrid="0" snapToObjects="1">
      <p:cViewPr varScale="1">
        <p:scale>
          <a:sx n="62" d="100"/>
          <a:sy n="62" d="100"/>
        </p:scale>
        <p:origin x="1402" y="62"/>
      </p:cViewPr>
      <p:guideLst>
        <p:guide orient="horz" pos="2160"/>
        <p:guide pos="2880"/>
      </p:guideLst>
    </p:cSldViewPr>
  </p:slideViewPr>
  <p:outlineViewPr>
    <p:cViewPr>
      <p:scale>
        <a:sx n="33" d="100"/>
        <a:sy n="33" d="100"/>
      </p:scale>
      <p:origin x="0" y="350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itle>
    <c:autoTitleDeleted val="0"/>
    <c:plotArea>
      <c:layout/>
      <c:pieChart>
        <c:varyColors val="1"/>
        <c:ser>
          <c:idx val="0"/>
          <c:order val="0"/>
          <c:tx>
            <c:strRef>
              <c:f>Sheet1!$B$1</c:f>
              <c:strCache>
                <c:ptCount val="1"/>
                <c:pt idx="0">
                  <c:v>Total Value</c:v>
                </c:pt>
              </c:strCache>
            </c:strRef>
          </c:tx>
          <c:dLbls>
            <c:dLbl>
              <c:idx val="0"/>
              <c:tx>
                <c:rich>
                  <a:bodyPr/>
                  <a:lstStyle/>
                  <a:p>
                    <a:r>
                      <a:rPr lang="en-US" dirty="0"/>
                      <a:t>33.33%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4E1-42D9-8EF0-8D5DA6A0B5BA}"/>
                </c:ext>
              </c:extLst>
            </c:dLbl>
            <c:dLbl>
              <c:idx val="2"/>
              <c:tx>
                <c:rich>
                  <a:bodyPr/>
                  <a:lstStyle/>
                  <a:p>
                    <a:r>
                      <a:rPr lang="en-US" dirty="0"/>
                      <a:t>16.67%</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E1-42D9-8EF0-8D5DA6A0B5BA}"/>
                </c:ext>
              </c:extLst>
            </c:dLbl>
            <c:dLbl>
              <c:idx val="3"/>
              <c:tx>
                <c:rich>
                  <a:bodyPr/>
                  <a:lstStyle/>
                  <a:p>
                    <a:r>
                      <a:rPr lang="en-US" dirty="0"/>
                      <a:t>36.67%</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4E1-42D9-8EF0-8D5DA6A0B5BA}"/>
                </c:ext>
              </c:extLst>
            </c:dLbl>
            <c:dLbl>
              <c:idx val="4"/>
              <c:tx>
                <c:rich>
                  <a:bodyPr/>
                  <a:lstStyle/>
                  <a:p>
                    <a:r>
                      <a:rPr lang="en-US" dirty="0"/>
                      <a:t>3.33%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4E1-42D9-8EF0-8D5DA6A0B5BA}"/>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MSA</c:v>
                </c:pt>
                <c:pt idx="1">
                  <c:v>Non MSA</c:v>
                </c:pt>
                <c:pt idx="2">
                  <c:v>Past Indemnity</c:v>
                </c:pt>
                <c:pt idx="3">
                  <c:v>Future Indemnity</c:v>
                </c:pt>
                <c:pt idx="4">
                  <c:v>Liens</c:v>
                </c:pt>
              </c:strCache>
            </c:strRef>
          </c:cat>
          <c:val>
            <c:numRef>
              <c:f>Sheet1!$B$2:$B$6</c:f>
              <c:numCache>
                <c:formatCode>"$"#,##0_);[Red]\("$"#,##0\)</c:formatCode>
                <c:ptCount val="5"/>
                <c:pt idx="0">
                  <c:v>50000</c:v>
                </c:pt>
                <c:pt idx="1">
                  <c:v>15000</c:v>
                </c:pt>
                <c:pt idx="2">
                  <c:v>25000</c:v>
                </c:pt>
                <c:pt idx="3">
                  <c:v>55000</c:v>
                </c:pt>
                <c:pt idx="4">
                  <c:v>5000</c:v>
                </c:pt>
              </c:numCache>
            </c:numRef>
          </c:val>
          <c:extLst>
            <c:ext xmlns:c16="http://schemas.microsoft.com/office/drawing/2014/chart" uri="{C3380CC4-5D6E-409C-BE32-E72D297353CC}">
              <c16:uniqueId val="{00000004-94E1-42D9-8EF0-8D5DA6A0B5B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496411841634802"/>
          <c:y val="0.20083095754157973"/>
          <c:w val="0.35663940269868138"/>
          <c:h val="0.7284136970717811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overlay val="0"/>
    </c:title>
    <c:autoTitleDeleted val="0"/>
    <c:plotArea>
      <c:layout/>
      <c:pieChart>
        <c:varyColors val="1"/>
        <c:ser>
          <c:idx val="0"/>
          <c:order val="0"/>
          <c:tx>
            <c:strRef>
              <c:f>Sheet1!$B$1</c:f>
              <c:strCache>
                <c:ptCount val="1"/>
                <c:pt idx="0">
                  <c:v>Net to Claimant</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Set Aside</c:v>
                </c:pt>
                <c:pt idx="1">
                  <c:v>Free Spending</c:v>
                </c:pt>
              </c:strCache>
            </c:strRef>
          </c:cat>
          <c:val>
            <c:numRef>
              <c:f>Sheet1!$B$2:$B$3</c:f>
              <c:numCache>
                <c:formatCode>0.00%</c:formatCode>
                <c:ptCount val="2"/>
                <c:pt idx="0">
                  <c:v>0.33329999999999999</c:v>
                </c:pt>
                <c:pt idx="1">
                  <c:v>0.66669999999999996</c:v>
                </c:pt>
              </c:numCache>
            </c:numRef>
          </c:val>
          <c:extLst>
            <c:ext xmlns:c16="http://schemas.microsoft.com/office/drawing/2014/chart" uri="{C3380CC4-5D6E-409C-BE32-E72D297353CC}">
              <c16:uniqueId val="{00000000-0B9D-40BA-925E-ECE743F68EE4}"/>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overlay val="0"/>
    </c:title>
    <c:autoTitleDeleted val="0"/>
    <c:plotArea>
      <c:layout>
        <c:manualLayout>
          <c:layoutTarget val="inner"/>
          <c:xMode val="edge"/>
          <c:yMode val="edge"/>
          <c:x val="4.7305244965317073E-2"/>
          <c:y val="0.21250124202431728"/>
          <c:w val="0.6789489080803327"/>
          <c:h val="0.51473805969179354"/>
        </c:manualLayout>
      </c:layout>
      <c:pieChart>
        <c:varyColors val="1"/>
        <c:ser>
          <c:idx val="0"/>
          <c:order val="0"/>
          <c:tx>
            <c:strRef>
              <c:f>Sheet1!$B$1</c:f>
              <c:strCache>
                <c:ptCount val="1"/>
                <c:pt idx="0">
                  <c:v>Net to Claimant</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Set Aside</c:v>
                </c:pt>
                <c:pt idx="1">
                  <c:v>Free Spending</c:v>
                </c:pt>
              </c:strCache>
            </c:strRef>
          </c:cat>
          <c:val>
            <c:numRef>
              <c:f>Sheet1!$B$2:$B$3</c:f>
              <c:numCache>
                <c:formatCode>0.00%</c:formatCode>
                <c:ptCount val="2"/>
                <c:pt idx="0">
                  <c:v>0.33329999999999999</c:v>
                </c:pt>
                <c:pt idx="1">
                  <c:v>0.66669999999999996</c:v>
                </c:pt>
              </c:numCache>
            </c:numRef>
          </c:val>
          <c:extLst>
            <c:ext xmlns:c16="http://schemas.microsoft.com/office/drawing/2014/chart" uri="{C3380CC4-5D6E-409C-BE32-E72D297353CC}">
              <c16:uniqueId val="{00000000-655C-4E75-9ECF-1DE1C361998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itle>
    <c:autoTitleDeleted val="0"/>
    <c:plotArea>
      <c:layout>
        <c:manualLayout>
          <c:layoutTarget val="inner"/>
          <c:xMode val="edge"/>
          <c:yMode val="edge"/>
          <c:x val="3.5684732635001395E-2"/>
          <c:y val="0.22086155659942275"/>
          <c:w val="0.61125610845051981"/>
          <c:h val="0.52463893225913028"/>
        </c:manualLayout>
      </c:layout>
      <c:pieChart>
        <c:varyColors val="1"/>
        <c:ser>
          <c:idx val="0"/>
          <c:order val="0"/>
          <c:tx>
            <c:strRef>
              <c:f>Sheet1!$B$1</c:f>
              <c:strCache>
                <c:ptCount val="1"/>
                <c:pt idx="0">
                  <c:v>Total Value</c:v>
                </c:pt>
              </c:strCache>
            </c:strRef>
          </c:tx>
          <c:dLbls>
            <c:dLbl>
              <c:idx val="0"/>
              <c:tx>
                <c:rich>
                  <a:bodyPr/>
                  <a:lstStyle/>
                  <a:p>
                    <a:r>
                      <a:rPr lang="en-US" dirty="0"/>
                      <a:t>33.33%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B31-48B3-871C-E77C0FDEBC77}"/>
                </c:ext>
              </c:extLst>
            </c:dLbl>
            <c:dLbl>
              <c:idx val="2"/>
              <c:tx>
                <c:rich>
                  <a:bodyPr/>
                  <a:lstStyle/>
                  <a:p>
                    <a:r>
                      <a:rPr lang="en-US" dirty="0"/>
                      <a:t>16.67%</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B31-48B3-871C-E77C0FDEBC77}"/>
                </c:ext>
              </c:extLst>
            </c:dLbl>
            <c:dLbl>
              <c:idx val="3"/>
              <c:tx>
                <c:rich>
                  <a:bodyPr/>
                  <a:lstStyle/>
                  <a:p>
                    <a:r>
                      <a:rPr lang="en-US" dirty="0"/>
                      <a:t>36.67%</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B31-48B3-871C-E77C0FDEBC77}"/>
                </c:ext>
              </c:extLst>
            </c:dLbl>
            <c:dLbl>
              <c:idx val="4"/>
              <c:tx>
                <c:rich>
                  <a:bodyPr/>
                  <a:lstStyle/>
                  <a:p>
                    <a:r>
                      <a:rPr lang="en-US" dirty="0"/>
                      <a:t>3.33%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B31-48B3-871C-E77C0FDEBC77}"/>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MSA</c:v>
                </c:pt>
                <c:pt idx="1">
                  <c:v>Non MSA</c:v>
                </c:pt>
                <c:pt idx="2">
                  <c:v>Past Indemnity</c:v>
                </c:pt>
                <c:pt idx="3">
                  <c:v>Future Indemnity</c:v>
                </c:pt>
                <c:pt idx="4">
                  <c:v>Liens</c:v>
                </c:pt>
              </c:strCache>
            </c:strRef>
          </c:cat>
          <c:val>
            <c:numRef>
              <c:f>Sheet1!$B$2:$B$6</c:f>
              <c:numCache>
                <c:formatCode>"$"#,##0_);[Red]\("$"#,##0\)</c:formatCode>
                <c:ptCount val="5"/>
                <c:pt idx="0">
                  <c:v>50000</c:v>
                </c:pt>
                <c:pt idx="1">
                  <c:v>15000</c:v>
                </c:pt>
                <c:pt idx="2">
                  <c:v>25000</c:v>
                </c:pt>
                <c:pt idx="3">
                  <c:v>55000</c:v>
                </c:pt>
                <c:pt idx="4">
                  <c:v>5000</c:v>
                </c:pt>
              </c:numCache>
            </c:numRef>
          </c:val>
          <c:extLst>
            <c:ext xmlns:c16="http://schemas.microsoft.com/office/drawing/2014/chart" uri="{C3380CC4-5D6E-409C-BE32-E72D297353CC}">
              <c16:uniqueId val="{00000004-9B31-48B3-871C-E77C0FDEBC7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496411841634802"/>
          <c:y val="0.20083095754157973"/>
          <c:w val="0.35663940269868138"/>
          <c:h val="0.72841369707178116"/>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E81056-89E0-F04C-811E-FD0E39E09258}" type="slidenum">
              <a:rPr lang="en-US" smtClean="0"/>
              <a:t>‹#›</a:t>
            </a:fld>
            <a:endParaRPr lang="en-US" dirty="0"/>
          </a:p>
        </p:txBody>
      </p:sp>
    </p:spTree>
    <p:extLst>
      <p:ext uri="{BB962C8B-B14F-4D97-AF65-F5344CB8AC3E}">
        <p14:creationId xmlns:p14="http://schemas.microsoft.com/office/powerpoint/2010/main" val="3019672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0B1A92-6D48-7041-AC07-A03854195217}" type="slidenum">
              <a:rPr lang="en-US" smtClean="0"/>
              <a:t>‹#›</a:t>
            </a:fld>
            <a:endParaRPr lang="en-US" dirty="0"/>
          </a:p>
        </p:txBody>
      </p:sp>
    </p:spTree>
    <p:extLst>
      <p:ext uri="{BB962C8B-B14F-4D97-AF65-F5344CB8AC3E}">
        <p14:creationId xmlns:p14="http://schemas.microsoft.com/office/powerpoint/2010/main" val="414585851"/>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B1A92-6D48-7041-AC07-A03854195217}"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77400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940"/>
            <a:ext cx="9144000" cy="1340915"/>
          </a:xfrm>
          <a:prstGeom prst="rect">
            <a:avLst/>
          </a:prstGeom>
          <a:solidFill>
            <a:schemeClr val="accent4">
              <a:lumMod val="50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2191" y="3137397"/>
            <a:ext cx="8485916" cy="553998"/>
          </a:xfrm>
        </p:spPr>
        <p:txBody>
          <a:bodyPr>
            <a:spAutoFit/>
          </a:bodyPr>
          <a:lstStyle>
            <a:lvl1pPr>
              <a:defRPr sz="3000" cap="all">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4193019"/>
            <a:ext cx="6400800" cy="400110"/>
          </a:xfrm>
        </p:spPr>
        <p:txBody>
          <a:bodyPr>
            <a:sp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Box 10"/>
          <p:cNvSpPr txBox="1"/>
          <p:nvPr userDrawn="1"/>
        </p:nvSpPr>
        <p:spPr>
          <a:xfrm>
            <a:off x="0" y="6498826"/>
            <a:ext cx="9143999" cy="276999"/>
          </a:xfrm>
          <a:prstGeom prst="rect">
            <a:avLst/>
          </a:prstGeom>
          <a:noFill/>
        </p:spPr>
        <p:txBody>
          <a:bodyPr wrap="square" rtlCol="0">
            <a:spAutoFit/>
          </a:bodyPr>
          <a:lstStyle/>
          <a:p>
            <a:pPr algn="ctr"/>
            <a:r>
              <a:rPr lang="en-US" sz="1200" b="0" i="0" u="none" strike="noStrike" kern="1200" baseline="0" dirty="0">
                <a:solidFill>
                  <a:schemeClr val="tx2"/>
                </a:solidFill>
                <a:latin typeface="+mn-lt"/>
                <a:ea typeface="+mn-ea"/>
                <a:cs typeface="+mn-cs"/>
              </a:rPr>
              <a:t>P.O. Box 915619</a:t>
            </a:r>
            <a:r>
              <a:rPr lang="nl-NL" sz="1200" b="0" i="0" u="none" strike="noStrike" kern="1200" baseline="0" dirty="0">
                <a:solidFill>
                  <a:schemeClr val="tx2"/>
                </a:solidFill>
                <a:latin typeface="+mn-lt"/>
                <a:ea typeface="+mn-ea"/>
                <a:cs typeface="+mn-cs"/>
              </a:rPr>
              <a:t> </a:t>
            </a:r>
            <a:r>
              <a:rPr lang="nl-NL" sz="1200" b="0" i="0" u="none" strike="noStrike" kern="1200" baseline="0" dirty="0">
                <a:solidFill>
                  <a:srgbClr val="B0CAD6"/>
                </a:solidFill>
                <a:latin typeface="+mn-lt"/>
                <a:ea typeface="+mn-ea"/>
                <a:cs typeface="+mn-cs"/>
              </a:rPr>
              <a:t>•</a:t>
            </a:r>
            <a:r>
              <a:rPr lang="nl-NL" sz="1200" b="0" i="0" u="none" strike="noStrike" kern="1200" baseline="0" dirty="0">
                <a:solidFill>
                  <a:schemeClr val="tx2"/>
                </a:solidFill>
                <a:latin typeface="+mn-lt"/>
                <a:ea typeface="+mn-ea"/>
                <a:cs typeface="+mn-cs"/>
              </a:rPr>
              <a:t> </a:t>
            </a:r>
            <a:r>
              <a:rPr lang="fr-FR" sz="1200" b="0" i="0" u="none" strike="noStrike" kern="1200" baseline="0" dirty="0">
                <a:solidFill>
                  <a:schemeClr val="tx2"/>
                </a:solidFill>
                <a:latin typeface="+mn-lt"/>
                <a:ea typeface="+mn-ea"/>
                <a:cs typeface="+mn-cs"/>
              </a:rPr>
              <a:t>Longwood, FL 32791-5619</a:t>
            </a:r>
            <a:r>
              <a:rPr lang="nl-NL" sz="1200" b="0" i="0" u="none" strike="noStrike" kern="1200" baseline="0" dirty="0">
                <a:solidFill>
                  <a:schemeClr val="tx2"/>
                </a:solidFill>
                <a:latin typeface="+mn-lt"/>
                <a:ea typeface="+mn-ea"/>
                <a:cs typeface="+mn-cs"/>
              </a:rPr>
              <a:t> </a:t>
            </a:r>
            <a:r>
              <a:rPr lang="nl-NL" sz="1200" b="0" i="0" u="none" strike="noStrike" kern="1200" baseline="0" dirty="0">
                <a:solidFill>
                  <a:srgbClr val="B0CAD6"/>
                </a:solidFill>
                <a:latin typeface="+mn-lt"/>
                <a:ea typeface="+mn-ea"/>
                <a:cs typeface="+mn-cs"/>
              </a:rPr>
              <a:t>•</a:t>
            </a:r>
            <a:r>
              <a:rPr lang="nl-NL" sz="1200" b="0" i="0" u="none" strike="noStrike" kern="1200" baseline="0" dirty="0">
                <a:solidFill>
                  <a:schemeClr val="accent1"/>
                </a:solidFill>
                <a:latin typeface="+mn-lt"/>
                <a:ea typeface="+mn-ea"/>
                <a:cs typeface="+mn-cs"/>
              </a:rPr>
              <a:t> </a:t>
            </a:r>
            <a:r>
              <a:rPr lang="nl-NL" sz="1200" b="1" i="0" u="none" strike="noStrike" kern="1200" baseline="0" dirty="0">
                <a:solidFill>
                  <a:srgbClr val="355666"/>
                </a:solidFill>
                <a:latin typeface="+mn-lt"/>
                <a:ea typeface="+mn-ea"/>
                <a:cs typeface="+mn-cs"/>
              </a:rPr>
              <a:t>P</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chemeClr val="tx2"/>
                </a:solidFill>
                <a:latin typeface="+mn-lt"/>
                <a:ea typeface="+mn-ea"/>
                <a:cs typeface="+mn-cs"/>
              </a:rPr>
              <a:t>866.858.7161</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rgbClr val="B0CAD6"/>
                </a:solidFill>
                <a:latin typeface="+mn-lt"/>
                <a:ea typeface="+mn-ea"/>
                <a:cs typeface="+mn-cs"/>
              </a:rPr>
              <a:t>•</a:t>
            </a:r>
            <a:r>
              <a:rPr lang="nl-NL" sz="1200" b="0" i="0" u="none" strike="noStrike" kern="1200" baseline="0" dirty="0">
                <a:solidFill>
                  <a:schemeClr val="accent1"/>
                </a:solidFill>
                <a:latin typeface="+mn-lt"/>
                <a:ea typeface="+mn-ea"/>
                <a:cs typeface="+mn-cs"/>
              </a:rPr>
              <a:t> </a:t>
            </a:r>
            <a:r>
              <a:rPr lang="nl-NL" sz="1200" b="1" i="0" u="none" strike="noStrike" kern="1200" baseline="0" dirty="0">
                <a:solidFill>
                  <a:srgbClr val="355666"/>
                </a:solidFill>
                <a:latin typeface="+mn-lt"/>
                <a:ea typeface="+mn-ea"/>
                <a:cs typeface="+mn-cs"/>
              </a:rPr>
              <a:t>F</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chemeClr val="tx2"/>
                </a:solidFill>
                <a:latin typeface="+mn-lt"/>
                <a:ea typeface="+mn-ea"/>
                <a:cs typeface="+mn-cs"/>
              </a:rPr>
              <a:t>407.389.0299</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chemeClr val="accent1"/>
                </a:solidFill>
                <a:latin typeface="+mn-lt"/>
                <a:ea typeface="+mn-ea"/>
                <a:cs typeface="+mn-cs"/>
              </a:rPr>
              <a:t>•</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chemeClr val="accent4">
                    <a:lumMod val="50000"/>
                  </a:schemeClr>
                </a:solidFill>
                <a:latin typeface="+mn-lt"/>
                <a:ea typeface="+mn-ea"/>
                <a:cs typeface="+mn-cs"/>
              </a:rPr>
              <a:t>mynuquest.com</a:t>
            </a:r>
            <a:endParaRPr lang="en-US" sz="1200" dirty="0">
              <a:solidFill>
                <a:schemeClr val="accent4">
                  <a:lumMod val="50000"/>
                </a:schemeClr>
              </a:solidFill>
            </a:endParaRPr>
          </a:p>
        </p:txBody>
      </p:sp>
      <p:pic>
        <p:nvPicPr>
          <p:cNvPr id="7" name="Picture 6" descr="NuQuest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6869" y="1072623"/>
            <a:ext cx="4224505" cy="1081474"/>
          </a:xfrm>
          <a:prstGeom prst="rect">
            <a:avLst/>
          </a:prstGeom>
        </p:spPr>
      </p:pic>
    </p:spTree>
    <p:extLst>
      <p:ext uri="{BB962C8B-B14F-4D97-AF65-F5344CB8AC3E}">
        <p14:creationId xmlns:p14="http://schemas.microsoft.com/office/powerpoint/2010/main" val="404152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4">
              <a:lumMod val="5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1573" y="3557465"/>
            <a:ext cx="8727153" cy="553998"/>
          </a:xfrm>
        </p:spPr>
        <p:txBody>
          <a:bodyPr wrap="square" anchor="ctr" anchorCtr="0">
            <a:spAutoFit/>
          </a:bodyPr>
          <a:lstStyle>
            <a:lvl1pPr algn="ctr">
              <a:defRPr sz="3000" b="0" cap="all">
                <a:solidFill>
                  <a:schemeClr val="bg2"/>
                </a:solidFill>
              </a:defRPr>
            </a:lvl1pPr>
          </a:lstStyle>
          <a:p>
            <a:r>
              <a:rPr lang="en-US" dirty="0"/>
              <a:t>Click to edit Master title style</a:t>
            </a:r>
          </a:p>
        </p:txBody>
      </p:sp>
      <p:pic>
        <p:nvPicPr>
          <p:cNvPr id="6" name="Picture 5" descr="se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1629" y="1393981"/>
            <a:ext cx="1780728" cy="1780728"/>
          </a:xfrm>
          <a:prstGeom prst="rect">
            <a:avLst/>
          </a:prstGeom>
        </p:spPr>
      </p:pic>
    </p:spTree>
    <p:extLst>
      <p:ext uri="{BB962C8B-B14F-4D97-AF65-F5344CB8AC3E}">
        <p14:creationId xmlns:p14="http://schemas.microsoft.com/office/powerpoint/2010/main" val="131613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4">
              <a:lumMod val="50000"/>
            </a:schemeClr>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0" y="6498826"/>
            <a:ext cx="9143999" cy="246221"/>
          </a:xfrm>
          <a:prstGeom prst="rect">
            <a:avLst/>
          </a:prstGeom>
          <a:noFill/>
        </p:spPr>
        <p:txBody>
          <a:bodyPr wrap="square" rtlCol="0">
            <a:spAutoFit/>
          </a:bodyPr>
          <a:lstStyle/>
          <a:p>
            <a:pPr algn="ctr"/>
            <a:r>
              <a:rPr lang="en-US" sz="1000" b="0" i="0" u="none" strike="noStrike" kern="1200" baseline="0" dirty="0">
                <a:solidFill>
                  <a:srgbClr val="FFFFFF"/>
                </a:solidFill>
                <a:latin typeface="+mn-lt"/>
                <a:ea typeface="+mn-ea"/>
                <a:cs typeface="+mn-cs"/>
              </a:rPr>
              <a:t>P.O. Box 915619</a:t>
            </a:r>
            <a:r>
              <a:rPr lang="nl-NL" sz="1000" b="0" i="0" u="none" strike="noStrike" kern="1200" baseline="0" dirty="0">
                <a:solidFill>
                  <a:srgbClr val="FFFFFF"/>
                </a:solidFill>
                <a:latin typeface="+mn-lt"/>
                <a:ea typeface="+mn-ea"/>
                <a:cs typeface="+mn-cs"/>
              </a:rPr>
              <a:t> </a:t>
            </a:r>
            <a:r>
              <a:rPr lang="nl-NL" sz="1000" b="0" i="0" u="none" strike="noStrike" kern="1200" baseline="0" dirty="0">
                <a:solidFill>
                  <a:srgbClr val="B0CAD6"/>
                </a:solidFill>
                <a:latin typeface="+mn-lt"/>
                <a:ea typeface="+mn-ea"/>
                <a:cs typeface="+mn-cs"/>
              </a:rPr>
              <a:t>•</a:t>
            </a:r>
            <a:r>
              <a:rPr lang="nl-NL" sz="1000" b="0" i="0" u="none" strike="noStrike" kern="1200" baseline="0" dirty="0">
                <a:solidFill>
                  <a:schemeClr val="tx2"/>
                </a:solidFill>
                <a:latin typeface="+mn-lt"/>
                <a:ea typeface="+mn-ea"/>
                <a:cs typeface="+mn-cs"/>
              </a:rPr>
              <a:t> </a:t>
            </a:r>
            <a:r>
              <a:rPr lang="fr-FR" sz="1000" b="0" i="0" u="none" strike="noStrike" kern="1200" baseline="0" dirty="0">
                <a:solidFill>
                  <a:schemeClr val="bg1"/>
                </a:solidFill>
                <a:latin typeface="+mn-lt"/>
                <a:ea typeface="+mn-ea"/>
                <a:cs typeface="+mn-cs"/>
              </a:rPr>
              <a:t>Longwood, FL 32791-5619</a:t>
            </a:r>
            <a:r>
              <a:rPr lang="nl-NL" sz="1000" b="0" i="0" u="none" strike="noStrike" kern="1200" baseline="0" dirty="0">
                <a:solidFill>
                  <a:srgbClr val="B0CAD6"/>
                </a:solidFill>
                <a:latin typeface="+mn-lt"/>
                <a:ea typeface="+mn-ea"/>
                <a:cs typeface="+mn-cs"/>
              </a:rPr>
              <a:t> • </a:t>
            </a:r>
            <a:r>
              <a:rPr lang="nl-NL" sz="1000" b="1" i="0" u="none" strike="noStrike" kern="1200" baseline="0" dirty="0">
                <a:solidFill>
                  <a:srgbClr val="B0CAD6"/>
                </a:solidFill>
                <a:latin typeface="+mn-lt"/>
                <a:ea typeface="+mn-ea"/>
                <a:cs typeface="+mn-cs"/>
              </a:rPr>
              <a:t>P</a:t>
            </a:r>
            <a:r>
              <a:rPr lang="nl-NL" sz="1000" b="0" i="0" u="none" strike="noStrike" kern="1200" baseline="0" dirty="0">
                <a:solidFill>
                  <a:schemeClr val="tx1"/>
                </a:solidFill>
                <a:latin typeface="+mn-lt"/>
                <a:ea typeface="+mn-ea"/>
                <a:cs typeface="+mn-cs"/>
              </a:rPr>
              <a:t> </a:t>
            </a:r>
            <a:r>
              <a:rPr lang="nl-NL" sz="1000" b="0" i="0" u="none" strike="noStrike" kern="1200" baseline="0" dirty="0">
                <a:solidFill>
                  <a:srgbClr val="FFFFFF"/>
                </a:solidFill>
                <a:latin typeface="+mn-lt"/>
                <a:ea typeface="+mn-ea"/>
                <a:cs typeface="+mn-cs"/>
              </a:rPr>
              <a:t>866.858.7161</a:t>
            </a:r>
            <a:r>
              <a:rPr lang="nl-NL" sz="1000" b="0" i="0" u="none" strike="noStrike" kern="1200" baseline="0" dirty="0">
                <a:solidFill>
                  <a:schemeClr val="tx1"/>
                </a:solidFill>
                <a:latin typeface="+mn-lt"/>
                <a:ea typeface="+mn-ea"/>
                <a:cs typeface="+mn-cs"/>
              </a:rPr>
              <a:t> </a:t>
            </a:r>
            <a:r>
              <a:rPr lang="nl-NL" sz="1000" b="0" i="0" u="none" strike="noStrike" kern="1200" baseline="0" dirty="0">
                <a:solidFill>
                  <a:srgbClr val="B0CAD6"/>
                </a:solidFill>
                <a:latin typeface="+mn-lt"/>
                <a:ea typeface="+mn-ea"/>
                <a:cs typeface="+mn-cs"/>
              </a:rPr>
              <a:t>•</a:t>
            </a:r>
            <a:r>
              <a:rPr lang="nl-NL" sz="1000" b="0" i="0" u="none" strike="noStrike" kern="1200" baseline="0" dirty="0">
                <a:solidFill>
                  <a:schemeClr val="accent1"/>
                </a:solidFill>
                <a:latin typeface="+mn-lt"/>
                <a:ea typeface="+mn-ea"/>
                <a:cs typeface="+mn-cs"/>
              </a:rPr>
              <a:t> </a:t>
            </a:r>
            <a:r>
              <a:rPr lang="nl-NL" sz="1000" b="1" i="0" u="none" strike="noStrike" kern="1200" baseline="0" dirty="0">
                <a:solidFill>
                  <a:srgbClr val="B0CAD6"/>
                </a:solidFill>
                <a:latin typeface="+mn-lt"/>
                <a:ea typeface="+mn-ea"/>
                <a:cs typeface="+mn-cs"/>
              </a:rPr>
              <a:t>F</a:t>
            </a:r>
            <a:r>
              <a:rPr lang="nl-NL" sz="1000" b="0" i="0" u="none" strike="noStrike" kern="1200" baseline="0" dirty="0">
                <a:solidFill>
                  <a:schemeClr val="tx1"/>
                </a:solidFill>
                <a:latin typeface="+mn-lt"/>
                <a:ea typeface="+mn-ea"/>
                <a:cs typeface="+mn-cs"/>
              </a:rPr>
              <a:t> </a:t>
            </a:r>
            <a:r>
              <a:rPr lang="nl-NL" sz="1000" b="0" i="0" u="none" strike="noStrike" kern="1200" baseline="0" dirty="0">
                <a:solidFill>
                  <a:srgbClr val="FFFFFF"/>
                </a:solidFill>
                <a:latin typeface="+mn-lt"/>
                <a:ea typeface="+mn-ea"/>
                <a:cs typeface="+mn-cs"/>
              </a:rPr>
              <a:t>407.389.0299</a:t>
            </a:r>
            <a:r>
              <a:rPr lang="nl-NL" sz="1000" b="0" i="0" u="none" strike="noStrike" kern="1200" baseline="0" dirty="0">
                <a:solidFill>
                  <a:schemeClr val="tx1"/>
                </a:solidFill>
                <a:latin typeface="+mn-lt"/>
                <a:ea typeface="+mn-ea"/>
                <a:cs typeface="+mn-cs"/>
              </a:rPr>
              <a:t> </a:t>
            </a:r>
            <a:r>
              <a:rPr lang="nl-NL" sz="1000" b="0" i="0" u="none" strike="noStrike" kern="1200" baseline="0" dirty="0">
                <a:solidFill>
                  <a:srgbClr val="B0CAD6"/>
                </a:solidFill>
                <a:latin typeface="+mn-lt"/>
                <a:ea typeface="+mn-ea"/>
                <a:cs typeface="+mn-cs"/>
              </a:rPr>
              <a:t>•</a:t>
            </a:r>
            <a:r>
              <a:rPr lang="nl-NL" sz="1000" b="0" i="0" u="none" strike="noStrike" kern="1200" baseline="0" dirty="0">
                <a:solidFill>
                  <a:schemeClr val="tx1"/>
                </a:solidFill>
                <a:latin typeface="+mn-lt"/>
                <a:ea typeface="+mn-ea"/>
                <a:cs typeface="+mn-cs"/>
              </a:rPr>
              <a:t> </a:t>
            </a:r>
            <a:r>
              <a:rPr lang="nl-NL" sz="1000" b="0" i="0" u="none" strike="noStrike" kern="1200" baseline="0" dirty="0">
                <a:solidFill>
                  <a:schemeClr val="accent4">
                    <a:lumMod val="60000"/>
                    <a:lumOff val="40000"/>
                  </a:schemeClr>
                </a:solidFill>
                <a:latin typeface="+mn-lt"/>
                <a:ea typeface="+mn-ea"/>
                <a:cs typeface="+mn-cs"/>
              </a:rPr>
              <a:t>mynuquest.com</a:t>
            </a:r>
            <a:endParaRPr lang="en-US" sz="1000" dirty="0">
              <a:solidFill>
                <a:schemeClr val="accent4">
                  <a:lumMod val="60000"/>
                  <a:lumOff val="40000"/>
                </a:schemeClr>
              </a:solidFill>
            </a:endParaRPr>
          </a:p>
        </p:txBody>
      </p:sp>
      <p:pic>
        <p:nvPicPr>
          <p:cNvPr id="8" name="Picture 7" descr="NuQuest-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1382" y="2638404"/>
            <a:ext cx="4819948" cy="1233906"/>
          </a:xfrm>
          <a:prstGeom prst="rect">
            <a:avLst/>
          </a:prstGeom>
        </p:spPr>
      </p:pic>
    </p:spTree>
    <p:extLst>
      <p:ext uri="{BB962C8B-B14F-4D97-AF65-F5344CB8AC3E}">
        <p14:creationId xmlns:p14="http://schemas.microsoft.com/office/powerpoint/2010/main" val="268501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156271-A09D-2D46-9AD3-04A38681ED09}" type="slidenum">
              <a:rPr lang="en-US" smtClean="0"/>
              <a:t>‹#›</a:t>
            </a:fld>
            <a:endParaRPr lang="en-US" dirty="0"/>
          </a:p>
        </p:txBody>
      </p:sp>
    </p:spTree>
    <p:extLst>
      <p:ext uri="{BB962C8B-B14F-4D97-AF65-F5344CB8AC3E}">
        <p14:creationId xmlns:p14="http://schemas.microsoft.com/office/powerpoint/2010/main" val="143814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156271-A09D-2D46-9AD3-04A38681ED09}" type="slidenum">
              <a:rPr lang="en-US" smtClean="0"/>
              <a:t>‹#›</a:t>
            </a:fld>
            <a:endParaRPr lang="en-US" dirty="0"/>
          </a:p>
        </p:txBody>
      </p:sp>
    </p:spTree>
    <p:extLst>
      <p:ext uri="{BB962C8B-B14F-4D97-AF65-F5344CB8AC3E}">
        <p14:creationId xmlns:p14="http://schemas.microsoft.com/office/powerpoint/2010/main" val="20437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156271-A09D-2D46-9AD3-04A38681ED09}" type="slidenum">
              <a:rPr lang="en-US" smtClean="0"/>
              <a:t>‹#›</a:t>
            </a:fld>
            <a:endParaRPr lang="en-US" dirty="0"/>
          </a:p>
        </p:txBody>
      </p:sp>
    </p:spTree>
    <p:extLst>
      <p:ext uri="{BB962C8B-B14F-4D97-AF65-F5344CB8AC3E}">
        <p14:creationId xmlns:p14="http://schemas.microsoft.com/office/powerpoint/2010/main" val="373222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a:t>
            </a:fld>
            <a:endParaRPr lang="en-US" dirty="0"/>
          </a:p>
        </p:txBody>
      </p:sp>
    </p:spTree>
    <p:extLst>
      <p:ext uri="{BB962C8B-B14F-4D97-AF65-F5344CB8AC3E}">
        <p14:creationId xmlns:p14="http://schemas.microsoft.com/office/powerpoint/2010/main" val="222564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CB4CE9-5684-4646-B9C6-BAC7FC6216EE}" type="slidenum">
              <a:rPr lang="en-US" smtClean="0"/>
              <a:t>‹#›</a:t>
            </a:fld>
            <a:endParaRPr lang="en-US" dirty="0"/>
          </a:p>
        </p:txBody>
      </p:sp>
    </p:spTree>
    <p:extLst>
      <p:ext uri="{BB962C8B-B14F-4D97-AF65-F5344CB8AC3E}">
        <p14:creationId xmlns:p14="http://schemas.microsoft.com/office/powerpoint/2010/main" val="661540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156271-A09D-2D46-9AD3-04A38681ED09}" type="slidenum">
              <a:rPr lang="en-US" smtClean="0"/>
              <a:t>‹#›</a:t>
            </a:fld>
            <a:endParaRPr lang="en-US" dirty="0"/>
          </a:p>
        </p:txBody>
      </p:sp>
    </p:spTree>
    <p:extLst>
      <p:ext uri="{BB962C8B-B14F-4D97-AF65-F5344CB8AC3E}">
        <p14:creationId xmlns:p14="http://schemas.microsoft.com/office/powerpoint/2010/main" val="1454185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156271-A09D-2D46-9AD3-04A38681ED09}" type="slidenum">
              <a:rPr lang="en-US" smtClean="0"/>
              <a:t>‹#›</a:t>
            </a:fld>
            <a:endParaRPr lang="en-US" dirty="0"/>
          </a:p>
        </p:txBody>
      </p:sp>
    </p:spTree>
    <p:extLst>
      <p:ext uri="{BB962C8B-B14F-4D97-AF65-F5344CB8AC3E}">
        <p14:creationId xmlns:p14="http://schemas.microsoft.com/office/powerpoint/2010/main" val="297494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156271-A09D-2D46-9AD3-04A38681ED09}" type="slidenum">
              <a:rPr lang="en-US" smtClean="0"/>
              <a:t>‹#›</a:t>
            </a:fld>
            <a:endParaRPr lang="en-US" dirty="0"/>
          </a:p>
        </p:txBody>
      </p:sp>
    </p:spTree>
    <p:extLst>
      <p:ext uri="{BB962C8B-B14F-4D97-AF65-F5344CB8AC3E}">
        <p14:creationId xmlns:p14="http://schemas.microsoft.com/office/powerpoint/2010/main" val="277425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p:cNvSpPr/>
          <p:nvPr userDrawn="1"/>
        </p:nvSpPr>
        <p:spPr>
          <a:xfrm>
            <a:off x="0" y="638531"/>
            <a:ext cx="9144000" cy="6219469"/>
          </a:xfrm>
          <a:prstGeom prst="rect">
            <a:avLst/>
          </a:prstGeom>
          <a:solidFill>
            <a:srgbClr val="355666"/>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2191" y="2952932"/>
            <a:ext cx="8485916" cy="553998"/>
          </a:xfrm>
        </p:spPr>
        <p:txBody>
          <a:bodyPr>
            <a:spAutoFit/>
          </a:bodyPr>
          <a:lstStyle>
            <a:lvl1pPr>
              <a:defRPr sz="3000" cap="all">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506930"/>
            <a:ext cx="6400800" cy="400110"/>
          </a:xfrm>
        </p:spPr>
        <p:txBody>
          <a:bodyPr>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se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4947" y="-32036"/>
            <a:ext cx="704823" cy="704823"/>
          </a:xfrm>
          <a:prstGeom prst="rect">
            <a:avLst/>
          </a:prstGeom>
        </p:spPr>
      </p:pic>
      <p:pic>
        <p:nvPicPr>
          <p:cNvPr id="4" name="Picture 3" descr="NuQuest-Logo-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5697" y="6075614"/>
            <a:ext cx="2325685" cy="595375"/>
          </a:xfrm>
          <a:prstGeom prst="rect">
            <a:avLst/>
          </a:prstGeom>
        </p:spPr>
      </p:pic>
    </p:spTree>
    <p:extLst>
      <p:ext uri="{BB962C8B-B14F-4D97-AF65-F5344CB8AC3E}">
        <p14:creationId xmlns:p14="http://schemas.microsoft.com/office/powerpoint/2010/main" val="426168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960"/>
          </a:xfrm>
        </p:spPr>
        <p:txBody>
          <a:bodyPr>
            <a:normAutofit/>
          </a:bodyPr>
          <a:lstStyle>
            <a:lvl1pPr algn="l">
              <a:defRPr sz="3000" cap="none">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355106"/>
            <a:ext cx="8229600" cy="4771058"/>
          </a:xfrm>
        </p:spPr>
        <p:txBody>
          <a:bodyPr>
            <a:normAutofit/>
          </a:bodyPr>
          <a:lstStyle>
            <a:lvl1pPr marL="342900" indent="-342900">
              <a:buClr>
                <a:schemeClr val="accent4">
                  <a:lumMod val="50000"/>
                </a:schemeClr>
              </a:buClr>
              <a:buFont typeface="Arial"/>
              <a:buChar char="•"/>
              <a:defRPr sz="2000"/>
            </a:lvl1pPr>
            <a:lvl2pPr>
              <a:buClr>
                <a:schemeClr val="accent4">
                  <a:lumMod val="50000"/>
                </a:schemeClr>
              </a:buClr>
              <a:defRPr sz="2000"/>
            </a:lvl2pPr>
            <a:lvl3pPr>
              <a:buClr>
                <a:schemeClr val="accent4">
                  <a:lumMod val="50000"/>
                </a:schemeClr>
              </a:buClr>
              <a:defRPr sz="2000"/>
            </a:lvl3pPr>
            <a:lvl4pPr>
              <a:buClr>
                <a:schemeClr val="accent4">
                  <a:lumMod val="50000"/>
                </a:schemeClr>
              </a:buClr>
              <a:defRPr sz="2000"/>
            </a:lvl4pPr>
            <a:lvl5pPr marL="2057400" indent="-228600">
              <a:buClr>
                <a:schemeClr val="accent4">
                  <a:lumMod val="50000"/>
                </a:schemeClr>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0156271-A09D-2D46-9AD3-04A38681ED09}" type="slidenum">
              <a:rPr lang="en-US" smtClean="0"/>
              <a:t>‹#›</a:t>
            </a:fld>
            <a:endParaRPr lang="en-US" dirty="0"/>
          </a:p>
        </p:txBody>
      </p:sp>
      <p:cxnSp>
        <p:nvCxnSpPr>
          <p:cNvPr id="9" name="Straight Connector 8"/>
          <p:cNvCxnSpPr/>
          <p:nvPr userDrawn="1"/>
        </p:nvCxnSpPr>
        <p:spPr>
          <a:xfrm>
            <a:off x="457200" y="6271793"/>
            <a:ext cx="8229600" cy="0"/>
          </a:xfrm>
          <a:prstGeom prst="line">
            <a:avLst/>
          </a:prstGeom>
          <a:ln>
            <a:solidFill>
              <a:srgbClr val="355666"/>
            </a:solidFill>
          </a:ln>
          <a:effectLst/>
        </p:spPr>
        <p:style>
          <a:lnRef idx="2">
            <a:schemeClr val="accent1"/>
          </a:lnRef>
          <a:fillRef idx="0">
            <a:schemeClr val="accent1"/>
          </a:fillRef>
          <a:effectRef idx="1">
            <a:schemeClr val="accent1"/>
          </a:effectRef>
          <a:fontRef idx="minor">
            <a:schemeClr val="tx1"/>
          </a:fontRef>
        </p:style>
      </p:cxnSp>
      <p:pic>
        <p:nvPicPr>
          <p:cNvPr id="8" name="Picture 7" descr="NuQuest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297999"/>
            <a:ext cx="1899589" cy="486295"/>
          </a:xfrm>
          <a:prstGeom prst="rect">
            <a:avLst/>
          </a:prstGeom>
        </p:spPr>
      </p:pic>
    </p:spTree>
    <p:extLst>
      <p:ext uri="{BB962C8B-B14F-4D97-AF65-F5344CB8AC3E}">
        <p14:creationId xmlns:p14="http://schemas.microsoft.com/office/powerpoint/2010/main" val="369779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335" y="274638"/>
            <a:ext cx="7544465" cy="825054"/>
          </a:xfrm>
        </p:spPr>
        <p:txBody>
          <a:bodyPr>
            <a:normAutofit/>
          </a:bodyPr>
          <a:lstStyle>
            <a:lvl1pPr algn="l">
              <a:defRPr sz="3000" cap="none">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383484"/>
            <a:ext cx="8229600" cy="4742679"/>
          </a:xfrm>
        </p:spPr>
        <p:txBody>
          <a:bodyPr>
            <a:normAutofit/>
          </a:bodyPr>
          <a:lstStyle>
            <a:lvl1pPr marL="342900" indent="-342900">
              <a:buClr>
                <a:schemeClr val="bg1"/>
              </a:buClr>
              <a:buFont typeface="Arial"/>
              <a:buChar char="•"/>
              <a:defRPr sz="2000">
                <a:solidFill>
                  <a:srgbClr val="FFFFFF"/>
                </a:solidFill>
              </a:defRPr>
            </a:lvl1pPr>
            <a:lvl2pPr>
              <a:buClr>
                <a:schemeClr val="bg1"/>
              </a:buClr>
              <a:defRPr sz="2000">
                <a:solidFill>
                  <a:srgbClr val="FFFFFF"/>
                </a:solidFill>
              </a:defRPr>
            </a:lvl2pPr>
            <a:lvl3pPr>
              <a:buClr>
                <a:schemeClr val="bg1"/>
              </a:buClr>
              <a:defRPr sz="2000">
                <a:solidFill>
                  <a:srgbClr val="FFFFFF"/>
                </a:solidFill>
              </a:defRPr>
            </a:lvl3pPr>
            <a:lvl4pPr>
              <a:buClr>
                <a:schemeClr val="bg1"/>
              </a:buClr>
              <a:defRPr sz="2000">
                <a:solidFill>
                  <a:srgbClr val="FFFFFF"/>
                </a:solidFill>
              </a:defRPr>
            </a:lvl4pPr>
            <a:lvl5pPr marL="2057400" indent="-228600">
              <a:buClr>
                <a:schemeClr val="bg1"/>
              </a:buClr>
              <a:buFont typeface="Arial"/>
              <a:buChar char="•"/>
              <a:defRPr sz="20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0156271-A09D-2D46-9AD3-04A38681ED09}" type="slidenum">
              <a:rPr lang="en-US" smtClean="0"/>
              <a:pPr/>
              <a:t>‹#›</a:t>
            </a:fld>
            <a:endParaRPr lang="en-US" dirty="0"/>
          </a:p>
        </p:txBody>
      </p:sp>
      <p:cxnSp>
        <p:nvCxnSpPr>
          <p:cNvPr id="9" name="Straight Connector 8"/>
          <p:cNvCxnSpPr/>
          <p:nvPr userDrawn="1"/>
        </p:nvCxnSpPr>
        <p:spPr>
          <a:xfrm>
            <a:off x="457200" y="6271793"/>
            <a:ext cx="82296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se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111" y="289164"/>
            <a:ext cx="738966" cy="738966"/>
          </a:xfrm>
          <a:prstGeom prst="rect">
            <a:avLst/>
          </a:prstGeom>
        </p:spPr>
      </p:pic>
    </p:spTree>
    <p:extLst>
      <p:ext uri="{BB962C8B-B14F-4D97-AF65-F5344CB8AC3E}">
        <p14:creationId xmlns:p14="http://schemas.microsoft.com/office/powerpoint/2010/main" val="341714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slid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2743940"/>
            <a:ext cx="9144000" cy="1340915"/>
          </a:xfrm>
          <a:prstGeom prst="rect">
            <a:avLst/>
          </a:prstGeom>
          <a:solidFill>
            <a:srgbClr val="355666">
              <a:alpha val="85000"/>
            </a:srgbClr>
          </a:solidFill>
          <a:ln>
            <a:solidFill>
              <a:srgbClr val="3556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858" y="3137398"/>
            <a:ext cx="8422058" cy="553998"/>
          </a:xfrm>
        </p:spPr>
        <p:txBody>
          <a:bodyPr anchor="ctr" anchorCtr="0">
            <a:spAutoFit/>
          </a:bodyPr>
          <a:lstStyle>
            <a:lvl1pPr algn="ctr">
              <a:defRPr sz="3000" b="0" cap="all">
                <a:solidFill>
                  <a:schemeClr val="bg2"/>
                </a:solidFill>
              </a:defRPr>
            </a:lvl1pPr>
          </a:lstStyle>
          <a:p>
            <a:r>
              <a:rPr lang="en-US" dirty="0"/>
              <a:t>Click to edit Master title style</a:t>
            </a:r>
          </a:p>
        </p:txBody>
      </p:sp>
      <p:pic>
        <p:nvPicPr>
          <p:cNvPr id="6" name="Picture 5" descr="se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966" y="5900188"/>
            <a:ext cx="738966" cy="738966"/>
          </a:xfrm>
          <a:prstGeom prst="rect">
            <a:avLst/>
          </a:prstGeom>
        </p:spPr>
      </p:pic>
    </p:spTree>
    <p:extLst>
      <p:ext uri="{BB962C8B-B14F-4D97-AF65-F5344CB8AC3E}">
        <p14:creationId xmlns:p14="http://schemas.microsoft.com/office/powerpoint/2010/main" val="292641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slide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2743940"/>
            <a:ext cx="9144000" cy="1340915"/>
          </a:xfrm>
          <a:prstGeom prst="rect">
            <a:avLst/>
          </a:prstGeom>
          <a:solidFill>
            <a:srgbClr val="355666">
              <a:alpha val="85000"/>
            </a:srgbClr>
          </a:solidFill>
          <a:ln>
            <a:solidFill>
              <a:srgbClr val="3556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858" y="3137398"/>
            <a:ext cx="8422058" cy="553998"/>
          </a:xfrm>
        </p:spPr>
        <p:txBody>
          <a:bodyPr anchor="ctr" anchorCtr="0">
            <a:spAutoFit/>
          </a:bodyPr>
          <a:lstStyle>
            <a:lvl1pPr algn="ctr">
              <a:defRPr sz="3000" b="0" cap="all">
                <a:solidFill>
                  <a:schemeClr val="bg2"/>
                </a:solidFill>
              </a:defRPr>
            </a:lvl1pPr>
          </a:lstStyle>
          <a:p>
            <a:r>
              <a:rPr lang="en-US" dirty="0"/>
              <a:t>Click to edit Master title style</a:t>
            </a:r>
          </a:p>
        </p:txBody>
      </p:sp>
      <p:pic>
        <p:nvPicPr>
          <p:cNvPr id="6" name="Picture 5" descr="se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966" y="5900188"/>
            <a:ext cx="738966" cy="738966"/>
          </a:xfrm>
          <a:prstGeom prst="rect">
            <a:avLst/>
          </a:prstGeom>
        </p:spPr>
      </p:pic>
    </p:spTree>
    <p:extLst>
      <p:ext uri="{BB962C8B-B14F-4D97-AF65-F5344CB8AC3E}">
        <p14:creationId xmlns:p14="http://schemas.microsoft.com/office/powerpoint/2010/main" val="131827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descr="slide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2743940"/>
            <a:ext cx="9144000" cy="1340915"/>
          </a:xfrm>
          <a:prstGeom prst="rect">
            <a:avLst/>
          </a:prstGeom>
          <a:solidFill>
            <a:srgbClr val="355666">
              <a:alpha val="85000"/>
            </a:srgbClr>
          </a:solidFill>
          <a:ln>
            <a:solidFill>
              <a:srgbClr val="3556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858" y="3137398"/>
            <a:ext cx="8422058" cy="553998"/>
          </a:xfrm>
        </p:spPr>
        <p:txBody>
          <a:bodyPr anchor="ctr" anchorCtr="0">
            <a:spAutoFit/>
          </a:bodyPr>
          <a:lstStyle>
            <a:lvl1pPr algn="ctr">
              <a:defRPr sz="3000" b="0" cap="all">
                <a:solidFill>
                  <a:schemeClr val="bg2"/>
                </a:solidFill>
              </a:defRPr>
            </a:lvl1pPr>
          </a:lstStyle>
          <a:p>
            <a:r>
              <a:rPr lang="en-US" dirty="0"/>
              <a:t>Click to edit Master title style</a:t>
            </a:r>
          </a:p>
        </p:txBody>
      </p:sp>
      <p:pic>
        <p:nvPicPr>
          <p:cNvPr id="6" name="Picture 5" descr="se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966" y="5900188"/>
            <a:ext cx="738966" cy="738966"/>
          </a:xfrm>
          <a:prstGeom prst="rect">
            <a:avLst/>
          </a:prstGeom>
        </p:spPr>
      </p:pic>
    </p:spTree>
    <p:extLst>
      <p:ext uri="{BB962C8B-B14F-4D97-AF65-F5344CB8AC3E}">
        <p14:creationId xmlns:p14="http://schemas.microsoft.com/office/powerpoint/2010/main" val="222144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descr="slide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2743940"/>
            <a:ext cx="9144000" cy="1340915"/>
          </a:xfrm>
          <a:prstGeom prst="rect">
            <a:avLst/>
          </a:prstGeom>
          <a:solidFill>
            <a:srgbClr val="355666">
              <a:alpha val="85000"/>
            </a:srgbClr>
          </a:solidFill>
          <a:ln>
            <a:solidFill>
              <a:srgbClr val="3556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858" y="3137398"/>
            <a:ext cx="8422058" cy="553998"/>
          </a:xfrm>
        </p:spPr>
        <p:txBody>
          <a:bodyPr anchor="ctr" anchorCtr="0">
            <a:spAutoFit/>
          </a:bodyPr>
          <a:lstStyle>
            <a:lvl1pPr algn="ctr">
              <a:defRPr sz="3000" b="0" cap="all">
                <a:solidFill>
                  <a:schemeClr val="bg2"/>
                </a:solidFill>
              </a:defRPr>
            </a:lvl1pPr>
          </a:lstStyle>
          <a:p>
            <a:r>
              <a:rPr lang="en-US" dirty="0"/>
              <a:t>Click to edit Master title style</a:t>
            </a:r>
          </a:p>
        </p:txBody>
      </p:sp>
      <p:pic>
        <p:nvPicPr>
          <p:cNvPr id="6" name="Picture 5" descr="se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966" y="5900188"/>
            <a:ext cx="738966" cy="738966"/>
          </a:xfrm>
          <a:prstGeom prst="rect">
            <a:avLst/>
          </a:prstGeom>
        </p:spPr>
      </p:pic>
    </p:spTree>
    <p:extLst>
      <p:ext uri="{BB962C8B-B14F-4D97-AF65-F5344CB8AC3E}">
        <p14:creationId xmlns:p14="http://schemas.microsoft.com/office/powerpoint/2010/main" val="332562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p:cNvSpPr/>
          <p:nvPr userDrawn="1"/>
        </p:nvSpPr>
        <p:spPr>
          <a:xfrm>
            <a:off x="900067" y="4093224"/>
            <a:ext cx="7496446" cy="2764776"/>
          </a:xfrm>
          <a:prstGeom prst="rect">
            <a:avLst/>
          </a:prstGeom>
          <a:solidFill>
            <a:srgbClr val="355666"/>
          </a:solidFill>
          <a:ln>
            <a:solidFill>
              <a:srgbClr val="3556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43200" y="4659149"/>
            <a:ext cx="3657600" cy="1477328"/>
          </a:xfrm>
        </p:spPr>
        <p:txBody>
          <a:bodyPr wrap="square" anchor="ctr" anchorCtr="0">
            <a:spAutoFit/>
          </a:bodyPr>
          <a:lstStyle>
            <a:lvl1pPr algn="ctr">
              <a:defRPr sz="3000" b="0" cap="all">
                <a:solidFill>
                  <a:schemeClr val="bg2"/>
                </a:solidFill>
              </a:defRPr>
            </a:lvl1pPr>
          </a:lstStyle>
          <a:p>
            <a:r>
              <a:rPr lang="en-US" dirty="0"/>
              <a:t>Click to edit Master title style</a:t>
            </a:r>
          </a:p>
        </p:txBody>
      </p:sp>
      <p:pic>
        <p:nvPicPr>
          <p:cNvPr id="4" name="Picture 3" descr="NuQuest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6541" y="227351"/>
            <a:ext cx="2276893" cy="582885"/>
          </a:xfrm>
          <a:prstGeom prst="rect">
            <a:avLst/>
          </a:prstGeom>
        </p:spPr>
      </p:pic>
    </p:spTree>
    <p:extLst>
      <p:ext uri="{BB962C8B-B14F-4D97-AF65-F5344CB8AC3E}">
        <p14:creationId xmlns:p14="http://schemas.microsoft.com/office/powerpoint/2010/main" val="318544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56271-A09D-2D46-9AD3-04A38681ED09}" type="slidenum">
              <a:rPr lang="en-US" smtClean="0"/>
              <a:t>‹#›</a:t>
            </a:fld>
            <a:endParaRPr lang="en-US" dirty="0"/>
          </a:p>
        </p:txBody>
      </p:sp>
    </p:spTree>
    <p:extLst>
      <p:ext uri="{BB962C8B-B14F-4D97-AF65-F5344CB8AC3E}">
        <p14:creationId xmlns:p14="http://schemas.microsoft.com/office/powerpoint/2010/main" val="2330195408"/>
      </p:ext>
    </p:extLst>
  </p:cSld>
  <p:clrMap bg1="lt1" tx1="dk1" bg2="lt2" tx2="dk2" accent1="accent1" accent2="accent2" accent3="accent3" accent4="accent4" accent5="accent5" accent6="accent6" hlink="hlink" folHlink="folHlink"/>
  <p:sldLayoutIdLst>
    <p:sldLayoutId id="2147483682" r:id="rId1"/>
    <p:sldLayoutId id="2147483700" r:id="rId2"/>
    <p:sldLayoutId id="2147483683" r:id="rId3"/>
    <p:sldLayoutId id="2147483698" r:id="rId4"/>
    <p:sldLayoutId id="2147483684" r:id="rId5"/>
    <p:sldLayoutId id="2147483693" r:id="rId6"/>
    <p:sldLayoutId id="2147483694" r:id="rId7"/>
    <p:sldLayoutId id="2147483695" r:id="rId8"/>
    <p:sldLayoutId id="2147483696" r:id="rId9"/>
    <p:sldLayoutId id="2147483697" r:id="rId10"/>
    <p:sldLayoutId id="2147483699"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156271-A09D-2D46-9AD3-04A38681ED09}" type="slidenum">
              <a:rPr lang="en-US" smtClean="0"/>
              <a:t>1</a:t>
            </a:fld>
            <a:endParaRPr lang="en-US" dirty="0"/>
          </a:p>
        </p:txBody>
      </p:sp>
      <p:pic>
        <p:nvPicPr>
          <p:cNvPr id="3" name="Picture 2" descr="NuQuest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869" y="1072623"/>
            <a:ext cx="4224505" cy="1081474"/>
          </a:xfrm>
          <a:prstGeom prst="rect">
            <a:avLst/>
          </a:prstGeom>
        </p:spPr>
      </p:pic>
      <p:sp>
        <p:nvSpPr>
          <p:cNvPr id="4" name="Rectangle 3"/>
          <p:cNvSpPr/>
          <p:nvPr/>
        </p:nvSpPr>
        <p:spPr>
          <a:xfrm>
            <a:off x="0" y="2743940"/>
            <a:ext cx="9144000" cy="1340915"/>
          </a:xfrm>
          <a:prstGeom prst="rect">
            <a:avLst/>
          </a:prstGeom>
          <a:solidFill>
            <a:schemeClr val="accent4">
              <a:lumMod val="50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329042" y="2906565"/>
            <a:ext cx="8485916" cy="1015663"/>
          </a:xfrm>
          <a:prstGeom prst="rect">
            <a:avLst/>
          </a:prstGeom>
        </p:spPr>
        <p:txBody>
          <a:bodyPr>
            <a:spAutoFit/>
          </a:bodyPr>
          <a:lstStyle>
            <a:lvl1pPr algn="ctr" defTabSz="457200" rtl="0" eaLnBrk="1" latinLnBrk="0" hangingPunct="1">
              <a:spcBef>
                <a:spcPct val="0"/>
              </a:spcBef>
              <a:buNone/>
              <a:defRPr sz="3000" kern="1200" cap="all">
                <a:solidFill>
                  <a:schemeClr val="bg1"/>
                </a:solidFill>
                <a:latin typeface="+mj-lt"/>
                <a:ea typeface="+mj-ea"/>
                <a:cs typeface="+mj-cs"/>
              </a:defRPr>
            </a:lvl1pPr>
          </a:lstStyle>
          <a:p>
            <a:r>
              <a:rPr lang="en-US" dirty="0"/>
              <a:t>reasonable consideration of Medicare’s interests in settlement</a:t>
            </a:r>
          </a:p>
        </p:txBody>
      </p:sp>
      <p:sp>
        <p:nvSpPr>
          <p:cNvPr id="6" name="Subtitle 2"/>
          <p:cNvSpPr txBox="1">
            <a:spLocks/>
          </p:cNvSpPr>
          <p:nvPr/>
        </p:nvSpPr>
        <p:spPr>
          <a:xfrm>
            <a:off x="329042" y="4477133"/>
            <a:ext cx="8350934" cy="400110"/>
          </a:xfrm>
          <a:prstGeom prst="rect">
            <a:avLst/>
          </a:prstGeom>
        </p:spPr>
        <p:txBody>
          <a:bodyPr wrap="square">
            <a:spAutoFit/>
          </a:bodyPr>
          <a:lstStyle>
            <a:lvl1pPr marL="0" indent="0" algn="ctr" defTabSz="457200" rtl="0" eaLnBrk="1" latinLnBrk="0" hangingPunct="1">
              <a:spcBef>
                <a:spcPct val="20000"/>
              </a:spcBef>
              <a:buFont typeface="Arial"/>
              <a:buNone/>
              <a:defRPr sz="2000" kern="1200">
                <a:solidFill>
                  <a:schemeClr val="tx2"/>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Presented by: Rasa Fumagalli  JD, MSCC and Jennifer Shymanski JD,  CMSP</a:t>
            </a:r>
          </a:p>
        </p:txBody>
      </p:sp>
      <p:sp>
        <p:nvSpPr>
          <p:cNvPr id="7" name="TextBox 6"/>
          <p:cNvSpPr txBox="1"/>
          <p:nvPr/>
        </p:nvSpPr>
        <p:spPr>
          <a:xfrm>
            <a:off x="1" y="6476559"/>
            <a:ext cx="9143999" cy="276999"/>
          </a:xfrm>
          <a:prstGeom prst="rect">
            <a:avLst/>
          </a:prstGeom>
          <a:noFill/>
        </p:spPr>
        <p:txBody>
          <a:bodyPr wrap="square" rtlCol="0">
            <a:spAutoFit/>
          </a:bodyPr>
          <a:lstStyle/>
          <a:p>
            <a:pPr algn="ctr"/>
            <a:r>
              <a:rPr lang="en-US" sz="1200" b="0" i="0" u="none" strike="noStrike" kern="1200" baseline="0" dirty="0">
                <a:solidFill>
                  <a:schemeClr val="tx2"/>
                </a:solidFill>
                <a:latin typeface="+mn-lt"/>
                <a:ea typeface="+mn-ea"/>
                <a:cs typeface="+mn-cs"/>
              </a:rPr>
              <a:t>P.O. Box 915619</a:t>
            </a:r>
            <a:r>
              <a:rPr lang="nl-NL" sz="1200" b="0" i="0" u="none" strike="noStrike" kern="1200" baseline="0" dirty="0">
                <a:solidFill>
                  <a:schemeClr val="tx2"/>
                </a:solidFill>
                <a:latin typeface="+mn-lt"/>
                <a:ea typeface="+mn-ea"/>
                <a:cs typeface="+mn-cs"/>
              </a:rPr>
              <a:t> </a:t>
            </a:r>
            <a:r>
              <a:rPr lang="nl-NL" sz="1200" b="0" i="0" u="none" strike="noStrike" kern="1200" baseline="0" dirty="0">
                <a:solidFill>
                  <a:srgbClr val="B0CAD6"/>
                </a:solidFill>
                <a:latin typeface="+mn-lt"/>
                <a:ea typeface="+mn-ea"/>
                <a:cs typeface="+mn-cs"/>
              </a:rPr>
              <a:t>•</a:t>
            </a:r>
            <a:r>
              <a:rPr lang="nl-NL" sz="1200" b="0" i="0" u="none" strike="noStrike" kern="1200" baseline="0" dirty="0">
                <a:solidFill>
                  <a:schemeClr val="tx2"/>
                </a:solidFill>
                <a:latin typeface="+mn-lt"/>
                <a:ea typeface="+mn-ea"/>
                <a:cs typeface="+mn-cs"/>
              </a:rPr>
              <a:t> </a:t>
            </a:r>
            <a:r>
              <a:rPr lang="fr-FR" sz="1200" b="0" i="0" u="none" strike="noStrike" kern="1200" baseline="0" dirty="0">
                <a:solidFill>
                  <a:schemeClr val="tx2"/>
                </a:solidFill>
                <a:latin typeface="+mn-lt"/>
                <a:ea typeface="+mn-ea"/>
                <a:cs typeface="+mn-cs"/>
              </a:rPr>
              <a:t>Longwood, FL 32791-5619</a:t>
            </a:r>
            <a:r>
              <a:rPr lang="nl-NL" sz="1200" b="0" i="0" u="none" strike="noStrike" kern="1200" baseline="0" dirty="0">
                <a:solidFill>
                  <a:schemeClr val="tx2"/>
                </a:solidFill>
                <a:latin typeface="+mn-lt"/>
                <a:ea typeface="+mn-ea"/>
                <a:cs typeface="+mn-cs"/>
              </a:rPr>
              <a:t> </a:t>
            </a:r>
            <a:r>
              <a:rPr lang="nl-NL" sz="1200" b="0" i="0" u="none" strike="noStrike" kern="1200" baseline="0" dirty="0">
                <a:solidFill>
                  <a:srgbClr val="B0CAD6"/>
                </a:solidFill>
                <a:latin typeface="+mn-lt"/>
                <a:ea typeface="+mn-ea"/>
                <a:cs typeface="+mn-cs"/>
              </a:rPr>
              <a:t>•</a:t>
            </a:r>
            <a:r>
              <a:rPr lang="nl-NL" sz="1200" b="0" i="0" u="none" strike="noStrike" kern="1200" baseline="0" dirty="0">
                <a:solidFill>
                  <a:schemeClr val="accent1"/>
                </a:solidFill>
                <a:latin typeface="+mn-lt"/>
                <a:ea typeface="+mn-ea"/>
                <a:cs typeface="+mn-cs"/>
              </a:rPr>
              <a:t> </a:t>
            </a:r>
            <a:r>
              <a:rPr lang="nl-NL" sz="1200" b="1" i="0" u="none" strike="noStrike" kern="1200" baseline="0" dirty="0">
                <a:solidFill>
                  <a:srgbClr val="355666"/>
                </a:solidFill>
                <a:latin typeface="+mn-lt"/>
                <a:ea typeface="+mn-ea"/>
                <a:cs typeface="+mn-cs"/>
              </a:rPr>
              <a:t>P</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chemeClr val="tx2"/>
                </a:solidFill>
                <a:latin typeface="+mn-lt"/>
                <a:ea typeface="+mn-ea"/>
                <a:cs typeface="+mn-cs"/>
              </a:rPr>
              <a:t>866.858.7161</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rgbClr val="B0CAD6"/>
                </a:solidFill>
                <a:latin typeface="+mn-lt"/>
                <a:ea typeface="+mn-ea"/>
                <a:cs typeface="+mn-cs"/>
              </a:rPr>
              <a:t>•</a:t>
            </a:r>
            <a:r>
              <a:rPr lang="nl-NL" sz="1200" b="0" i="0" u="none" strike="noStrike" kern="1200" baseline="0" dirty="0">
                <a:solidFill>
                  <a:schemeClr val="accent1"/>
                </a:solidFill>
                <a:latin typeface="+mn-lt"/>
                <a:ea typeface="+mn-ea"/>
                <a:cs typeface="+mn-cs"/>
              </a:rPr>
              <a:t> </a:t>
            </a:r>
            <a:r>
              <a:rPr lang="nl-NL" sz="1200" b="1" i="0" u="none" strike="noStrike" kern="1200" baseline="0" dirty="0">
                <a:solidFill>
                  <a:srgbClr val="355666"/>
                </a:solidFill>
                <a:latin typeface="+mn-lt"/>
                <a:ea typeface="+mn-ea"/>
                <a:cs typeface="+mn-cs"/>
              </a:rPr>
              <a:t>F</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chemeClr val="tx2"/>
                </a:solidFill>
                <a:latin typeface="+mn-lt"/>
                <a:ea typeface="+mn-ea"/>
                <a:cs typeface="+mn-cs"/>
              </a:rPr>
              <a:t>407.389.0299</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rgbClr val="B0CAD6"/>
                </a:solidFill>
                <a:latin typeface="+mn-lt"/>
                <a:ea typeface="+mn-ea"/>
                <a:cs typeface="+mn-cs"/>
              </a:rPr>
              <a:t>•</a:t>
            </a:r>
            <a:r>
              <a:rPr lang="nl-NL" sz="1200" b="0" i="0" u="none" strike="noStrike" kern="1200" baseline="0" dirty="0">
                <a:solidFill>
                  <a:schemeClr val="tx1"/>
                </a:solidFill>
                <a:latin typeface="+mn-lt"/>
                <a:ea typeface="+mn-ea"/>
                <a:cs typeface="+mn-cs"/>
              </a:rPr>
              <a:t> </a:t>
            </a:r>
            <a:r>
              <a:rPr lang="nl-NL" sz="1200" b="0" i="0" u="none" strike="noStrike" kern="1200" baseline="0" dirty="0">
                <a:solidFill>
                  <a:schemeClr val="accent4">
                    <a:lumMod val="50000"/>
                  </a:schemeClr>
                </a:solidFill>
                <a:latin typeface="+mn-lt"/>
                <a:ea typeface="+mn-ea"/>
                <a:cs typeface="+mn-cs"/>
              </a:rPr>
              <a:t>mynuquest.com</a:t>
            </a:r>
            <a:endParaRPr lang="en-US" sz="1200" dirty="0">
              <a:solidFill>
                <a:schemeClr val="accent4">
                  <a:lumMod val="50000"/>
                </a:schemeClr>
              </a:solidFill>
            </a:endParaRPr>
          </a:p>
        </p:txBody>
      </p:sp>
    </p:spTree>
    <p:extLst>
      <p:ext uri="{BB962C8B-B14F-4D97-AF65-F5344CB8AC3E}">
        <p14:creationId xmlns:p14="http://schemas.microsoft.com/office/powerpoint/2010/main" val="397306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Payments </a:t>
            </a:r>
          </a:p>
        </p:txBody>
      </p:sp>
      <p:sp>
        <p:nvSpPr>
          <p:cNvPr id="3" name="Content Placeholder 2"/>
          <p:cNvSpPr>
            <a:spLocks noGrp="1"/>
          </p:cNvSpPr>
          <p:nvPr>
            <p:ph idx="1"/>
          </p:nvPr>
        </p:nvSpPr>
        <p:spPr/>
        <p:txBody>
          <a:bodyPr/>
          <a:lstStyle/>
          <a:p>
            <a:r>
              <a:rPr lang="en-US" sz="2400" dirty="0"/>
              <a:t>If Medicare makes a payment, reimbursement is required by a primary plan where it is demonstrated that the primary plan has or had a responsibility for the item or service. </a:t>
            </a:r>
          </a:p>
          <a:p>
            <a:pPr lvl="1"/>
            <a:r>
              <a:rPr lang="en-US" sz="2400" dirty="0"/>
              <a:t>42 U.S.C. §1395y (b)(2)(B)(ii)</a:t>
            </a:r>
          </a:p>
          <a:p>
            <a:pPr lvl="1"/>
            <a:r>
              <a:rPr lang="en-US" sz="2400" dirty="0"/>
              <a:t>Primary plan means insurance or recipient of funds from primary plan for settlement of claim</a:t>
            </a:r>
          </a:p>
          <a:p>
            <a:pPr lvl="1"/>
            <a:r>
              <a:rPr lang="en-US" sz="2400" dirty="0"/>
              <a:t>Can collect double damages if CMS must file suit to recover conditional payments</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10</a:t>
            </a:fld>
            <a:endParaRPr lang="en-US" dirty="0"/>
          </a:p>
        </p:txBody>
      </p:sp>
    </p:spTree>
    <p:extLst>
      <p:ext uri="{BB962C8B-B14F-4D97-AF65-F5344CB8AC3E}">
        <p14:creationId xmlns:p14="http://schemas.microsoft.com/office/powerpoint/2010/main" val="191321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Payments </a:t>
            </a:r>
          </a:p>
        </p:txBody>
      </p:sp>
      <p:sp>
        <p:nvSpPr>
          <p:cNvPr id="3" name="Content Placeholder 2"/>
          <p:cNvSpPr>
            <a:spLocks noGrp="1"/>
          </p:cNvSpPr>
          <p:nvPr>
            <p:ph idx="1"/>
          </p:nvPr>
        </p:nvSpPr>
        <p:spPr/>
        <p:txBody>
          <a:bodyPr/>
          <a:lstStyle/>
          <a:p>
            <a:r>
              <a:rPr lang="en-US" sz="2400" dirty="0"/>
              <a:t>Demonstration of responsibility may be demonstrated by a judgment, a payment conditioned upon compromise, waiver or release of payment of services included in the claim or by other means.</a:t>
            </a:r>
          </a:p>
          <a:p>
            <a:pPr lvl="1"/>
            <a:r>
              <a:rPr lang="en-US" sz="2400" dirty="0"/>
              <a:t>42 U.S.C. §1395y (b)(2)(B)(ii)</a:t>
            </a:r>
          </a:p>
          <a:p>
            <a:pPr lvl="1"/>
            <a:r>
              <a:rPr lang="en-US" sz="2400" dirty="0"/>
              <a:t>Does not state responsibility </a:t>
            </a:r>
            <a:r>
              <a:rPr lang="en-US" sz="2400" i="1" dirty="0"/>
              <a:t>shall</a:t>
            </a:r>
            <a:r>
              <a:rPr lang="en-US" sz="2400" dirty="0"/>
              <a:t> be demonstrated. </a:t>
            </a:r>
          </a:p>
          <a:p>
            <a:r>
              <a:rPr lang="en-US" sz="2400" dirty="0"/>
              <a:t>Generally 42 C.F.R. 411.20 – 411.37 provides rules and regulations </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11</a:t>
            </a:fld>
            <a:endParaRPr lang="en-US" dirty="0"/>
          </a:p>
        </p:txBody>
      </p:sp>
    </p:spTree>
    <p:extLst>
      <p:ext uri="{BB962C8B-B14F-4D97-AF65-F5344CB8AC3E}">
        <p14:creationId xmlns:p14="http://schemas.microsoft.com/office/powerpoint/2010/main" val="400958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on Conditional Payments</a:t>
            </a:r>
          </a:p>
        </p:txBody>
      </p:sp>
      <p:sp>
        <p:nvSpPr>
          <p:cNvPr id="3" name="Content Placeholder 2"/>
          <p:cNvSpPr>
            <a:spLocks noGrp="1"/>
          </p:cNvSpPr>
          <p:nvPr>
            <p:ph idx="1"/>
          </p:nvPr>
        </p:nvSpPr>
        <p:spPr>
          <a:xfrm>
            <a:off x="457200" y="1201479"/>
            <a:ext cx="8229600" cy="4924685"/>
          </a:xfrm>
        </p:spPr>
        <p:txBody>
          <a:bodyPr/>
          <a:lstStyle/>
          <a:p>
            <a:r>
              <a:rPr lang="en-US" sz="2200" dirty="0"/>
              <a:t>42 CFR 411.37 – procurement cost ratio</a:t>
            </a:r>
          </a:p>
          <a:p>
            <a:r>
              <a:rPr lang="en-US" sz="2200" dirty="0"/>
              <a:t>State Court Apportionment - </a:t>
            </a:r>
            <a:r>
              <a:rPr lang="en-US" sz="2200" i="1" u="sng" dirty="0"/>
              <a:t>Bradley v. Sebelius</a:t>
            </a:r>
            <a:r>
              <a:rPr lang="en-US" sz="2200" dirty="0"/>
              <a:t>, 621 F.3d 1330 (11th Cir. 2010)</a:t>
            </a:r>
          </a:p>
          <a:p>
            <a:pPr lvl="1"/>
            <a:r>
              <a:rPr lang="en-US" sz="2200" dirty="0"/>
              <a:t>Apportionment allowed by state statute?</a:t>
            </a:r>
          </a:p>
          <a:p>
            <a:r>
              <a:rPr lang="en-US" sz="2200" dirty="0"/>
              <a:t>Fixed Percentage of 25%</a:t>
            </a:r>
          </a:p>
          <a:p>
            <a:pPr lvl="1"/>
            <a:r>
              <a:rPr lang="en-US" sz="2200" dirty="0"/>
              <a:t>Physical trauma based accident;</a:t>
            </a:r>
          </a:p>
          <a:p>
            <a:pPr lvl="1"/>
            <a:r>
              <a:rPr lang="en-US" sz="2200" dirty="0"/>
              <a:t>Settlement less than $5000.00;</a:t>
            </a:r>
          </a:p>
          <a:p>
            <a:pPr lvl="1"/>
            <a:r>
              <a:rPr lang="en-US" sz="2200" dirty="0"/>
              <a:t>Request is made prior to demand or other request for reimbursement; and</a:t>
            </a:r>
          </a:p>
          <a:p>
            <a:pPr lvl="1"/>
            <a:r>
              <a:rPr lang="en-US" sz="2200" dirty="0"/>
              <a:t>No other settlement related to claim is expected.</a:t>
            </a:r>
          </a:p>
          <a:p>
            <a:r>
              <a:rPr lang="en-US" sz="2200" dirty="0"/>
              <a:t>Three years statute of limitation – 42 U.S.C. 1395y(b)(2)(B)(iii) </a:t>
            </a:r>
          </a:p>
          <a:p>
            <a:r>
              <a:rPr lang="en-US" sz="2200" dirty="0"/>
              <a:t>Three year claims filing limitation - 42 U.S.C. 1395y(b)(2)(B)(vi) </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12</a:t>
            </a:fld>
            <a:endParaRPr lang="en-US" dirty="0"/>
          </a:p>
        </p:txBody>
      </p:sp>
    </p:spTree>
    <p:extLst>
      <p:ext uri="{BB962C8B-B14F-4D97-AF65-F5344CB8AC3E}">
        <p14:creationId xmlns:p14="http://schemas.microsoft.com/office/powerpoint/2010/main" val="340496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on Conditional Payments</a:t>
            </a:r>
          </a:p>
        </p:txBody>
      </p:sp>
      <p:sp>
        <p:nvSpPr>
          <p:cNvPr id="3" name="Content Placeholder 2"/>
          <p:cNvSpPr>
            <a:spLocks noGrp="1"/>
          </p:cNvSpPr>
          <p:nvPr>
            <p:ph idx="1"/>
          </p:nvPr>
        </p:nvSpPr>
        <p:spPr>
          <a:xfrm>
            <a:off x="457200" y="1201479"/>
            <a:ext cx="8229600" cy="4924685"/>
          </a:xfrm>
        </p:spPr>
        <p:txBody>
          <a:bodyPr>
            <a:normAutofit/>
          </a:bodyPr>
          <a:lstStyle/>
          <a:p>
            <a:r>
              <a:rPr lang="en-US" sz="2400" dirty="0"/>
              <a:t>Threshold determined annually (Currently $750.00)</a:t>
            </a:r>
          </a:p>
          <a:p>
            <a:r>
              <a:rPr lang="en-US" sz="2400" dirty="0"/>
              <a:t>Self Calculated</a:t>
            </a:r>
          </a:p>
          <a:p>
            <a:pPr lvl="1"/>
            <a:r>
              <a:rPr lang="en-US" sz="2400" dirty="0"/>
              <a:t>Settlement less than $25,000.00</a:t>
            </a:r>
          </a:p>
          <a:p>
            <a:pPr lvl="1"/>
            <a:r>
              <a:rPr lang="en-US" sz="2400" dirty="0"/>
              <a:t>Claim is related to physical trauma</a:t>
            </a:r>
          </a:p>
          <a:p>
            <a:pPr lvl="1"/>
            <a:r>
              <a:rPr lang="en-US" sz="2400" dirty="0"/>
              <a:t>Medical treatment concluded 90 days prior to submission of proposed payment to resolve conditional payments; and</a:t>
            </a:r>
          </a:p>
          <a:p>
            <a:pPr lvl="1"/>
            <a:r>
              <a:rPr lang="en-US" sz="2400" dirty="0"/>
              <a:t>Accident is 6 months or more from  the self-calculated amount</a:t>
            </a:r>
          </a:p>
          <a:p>
            <a:r>
              <a:rPr lang="en-US" sz="2400" dirty="0"/>
              <a:t>Hardship Waiver</a:t>
            </a:r>
          </a:p>
          <a:p>
            <a:pPr lvl="1"/>
            <a:r>
              <a:rPr lang="en-US" sz="2400" dirty="0"/>
              <a:t>Applicable only to the beneficiary</a:t>
            </a:r>
          </a:p>
          <a:p>
            <a:r>
              <a:rPr lang="en-US" sz="2400" dirty="0"/>
              <a:t>Amount of Settlement</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13</a:t>
            </a:fld>
            <a:endParaRPr lang="en-US" dirty="0"/>
          </a:p>
        </p:txBody>
      </p:sp>
    </p:spTree>
    <p:extLst>
      <p:ext uri="{BB962C8B-B14F-4D97-AF65-F5344CB8AC3E}">
        <p14:creationId xmlns:p14="http://schemas.microsoft.com/office/powerpoint/2010/main" val="117162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Advantage Plans</a:t>
            </a:r>
          </a:p>
        </p:txBody>
      </p:sp>
      <p:sp>
        <p:nvSpPr>
          <p:cNvPr id="3" name="Content Placeholder 2"/>
          <p:cNvSpPr>
            <a:spLocks noGrp="1"/>
          </p:cNvSpPr>
          <p:nvPr>
            <p:ph idx="1"/>
          </p:nvPr>
        </p:nvSpPr>
        <p:spPr>
          <a:xfrm>
            <a:off x="457200" y="1097598"/>
            <a:ext cx="8229600" cy="4311012"/>
          </a:xfrm>
        </p:spPr>
        <p:txBody>
          <a:bodyPr>
            <a:normAutofit lnSpcReduction="10000"/>
          </a:bodyPr>
          <a:lstStyle/>
          <a:p>
            <a:r>
              <a:rPr lang="en-US" sz="2400" dirty="0"/>
              <a:t>Increasing  aggressiveness of  Part C recovery</a:t>
            </a:r>
          </a:p>
          <a:p>
            <a:endParaRPr lang="en-US" sz="2400" dirty="0"/>
          </a:p>
          <a:p>
            <a:r>
              <a:rPr lang="en-US" sz="2400" dirty="0"/>
              <a:t>Actions against law firms for failure to reimburse MAP injury related payments ( Private Cause of Action – 42 U.S.C. 1395y(b)(3)A</a:t>
            </a:r>
          </a:p>
          <a:p>
            <a:endParaRPr lang="en-US" sz="2400" dirty="0"/>
          </a:p>
          <a:p>
            <a:r>
              <a:rPr lang="en-US" sz="2400" dirty="0"/>
              <a:t>“primary payer must reimburse Medicare even though it has already reimbursed the beneficiary or other party” (42 C.F.R Sections 411.24 (i)(1). Humana Medical Plan v Western Heritage Insurance Company case, , 2016 WL 4169120 (11th Cir. Aug. 8, 2016)</a:t>
            </a:r>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14</a:t>
            </a:fld>
            <a:endParaRPr lang="en-US" dirty="0"/>
          </a:p>
        </p:txBody>
      </p:sp>
    </p:spTree>
    <p:extLst>
      <p:ext uri="{BB962C8B-B14F-4D97-AF65-F5344CB8AC3E}">
        <p14:creationId xmlns:p14="http://schemas.microsoft.com/office/powerpoint/2010/main" val="287402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58" y="2906566"/>
            <a:ext cx="8422058" cy="1015663"/>
          </a:xfrm>
        </p:spPr>
        <p:txBody>
          <a:bodyPr/>
          <a:lstStyle/>
          <a:p>
            <a:r>
              <a:rPr lang="en-US" dirty="0"/>
              <a:t>MEDICARE SET-ASIDE</a:t>
            </a:r>
            <a:br>
              <a:rPr lang="en-US" dirty="0"/>
            </a:br>
            <a:r>
              <a:rPr lang="en-US" dirty="0"/>
              <a:t> “FUTURE CONDITIONAL PAYMENTS”</a:t>
            </a:r>
          </a:p>
        </p:txBody>
      </p:sp>
    </p:spTree>
    <p:extLst>
      <p:ext uri="{BB962C8B-B14F-4D97-AF65-F5344CB8AC3E}">
        <p14:creationId xmlns:p14="http://schemas.microsoft.com/office/powerpoint/2010/main" val="389242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Article VIII. Illinois Rules of Professional Conduct of 2010</a:t>
            </a:r>
          </a:p>
        </p:txBody>
      </p:sp>
      <p:sp>
        <p:nvSpPr>
          <p:cNvPr id="3" name="Content Placeholder 2"/>
          <p:cNvSpPr>
            <a:spLocks noGrp="1"/>
          </p:cNvSpPr>
          <p:nvPr>
            <p:ph idx="1"/>
          </p:nvPr>
        </p:nvSpPr>
        <p:spPr>
          <a:xfrm>
            <a:off x="457200" y="1097598"/>
            <a:ext cx="8229600" cy="4771058"/>
          </a:xfrm>
        </p:spPr>
        <p:txBody>
          <a:bodyPr/>
          <a:lstStyle/>
          <a:p>
            <a:pPr marL="0" indent="0">
              <a:buNone/>
            </a:pPr>
            <a:r>
              <a:rPr lang="en-US" dirty="0"/>
              <a:t>“Preamble: a Lawyer’s Responsibilities </a:t>
            </a:r>
          </a:p>
          <a:p>
            <a:pPr marL="0" indent="0">
              <a:buNone/>
            </a:pPr>
            <a:endParaRPr lang="en-US" dirty="0"/>
          </a:p>
          <a:p>
            <a:pPr marL="0" indent="0">
              <a:buNone/>
            </a:pPr>
            <a:r>
              <a:rPr lang="en-US" dirty="0"/>
              <a:t>(2) “ As a representative of clients, a lawyer performs various functions. As  advisor, a lawyer provides a client with an informed understanding of the client’s legal rights and obligations and explains their practical implications. </a:t>
            </a:r>
          </a:p>
          <a:p>
            <a:pPr marL="0" indent="0">
              <a:buNone/>
            </a:pPr>
            <a:endParaRPr lang="en-US" dirty="0"/>
          </a:p>
          <a:p>
            <a:pPr marL="0" indent="0">
              <a:buNone/>
            </a:pPr>
            <a:r>
              <a:rPr lang="en-US" dirty="0"/>
              <a:t>As advocate, a lawyer zealously asserts the client’s position under the rules of the adversary system. </a:t>
            </a:r>
          </a:p>
          <a:p>
            <a:pPr marL="0" indent="0">
              <a:buNone/>
            </a:pPr>
            <a:endParaRPr lang="en-US" dirty="0"/>
          </a:p>
          <a:p>
            <a:pPr marL="0" indent="0">
              <a:buNone/>
            </a:pPr>
            <a:r>
              <a:rPr lang="en-US" dirty="0"/>
              <a:t>As a negotiator, a lawyer seeks a result advantageous to the client but consistent with the requirements of honest dealings with others. As an evaluator, a lawyer acts by examining a client’s legal affairs and reporting about them to the client or to others. “  </a:t>
            </a:r>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16</a:t>
            </a:fld>
            <a:endParaRPr lang="en-US" dirty="0"/>
          </a:p>
        </p:txBody>
      </p:sp>
    </p:spTree>
    <p:extLst>
      <p:ext uri="{BB962C8B-B14F-4D97-AF65-F5344CB8AC3E}">
        <p14:creationId xmlns:p14="http://schemas.microsoft.com/office/powerpoint/2010/main" val="280593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Set-Asides are a Legal Fiction</a:t>
            </a:r>
          </a:p>
        </p:txBody>
      </p:sp>
      <p:sp>
        <p:nvSpPr>
          <p:cNvPr id="3" name="Content Placeholder 2"/>
          <p:cNvSpPr>
            <a:spLocks noGrp="1"/>
          </p:cNvSpPr>
          <p:nvPr>
            <p:ph idx="1"/>
          </p:nvPr>
        </p:nvSpPr>
        <p:spPr>
          <a:xfrm>
            <a:off x="457200" y="1095046"/>
            <a:ext cx="8229600" cy="5031118"/>
          </a:xfrm>
        </p:spPr>
        <p:txBody>
          <a:bodyPr>
            <a:normAutofit lnSpcReduction="10000"/>
          </a:bodyPr>
          <a:lstStyle/>
          <a:p>
            <a:r>
              <a:rPr lang="en-US" sz="2200" dirty="0"/>
              <a:t>No Law Requires an MSA</a:t>
            </a:r>
          </a:p>
          <a:p>
            <a:pPr lvl="1"/>
            <a:r>
              <a:rPr lang="en-US" sz="2200" dirty="0"/>
              <a:t>Statute</a:t>
            </a:r>
          </a:p>
          <a:p>
            <a:pPr lvl="1"/>
            <a:r>
              <a:rPr lang="en-US" sz="2200" dirty="0"/>
              <a:t>Regulation</a:t>
            </a:r>
          </a:p>
          <a:p>
            <a:pPr lvl="1"/>
            <a:r>
              <a:rPr lang="en-US" sz="2200" dirty="0"/>
              <a:t>Memos </a:t>
            </a:r>
          </a:p>
          <a:p>
            <a:pPr lvl="1"/>
            <a:endParaRPr lang="en-US" sz="2200" dirty="0"/>
          </a:p>
          <a:p>
            <a:r>
              <a:rPr lang="en-US" sz="2200" dirty="0"/>
              <a:t>Tool to Avoid Burden Shift</a:t>
            </a:r>
          </a:p>
          <a:p>
            <a:pPr lvl="1"/>
            <a:r>
              <a:rPr lang="en-US" sz="2200" dirty="0"/>
              <a:t>Mid 1990’s, multimillion dollar catastrophic claims</a:t>
            </a:r>
          </a:p>
          <a:p>
            <a:pPr lvl="1"/>
            <a:r>
              <a:rPr lang="en-US" sz="2200" dirty="0"/>
              <a:t>2001 CMS memo changed landscape</a:t>
            </a:r>
          </a:p>
          <a:p>
            <a:pPr lvl="1"/>
            <a:endParaRPr lang="en-US" sz="2200" dirty="0"/>
          </a:p>
          <a:p>
            <a:r>
              <a:rPr lang="en-US" sz="2200" dirty="0"/>
              <a:t>Changing climate</a:t>
            </a:r>
          </a:p>
          <a:p>
            <a:pPr lvl="1"/>
            <a:r>
              <a:rPr lang="en-US" sz="2200" dirty="0"/>
              <a:t>Increased MSA amounts</a:t>
            </a:r>
          </a:p>
          <a:p>
            <a:pPr lvl="1"/>
            <a:r>
              <a:rPr lang="en-US" sz="2200" dirty="0"/>
              <a:t>Increased time</a:t>
            </a:r>
          </a:p>
          <a:p>
            <a:pPr lvl="1"/>
            <a:r>
              <a:rPr lang="en-US" sz="2200" dirty="0"/>
              <a:t>No assurances, CMS unpredictable</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17</a:t>
            </a:fld>
            <a:endParaRPr lang="en-US" dirty="0"/>
          </a:p>
        </p:txBody>
      </p:sp>
      <p:sp>
        <p:nvSpPr>
          <p:cNvPr id="5" name="TextBox 4"/>
          <p:cNvSpPr txBox="1"/>
          <p:nvPr/>
        </p:nvSpPr>
        <p:spPr>
          <a:xfrm>
            <a:off x="2159000" y="72571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14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Set-Asides are a Legal Fiction</a:t>
            </a:r>
          </a:p>
        </p:txBody>
      </p:sp>
      <p:sp>
        <p:nvSpPr>
          <p:cNvPr id="3" name="Content Placeholder 2"/>
          <p:cNvSpPr>
            <a:spLocks noGrp="1"/>
          </p:cNvSpPr>
          <p:nvPr>
            <p:ph idx="1"/>
          </p:nvPr>
        </p:nvSpPr>
        <p:spPr/>
        <p:txBody>
          <a:bodyPr/>
          <a:lstStyle/>
          <a:p>
            <a:r>
              <a:rPr lang="en-US" sz="2400" dirty="0"/>
              <a:t>More attention to alternatives</a:t>
            </a:r>
          </a:p>
          <a:p>
            <a:endParaRPr lang="en-US" sz="2400" dirty="0"/>
          </a:p>
          <a:p>
            <a:r>
              <a:rPr lang="en-US" sz="2400" dirty="0"/>
              <a:t>Evidence-Based Medicine and Non-Submit Programs increasing in WC area</a:t>
            </a:r>
          </a:p>
          <a:p>
            <a:endParaRPr lang="en-US" sz="2400" dirty="0"/>
          </a:p>
          <a:p>
            <a:r>
              <a:rPr lang="en-US" sz="2400" dirty="0"/>
              <a:t>National Alliance for Medicare Set-Aside Professionals  Annual Conference topics for past several years</a:t>
            </a:r>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18</a:t>
            </a:fld>
            <a:endParaRPr lang="en-US" dirty="0"/>
          </a:p>
        </p:txBody>
      </p:sp>
    </p:spTree>
    <p:extLst>
      <p:ext uri="{BB962C8B-B14F-4D97-AF65-F5344CB8AC3E}">
        <p14:creationId xmlns:p14="http://schemas.microsoft.com/office/powerpoint/2010/main" val="188981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MSAs</a:t>
            </a:r>
          </a:p>
        </p:txBody>
      </p:sp>
      <p:sp>
        <p:nvSpPr>
          <p:cNvPr id="3" name="Content Placeholder 2"/>
          <p:cNvSpPr>
            <a:spLocks noGrp="1"/>
          </p:cNvSpPr>
          <p:nvPr>
            <p:ph idx="1"/>
          </p:nvPr>
        </p:nvSpPr>
        <p:spPr>
          <a:xfrm>
            <a:off x="457200" y="1038386"/>
            <a:ext cx="8229600" cy="5087778"/>
          </a:xfrm>
        </p:spPr>
        <p:txBody>
          <a:bodyPr>
            <a:normAutofit fontScale="92500" lnSpcReduction="20000"/>
          </a:bodyPr>
          <a:lstStyle/>
          <a:p>
            <a:pPr>
              <a:buFont typeface="Arial" panose="020B0604020202020204" pitchFamily="34" charset="0"/>
              <a:buChar char="•"/>
            </a:pPr>
            <a:endParaRPr lang="en-US" sz="1300" dirty="0"/>
          </a:p>
          <a:p>
            <a:pPr>
              <a:buFont typeface="Arial" panose="020B0604020202020204" pitchFamily="34" charset="0"/>
              <a:buChar char="•"/>
            </a:pPr>
            <a:r>
              <a:rPr lang="en-US" sz="2400" dirty="0"/>
              <a:t>Commutation: fully funds future injury-related Medicare-covered treatment</a:t>
            </a:r>
          </a:p>
          <a:p>
            <a:pPr>
              <a:buFont typeface="Arial" panose="020B0604020202020204" pitchFamily="34" charset="0"/>
              <a:buChar char="•"/>
            </a:pPr>
            <a:endParaRPr lang="en-US" sz="1300" dirty="0"/>
          </a:p>
          <a:p>
            <a:pPr>
              <a:buFont typeface="Arial" panose="020B0604020202020204" pitchFamily="34" charset="0"/>
              <a:buChar char="•"/>
            </a:pPr>
            <a:r>
              <a:rPr lang="en-US" sz="2400" dirty="0"/>
              <a:t>Compromise: apportions the future medical in a net settlement based on the relative value of the various damage elements asserted in the claim. </a:t>
            </a:r>
          </a:p>
          <a:p>
            <a:pPr>
              <a:buFont typeface="Arial" panose="020B0604020202020204" pitchFamily="34" charset="0"/>
              <a:buChar char="•"/>
            </a:pPr>
            <a:endParaRPr lang="en-US" sz="1300" dirty="0"/>
          </a:p>
          <a:p>
            <a:pPr>
              <a:buFont typeface="Arial" panose="020B0604020202020204" pitchFamily="34" charset="0"/>
              <a:buChar char="•"/>
            </a:pPr>
            <a:r>
              <a:rPr lang="en-US" sz="2400" dirty="0"/>
              <a:t>Partial Waiver: fully funds the future injury-related Medicare-covered treatment for the accepted conditions and seeks a waiver from CMS for the denied conditions.</a:t>
            </a:r>
          </a:p>
          <a:p>
            <a:pPr>
              <a:buFont typeface="Arial" panose="020B0604020202020204" pitchFamily="34" charset="0"/>
              <a:buChar char="•"/>
            </a:pPr>
            <a:endParaRPr lang="en-US" sz="1200" dirty="0"/>
          </a:p>
          <a:p>
            <a:pPr>
              <a:buFont typeface="Arial" panose="020B0604020202020204" pitchFamily="34" charset="0"/>
              <a:buChar char="•"/>
            </a:pPr>
            <a:r>
              <a:rPr lang="en-US" sz="2400" dirty="0"/>
              <a:t>Zero Dollar MSA / Total Waiver</a:t>
            </a:r>
          </a:p>
          <a:p>
            <a:pPr>
              <a:buFont typeface="Arial" panose="020B0604020202020204" pitchFamily="34" charset="0"/>
              <a:buChar char="•"/>
            </a:pPr>
            <a:endParaRPr lang="en-US" sz="1200" dirty="0"/>
          </a:p>
          <a:p>
            <a:pPr>
              <a:buFont typeface="Arial" panose="020B0604020202020204" pitchFamily="34" charset="0"/>
              <a:buChar char="•"/>
            </a:pPr>
            <a:r>
              <a:rPr lang="en-US" sz="2400" dirty="0"/>
              <a:t>Nuisance Value</a:t>
            </a:r>
          </a:p>
          <a:p>
            <a:pPr>
              <a:buFont typeface="Arial" panose="020B0604020202020204" pitchFamily="34" charset="0"/>
              <a:buChar char="•"/>
            </a:pPr>
            <a:endParaRPr lang="en-US" sz="1300" dirty="0"/>
          </a:p>
          <a:p>
            <a:pPr>
              <a:buFont typeface="Arial" panose="020B0604020202020204" pitchFamily="34" charset="0"/>
              <a:buChar char="•"/>
            </a:pPr>
            <a:r>
              <a:rPr lang="en-US" sz="2400" dirty="0"/>
              <a:t>Evidence-Based Medicine, Standards of Care MSA (hold harmless/indemnification protection)</a:t>
            </a:r>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19</a:t>
            </a:fld>
            <a:endParaRPr lang="en-US" dirty="0"/>
          </a:p>
        </p:txBody>
      </p:sp>
    </p:spTree>
    <p:extLst>
      <p:ext uri="{BB962C8B-B14F-4D97-AF65-F5344CB8AC3E}">
        <p14:creationId xmlns:p14="http://schemas.microsoft.com/office/powerpoint/2010/main" val="92569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Medicare Secondary Payer Act</a:t>
            </a:r>
          </a:p>
        </p:txBody>
      </p:sp>
      <p:sp>
        <p:nvSpPr>
          <p:cNvPr id="3" name="Content Placeholder 2"/>
          <p:cNvSpPr>
            <a:spLocks noGrp="1"/>
          </p:cNvSpPr>
          <p:nvPr>
            <p:ph idx="1"/>
          </p:nvPr>
        </p:nvSpPr>
        <p:spPr>
          <a:xfrm>
            <a:off x="457200" y="1097598"/>
            <a:ext cx="8229600" cy="5028566"/>
          </a:xfrm>
        </p:spPr>
        <p:txBody>
          <a:bodyPr>
            <a:normAutofit/>
          </a:bodyPr>
          <a:lstStyle/>
          <a:p>
            <a:r>
              <a:rPr lang="en-US" sz="2400" dirty="0"/>
              <a:t>Two main components: Federal law and regulations</a:t>
            </a:r>
          </a:p>
          <a:p>
            <a:pPr lvl="1"/>
            <a:r>
              <a:rPr lang="en-US" sz="2400" dirty="0"/>
              <a:t>Federal Law:</a:t>
            </a:r>
          </a:p>
          <a:p>
            <a:pPr lvl="2"/>
            <a:r>
              <a:rPr lang="en-US" sz="2400" dirty="0"/>
              <a:t>Enacted to reduce the amount of payments Medicare makes when there is an identifiable primary payer available</a:t>
            </a:r>
          </a:p>
          <a:p>
            <a:pPr lvl="3"/>
            <a:r>
              <a:rPr lang="en-US" sz="2400" dirty="0"/>
              <a:t>Effort to keep Medicare from underfunding</a:t>
            </a:r>
          </a:p>
          <a:p>
            <a:pPr lvl="3"/>
            <a:r>
              <a:rPr lang="en-US" sz="2400" dirty="0"/>
              <a:t>42 U.S.C. 1395y(b)(2)</a:t>
            </a:r>
          </a:p>
          <a:p>
            <a:pPr lvl="1"/>
            <a:r>
              <a:rPr lang="en-US" sz="2400" dirty="0"/>
              <a:t>Code of Federal Regulations </a:t>
            </a:r>
          </a:p>
          <a:p>
            <a:pPr lvl="2"/>
            <a:r>
              <a:rPr lang="en-US" sz="2400" dirty="0"/>
              <a:t>The MSP Act provided Health and Human Services (also known as CMS or Medicare in this webinar’s context) with power to promulgate rules</a:t>
            </a:r>
          </a:p>
          <a:p>
            <a:pPr lvl="2"/>
            <a:r>
              <a:rPr lang="en-US" sz="2400" dirty="0"/>
              <a:t>Rules begin at 42 C.F.R. 411</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2</a:t>
            </a:fld>
            <a:endParaRPr lang="en-US" dirty="0"/>
          </a:p>
        </p:txBody>
      </p:sp>
    </p:spTree>
    <p:extLst>
      <p:ext uri="{BB962C8B-B14F-4D97-AF65-F5344CB8AC3E}">
        <p14:creationId xmlns:p14="http://schemas.microsoft.com/office/powerpoint/2010/main" val="365079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or Non-Submission ?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b="1" u="sng" dirty="0"/>
              <a:t>CMS Review is Voluntary in Nature</a:t>
            </a:r>
          </a:p>
          <a:p>
            <a:pPr marL="0" indent="0">
              <a:buNone/>
            </a:pPr>
            <a:r>
              <a:rPr lang="en-US" dirty="0"/>
              <a:t>	</a:t>
            </a:r>
          </a:p>
          <a:p>
            <a:pPr marL="0" indent="0">
              <a:buNone/>
            </a:pPr>
            <a:r>
              <a:rPr lang="en-US" sz="2200" dirty="0"/>
              <a:t>	Section 8.0 of the WCMA Reference Guide, Version 2.6, July 10, 	2017:</a:t>
            </a:r>
          </a:p>
          <a:p>
            <a:pPr marL="400050" lvl="1" indent="0">
              <a:buNone/>
            </a:pPr>
            <a:endParaRPr lang="en-US" sz="1800" b="1" dirty="0">
              <a:solidFill>
                <a:srgbClr val="0070C0"/>
              </a:solidFill>
            </a:endParaRPr>
          </a:p>
          <a:p>
            <a:pPr marL="400050" lvl="1" indent="0">
              <a:buNone/>
            </a:pPr>
            <a:r>
              <a:rPr lang="en-US" sz="1800" b="1" dirty="0">
                <a:solidFill>
                  <a:srgbClr val="0070C0"/>
                </a:solidFill>
              </a:rPr>
              <a:t>“There are no statutory or regulatory provisions requiring that you submit a WCMSA amount proposal to CMS for review. If you choose to use CMS’ WCMSA review process, the Agency requires that you comply with CMS’ established policies and procedures in order to obtain approval.”</a:t>
            </a:r>
          </a:p>
          <a:p>
            <a:pPr marL="0" indent="0">
              <a:buNone/>
            </a:pPr>
            <a:endParaRPr lang="en-US" dirty="0"/>
          </a:p>
          <a:p>
            <a:pPr marL="0" indent="0">
              <a:buNone/>
            </a:pPr>
            <a:r>
              <a:rPr lang="en-US" dirty="0"/>
              <a:t>	Section 4.2 of the WCMSA Reference Guide, Version 2.6, July 2017</a:t>
            </a:r>
          </a:p>
          <a:p>
            <a:pPr marL="0" indent="0">
              <a:buNone/>
            </a:pPr>
            <a:r>
              <a:rPr lang="en-US" dirty="0">
                <a:solidFill>
                  <a:srgbClr val="0070C0"/>
                </a:solidFill>
              </a:rPr>
              <a:t>	</a:t>
            </a:r>
            <a:r>
              <a:rPr lang="en-US" b="1" dirty="0">
                <a:solidFill>
                  <a:srgbClr val="0070C0"/>
                </a:solidFill>
              </a:rPr>
              <a:t>“ Submitting a WCMSA proposed amount for review is never required. 	But WC claimants must always protect Medicare’s interests.”</a:t>
            </a:r>
          </a:p>
          <a:p>
            <a:pPr marL="0" indent="0">
              <a:buNone/>
            </a:pPr>
            <a:endParaRPr lang="en-US" dirty="0">
              <a:solidFill>
                <a:srgbClr val="0070C0"/>
              </a:solidFill>
            </a:endParaRPr>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20</a:t>
            </a:fld>
            <a:endParaRPr lang="en-US" dirty="0"/>
          </a:p>
        </p:txBody>
      </p:sp>
    </p:spTree>
    <p:extLst>
      <p:ext uri="{BB962C8B-B14F-4D97-AF65-F5344CB8AC3E}">
        <p14:creationId xmlns:p14="http://schemas.microsoft.com/office/powerpoint/2010/main" val="301878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CMS WCMSA Workload Review Thresholds</a:t>
            </a:r>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en-US" sz="2400" b="1" u="sng" dirty="0"/>
              <a:t>For Medicare Beneficiaries</a:t>
            </a:r>
          </a:p>
          <a:p>
            <a:pPr marL="0" indent="0">
              <a:lnSpc>
                <a:spcPct val="150000"/>
              </a:lnSpc>
              <a:buNone/>
            </a:pPr>
            <a:r>
              <a:rPr lang="en-US" sz="2400" dirty="0"/>
              <a:t>The claimant is a Medicare beneficiary at the time of the settlement and the total settlement amount is greater than $25,000.</a:t>
            </a:r>
          </a:p>
          <a:p>
            <a:pPr>
              <a:lnSpc>
                <a:spcPct val="150000"/>
              </a:lnSpc>
            </a:pPr>
            <a:endParaRPr lang="en-US" sz="2400" dirty="0"/>
          </a:p>
          <a:p>
            <a:pPr marL="0" indent="0">
              <a:lnSpc>
                <a:spcPct val="150000"/>
              </a:lnSpc>
              <a:buNone/>
            </a:pPr>
            <a:r>
              <a:rPr lang="en-US" sz="2400" b="1" u="sng" dirty="0"/>
              <a:t>For Non-Medicare Beneficiaries</a:t>
            </a:r>
            <a:endParaRPr lang="en-US" sz="2400" dirty="0"/>
          </a:p>
          <a:p>
            <a:pPr marL="0" indent="0">
              <a:lnSpc>
                <a:spcPct val="150000"/>
              </a:lnSpc>
              <a:buNone/>
            </a:pPr>
            <a:r>
              <a:rPr lang="en-US" sz="2400" dirty="0"/>
              <a:t>The claimant is not a Medicare beneficiary at the time of the settlement, but the total settlement amount is greater than $250,000 AND the claimant has a reasonable expectation of Medicare enrollment within 30 months of the settlement date.</a:t>
            </a:r>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21</a:t>
            </a:fld>
            <a:endParaRPr lang="en-US" dirty="0"/>
          </a:p>
        </p:txBody>
      </p:sp>
    </p:spTree>
    <p:extLst>
      <p:ext uri="{BB962C8B-B14F-4D97-AF65-F5344CB8AC3E}">
        <p14:creationId xmlns:p14="http://schemas.microsoft.com/office/powerpoint/2010/main" val="3029081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CMS WCMSA Review Thresholds</a:t>
            </a:r>
          </a:p>
        </p:txBody>
      </p:sp>
      <p:sp>
        <p:nvSpPr>
          <p:cNvPr id="3" name="Content Placeholder 2"/>
          <p:cNvSpPr>
            <a:spLocks noGrp="1"/>
          </p:cNvSpPr>
          <p:nvPr>
            <p:ph idx="1"/>
          </p:nvPr>
        </p:nvSpPr>
        <p:spPr>
          <a:xfrm>
            <a:off x="457200" y="1269999"/>
            <a:ext cx="8229600" cy="4357915"/>
          </a:xfrm>
        </p:spPr>
        <p:txBody>
          <a:bodyPr>
            <a:normAutofit/>
          </a:bodyPr>
          <a:lstStyle/>
          <a:p>
            <a:pPr marL="0" indent="0">
              <a:lnSpc>
                <a:spcPct val="150000"/>
              </a:lnSpc>
              <a:buNone/>
            </a:pPr>
            <a:r>
              <a:rPr lang="en-US" sz="2400" b="1" i="1" dirty="0"/>
              <a:t>Total Settlement amount </a:t>
            </a:r>
            <a:r>
              <a:rPr lang="en-US" sz="2400" dirty="0"/>
              <a:t>includes (but is not limited to): </a:t>
            </a:r>
          </a:p>
          <a:p>
            <a:pPr>
              <a:lnSpc>
                <a:spcPct val="150000"/>
              </a:lnSpc>
              <a:buFont typeface="Arial" panose="020B0604020202020204" pitchFamily="34" charset="0"/>
              <a:buChar char="•"/>
            </a:pPr>
            <a:r>
              <a:rPr lang="en-US" sz="2400" dirty="0"/>
              <a:t>Wages, attorney fees, all future medical expenses</a:t>
            </a:r>
          </a:p>
          <a:p>
            <a:pPr>
              <a:lnSpc>
                <a:spcPct val="150000"/>
              </a:lnSpc>
              <a:buFont typeface="Arial" panose="020B0604020202020204" pitchFamily="34" charset="0"/>
              <a:buChar char="•"/>
            </a:pPr>
            <a:r>
              <a:rPr lang="en-US" sz="2400" dirty="0"/>
              <a:t>Any previously settled portion of the WC claim </a:t>
            </a:r>
          </a:p>
          <a:p>
            <a:pPr>
              <a:lnSpc>
                <a:spcPct val="150000"/>
              </a:lnSpc>
              <a:buFont typeface="Arial" panose="020B0604020202020204" pitchFamily="34" charset="0"/>
              <a:buChar char="•"/>
            </a:pPr>
            <a:r>
              <a:rPr lang="en-US" sz="2400" dirty="0"/>
              <a:t>The total payout should be used if an annuity is used to fund any of the above— not the cost or present value of the annuity</a:t>
            </a:r>
          </a:p>
          <a:p>
            <a:pPr>
              <a:lnSpc>
                <a:spcPct val="150000"/>
              </a:lnSpc>
              <a:buFont typeface="Arial" panose="020B0604020202020204" pitchFamily="34" charset="0"/>
              <a:buChar char="•"/>
            </a:pPr>
            <a:r>
              <a:rPr lang="en-US" sz="2400" dirty="0"/>
              <a:t>Repayment of any Medicare conditional payments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22</a:t>
            </a:fld>
            <a:endParaRPr lang="en-US" dirty="0"/>
          </a:p>
        </p:txBody>
      </p:sp>
    </p:spTree>
    <p:extLst>
      <p:ext uri="{BB962C8B-B14F-4D97-AF65-F5344CB8AC3E}">
        <p14:creationId xmlns:p14="http://schemas.microsoft.com/office/powerpoint/2010/main" val="489067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24" y="138161"/>
            <a:ext cx="8903776" cy="1080468"/>
          </a:xfrm>
        </p:spPr>
        <p:txBody>
          <a:bodyPr>
            <a:noAutofit/>
          </a:bodyPr>
          <a:lstStyle/>
          <a:p>
            <a:r>
              <a:rPr lang="en-US" dirty="0"/>
              <a:t>CMS Submission Process</a:t>
            </a:r>
          </a:p>
        </p:txBody>
      </p:sp>
      <p:sp>
        <p:nvSpPr>
          <p:cNvPr id="3" name="Content Placeholder 2"/>
          <p:cNvSpPr>
            <a:spLocks noGrp="1"/>
          </p:cNvSpPr>
          <p:nvPr>
            <p:ph idx="1"/>
          </p:nvPr>
        </p:nvSpPr>
        <p:spPr>
          <a:xfrm>
            <a:off x="457200" y="1027560"/>
            <a:ext cx="8229600" cy="4771058"/>
          </a:xfrm>
        </p:spPr>
        <p:txBody>
          <a:bodyPr>
            <a:normAutofit fontScale="92500" lnSpcReduction="10000"/>
          </a:bodyPr>
          <a:lstStyle/>
          <a:p>
            <a:pPr marL="0" indent="0">
              <a:buNone/>
            </a:pPr>
            <a:r>
              <a:rPr lang="en-US" sz="2400" b="1" dirty="0">
                <a:solidFill>
                  <a:srgbClr val="0070C0"/>
                </a:solidFill>
              </a:rPr>
              <a:t>WCMSA Reference Guide </a:t>
            </a:r>
            <a:r>
              <a:rPr lang="en-US" sz="2400" dirty="0"/>
              <a:t>(updated July  10, 2017)</a:t>
            </a:r>
            <a:endParaRPr lang="en-US" sz="1300" dirty="0"/>
          </a:p>
          <a:p>
            <a:pPr marL="0" indent="0">
              <a:buNone/>
            </a:pPr>
            <a:r>
              <a:rPr lang="en-US" sz="2400" dirty="0"/>
              <a:t>	</a:t>
            </a:r>
            <a:r>
              <a:rPr lang="en-US" sz="2400" b="1" i="1" u="sng" dirty="0"/>
              <a:t>Documents needed for submission</a:t>
            </a:r>
          </a:p>
          <a:p>
            <a:pPr lvl="1">
              <a:buFont typeface="Wingdings" panose="05000000000000000000" pitchFamily="2" charset="2"/>
              <a:buChar char="ü"/>
            </a:pPr>
            <a:r>
              <a:rPr lang="en-US" sz="2400" dirty="0"/>
              <a:t>Cover letter</a:t>
            </a:r>
          </a:p>
          <a:p>
            <a:pPr lvl="1">
              <a:buFont typeface="Wingdings" panose="05000000000000000000" pitchFamily="2" charset="2"/>
              <a:buChar char="ü"/>
            </a:pPr>
            <a:r>
              <a:rPr lang="en-US" sz="2400" dirty="0"/>
              <a:t>Consent to Release</a:t>
            </a:r>
          </a:p>
          <a:p>
            <a:pPr lvl="1">
              <a:buFont typeface="Wingdings" panose="05000000000000000000" pitchFamily="2" charset="2"/>
              <a:buChar char="ü"/>
            </a:pPr>
            <a:r>
              <a:rPr lang="en-US" sz="2400" dirty="0"/>
              <a:t>Rated Ages with specific statement</a:t>
            </a:r>
          </a:p>
          <a:p>
            <a:pPr lvl="1">
              <a:buFont typeface="Wingdings" panose="05000000000000000000" pitchFamily="2" charset="2"/>
              <a:buChar char="ü"/>
            </a:pPr>
            <a:r>
              <a:rPr lang="en-US" sz="2400" dirty="0"/>
              <a:t>Life Care/Future Treatment Plan</a:t>
            </a:r>
          </a:p>
          <a:p>
            <a:pPr lvl="1">
              <a:buFont typeface="Wingdings" panose="05000000000000000000" pitchFamily="2" charset="2"/>
              <a:buChar char="ü"/>
            </a:pPr>
            <a:r>
              <a:rPr lang="en-US" sz="2400" dirty="0"/>
              <a:t>Settlement Agreement/Proposed Order (or statement that there are none)</a:t>
            </a:r>
          </a:p>
          <a:p>
            <a:pPr lvl="1">
              <a:buFont typeface="Wingdings" panose="05000000000000000000" pitchFamily="2" charset="2"/>
              <a:buChar char="ü"/>
            </a:pPr>
            <a:r>
              <a:rPr lang="en-US" sz="2400" dirty="0"/>
              <a:t>WCMSA Administration Agreement (or info regarding type of admin)</a:t>
            </a:r>
          </a:p>
          <a:p>
            <a:pPr lvl="1">
              <a:buFont typeface="Wingdings" panose="05000000000000000000" pitchFamily="2" charset="2"/>
              <a:buChar char="ü"/>
            </a:pPr>
            <a:r>
              <a:rPr lang="en-US" sz="2400" dirty="0"/>
              <a:t>Medical Records</a:t>
            </a:r>
          </a:p>
          <a:p>
            <a:pPr lvl="1">
              <a:buFont typeface="Wingdings" panose="05000000000000000000" pitchFamily="2" charset="2"/>
              <a:buChar char="ü"/>
            </a:pPr>
            <a:r>
              <a:rPr lang="en-US" sz="2400" dirty="0"/>
              <a:t>Payment History</a:t>
            </a:r>
          </a:p>
          <a:p>
            <a:pPr lvl="1">
              <a:buFont typeface="Wingdings" panose="05000000000000000000" pitchFamily="2" charset="2"/>
              <a:buChar char="ü"/>
            </a:pPr>
            <a:r>
              <a:rPr lang="en-US" sz="2400" dirty="0"/>
              <a:t>Supplemental or Additional Information</a:t>
            </a:r>
          </a:p>
        </p:txBody>
      </p:sp>
      <p:sp>
        <p:nvSpPr>
          <p:cNvPr id="4" name="Slide Number Placeholder 3"/>
          <p:cNvSpPr>
            <a:spLocks noGrp="1"/>
          </p:cNvSpPr>
          <p:nvPr>
            <p:ph type="sldNum" sz="quarter" idx="12"/>
          </p:nvPr>
        </p:nvSpPr>
        <p:spPr/>
        <p:txBody>
          <a:bodyPr/>
          <a:lstStyle/>
          <a:p>
            <a:fld id="{A0156271-A09D-2D46-9AD3-04A38681ED09}" type="slidenum">
              <a:rPr lang="en-US" smtClean="0"/>
              <a:t>23</a:t>
            </a:fld>
            <a:endParaRPr lang="en-US" dirty="0"/>
          </a:p>
        </p:txBody>
      </p:sp>
    </p:spTree>
    <p:extLst>
      <p:ext uri="{BB962C8B-B14F-4D97-AF65-F5344CB8AC3E}">
        <p14:creationId xmlns:p14="http://schemas.microsoft.com/office/powerpoint/2010/main" val="15406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Documentation and Development Letters</a:t>
            </a:r>
          </a:p>
        </p:txBody>
      </p:sp>
      <p:sp>
        <p:nvSpPr>
          <p:cNvPr id="3" name="Content Placeholder 2"/>
          <p:cNvSpPr>
            <a:spLocks noGrp="1"/>
          </p:cNvSpPr>
          <p:nvPr>
            <p:ph idx="1"/>
          </p:nvPr>
        </p:nvSpPr>
        <p:spPr>
          <a:xfrm>
            <a:off x="457200" y="1115223"/>
            <a:ext cx="8229600" cy="4771058"/>
          </a:xfrm>
        </p:spPr>
        <p:txBody>
          <a:bodyPr>
            <a:normAutofit fontScale="92500" lnSpcReduction="10000"/>
          </a:bodyPr>
          <a:lstStyle/>
          <a:p>
            <a:pPr>
              <a:buFont typeface="Arial" panose="020B0604020202020204" pitchFamily="34" charset="0"/>
              <a:buChar char="•"/>
            </a:pPr>
            <a:r>
              <a:rPr lang="en-US" sz="2400" dirty="0"/>
              <a:t>Form is important for these documents</a:t>
            </a:r>
          </a:p>
          <a:p>
            <a:pPr lvl="1">
              <a:buFont typeface="Arial" panose="020B0604020202020204" pitchFamily="34" charset="0"/>
              <a:buChar char="•"/>
            </a:pPr>
            <a:r>
              <a:rPr lang="en-US" sz="2400" dirty="0"/>
              <a:t>Inconsistency regarding acceptable formatting</a:t>
            </a:r>
          </a:p>
          <a:p>
            <a:pPr>
              <a:buFont typeface="Arial" panose="020B0604020202020204" pitchFamily="34" charset="0"/>
              <a:buChar char="•"/>
            </a:pPr>
            <a:endParaRPr lang="en-US" sz="2400" dirty="0"/>
          </a:p>
          <a:p>
            <a:pPr>
              <a:buFont typeface="Arial" panose="020B0604020202020204" pitchFamily="34" charset="0"/>
              <a:buChar char="•"/>
            </a:pPr>
            <a:r>
              <a:rPr lang="en-US" sz="2400" dirty="0"/>
              <a:t>Development letters</a:t>
            </a:r>
          </a:p>
          <a:p>
            <a:pPr lvl="1">
              <a:buFont typeface="Arial" panose="020B0604020202020204" pitchFamily="34" charset="0"/>
              <a:buChar char="•"/>
            </a:pPr>
            <a:r>
              <a:rPr lang="en-US" sz="2400" dirty="0"/>
              <a:t>BCRC or WCRC determines they need additional information before review</a:t>
            </a:r>
          </a:p>
          <a:p>
            <a:pPr lvl="2">
              <a:buFont typeface="Arial" panose="020B0604020202020204" pitchFamily="34" charset="0"/>
              <a:buChar char="•"/>
            </a:pPr>
            <a:r>
              <a:rPr lang="en-US" sz="2400" dirty="0"/>
              <a:t>30% of all submissions end up with one or more </a:t>
            </a:r>
          </a:p>
          <a:p>
            <a:pPr lvl="2">
              <a:buFont typeface="Arial" panose="020B0604020202020204" pitchFamily="34" charset="0"/>
              <a:buChar char="•"/>
            </a:pPr>
            <a:r>
              <a:rPr lang="en-US" sz="2400" dirty="0"/>
              <a:t>May seek inappropriate information, ie reserve details</a:t>
            </a:r>
          </a:p>
          <a:p>
            <a:pPr lvl="1">
              <a:buFont typeface="Arial" panose="020B0604020202020204" pitchFamily="34" charset="0"/>
              <a:buChar char="•"/>
            </a:pPr>
            <a:endParaRPr lang="en-US" sz="2400" dirty="0">
              <a:solidFill>
                <a:srgbClr val="FF0000"/>
              </a:solidFill>
            </a:endParaRPr>
          </a:p>
          <a:p>
            <a:pPr>
              <a:buFont typeface="Arial" panose="020B0604020202020204" pitchFamily="34" charset="0"/>
              <a:buChar char="•"/>
            </a:pPr>
            <a:r>
              <a:rPr lang="en-US" sz="2400" dirty="0"/>
              <a:t>Section 16.1 Required Resubmission/ Version 2.6 WCMSA Reference Guide</a:t>
            </a:r>
          </a:p>
          <a:p>
            <a:pPr lvl="1">
              <a:buFont typeface="Arial" panose="020B0604020202020204" pitchFamily="34" charset="0"/>
              <a:buChar char="•"/>
            </a:pPr>
            <a:r>
              <a:rPr lang="en-US" sz="2400" dirty="0"/>
              <a:t>Case closed for more than one year from original submission, need to restart submission process</a:t>
            </a:r>
          </a:p>
        </p:txBody>
      </p:sp>
      <p:sp>
        <p:nvSpPr>
          <p:cNvPr id="4" name="Slide Number Placeholder 3"/>
          <p:cNvSpPr>
            <a:spLocks noGrp="1"/>
          </p:cNvSpPr>
          <p:nvPr>
            <p:ph type="sldNum" sz="quarter" idx="12"/>
          </p:nvPr>
        </p:nvSpPr>
        <p:spPr/>
        <p:txBody>
          <a:bodyPr/>
          <a:lstStyle/>
          <a:p>
            <a:fld id="{A0156271-A09D-2D46-9AD3-04A38681ED09}" type="slidenum">
              <a:rPr lang="en-US" smtClean="0"/>
              <a:t>24</a:t>
            </a:fld>
            <a:endParaRPr lang="en-US" dirty="0"/>
          </a:p>
        </p:txBody>
      </p:sp>
    </p:spTree>
    <p:extLst>
      <p:ext uri="{BB962C8B-B14F-4D97-AF65-F5344CB8AC3E}">
        <p14:creationId xmlns:p14="http://schemas.microsoft.com/office/powerpoint/2010/main" val="321910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Determinations</a:t>
            </a:r>
          </a:p>
        </p:txBody>
      </p:sp>
      <p:sp>
        <p:nvSpPr>
          <p:cNvPr id="3" name="Content Placeholder 2"/>
          <p:cNvSpPr>
            <a:spLocks noGrp="1"/>
          </p:cNvSpPr>
          <p:nvPr>
            <p:ph idx="1"/>
          </p:nvPr>
        </p:nvSpPr>
        <p:spPr>
          <a:xfrm>
            <a:off x="457200" y="1180213"/>
            <a:ext cx="8495414" cy="5082363"/>
          </a:xfrm>
        </p:spPr>
        <p:txBody>
          <a:bodyPr>
            <a:noAutofit/>
          </a:bodyPr>
          <a:lstStyle/>
          <a:p>
            <a:pPr>
              <a:buFont typeface="Arial" panose="020B0604020202020204" pitchFamily="34" charset="0"/>
              <a:buChar char="•"/>
            </a:pPr>
            <a:r>
              <a:rPr lang="en-US" sz="2200" dirty="0"/>
              <a:t>May approve the amount submitted or “counter”</a:t>
            </a:r>
          </a:p>
          <a:p>
            <a:pPr>
              <a:buFont typeface="Arial" panose="020B0604020202020204" pitchFamily="34" charset="0"/>
              <a:buChar char="•"/>
            </a:pPr>
            <a:endParaRPr lang="en-US" sz="2200" dirty="0"/>
          </a:p>
          <a:p>
            <a:pPr>
              <a:buFont typeface="Arial" panose="020B0604020202020204" pitchFamily="34" charset="0"/>
              <a:buChar char="•"/>
            </a:pPr>
            <a:r>
              <a:rPr lang="en-US" sz="2200" dirty="0"/>
              <a:t>Determination based on CMS guidelines is generally overfunded and unlikely to exhaust</a:t>
            </a:r>
          </a:p>
          <a:p>
            <a:pPr>
              <a:buFont typeface="Arial" panose="020B0604020202020204" pitchFamily="34" charset="0"/>
              <a:buChar char="•"/>
            </a:pPr>
            <a:endParaRPr lang="en-US" sz="2200" dirty="0"/>
          </a:p>
          <a:p>
            <a:pPr>
              <a:buFont typeface="Arial" panose="020B0604020202020204" pitchFamily="34" charset="0"/>
              <a:buChar char="•"/>
            </a:pPr>
            <a:r>
              <a:rPr lang="en-US" sz="2200" dirty="0"/>
              <a:t>Rationale often analyzes information incorrectly</a:t>
            </a:r>
          </a:p>
          <a:p>
            <a:pPr>
              <a:buFont typeface="Wingdings" panose="05000000000000000000" pitchFamily="2" charset="2"/>
              <a:buChar char="Ø"/>
            </a:pPr>
            <a:endParaRPr lang="en-US" sz="2200" dirty="0"/>
          </a:p>
          <a:p>
            <a:pPr marL="0" indent="0">
              <a:buNone/>
            </a:pPr>
            <a:r>
              <a:rPr lang="en-US" sz="2200" b="1" dirty="0"/>
              <a:t>EXAMPLE:</a:t>
            </a:r>
            <a:endParaRPr lang="en-US" sz="2200" b="1" dirty="0">
              <a:solidFill>
                <a:srgbClr val="0070C0"/>
              </a:solidFill>
            </a:endParaRPr>
          </a:p>
          <a:p>
            <a:pPr marL="0" indent="0">
              <a:buNone/>
            </a:pPr>
            <a:r>
              <a:rPr lang="en-US" sz="2200" b="1" dirty="0">
                <a:solidFill>
                  <a:srgbClr val="0070C0"/>
                </a:solidFill>
              </a:rPr>
              <a:t>“ The CMS position is not whether a carrier demonstrates liability, but whether Medicare would reasonably pay for something in the future that should have been covered as it related to the WC claim.”</a:t>
            </a:r>
          </a:p>
          <a:p>
            <a:pPr marL="0" indent="0">
              <a:buNone/>
            </a:pPr>
            <a:r>
              <a:rPr lang="en-US" sz="2200" dirty="0"/>
              <a:t>	</a:t>
            </a:r>
          </a:p>
        </p:txBody>
      </p:sp>
      <p:sp>
        <p:nvSpPr>
          <p:cNvPr id="4" name="Slide Number Placeholder 3"/>
          <p:cNvSpPr>
            <a:spLocks noGrp="1"/>
          </p:cNvSpPr>
          <p:nvPr>
            <p:ph type="sldNum" sz="quarter" idx="12"/>
          </p:nvPr>
        </p:nvSpPr>
        <p:spPr/>
        <p:txBody>
          <a:bodyPr/>
          <a:lstStyle/>
          <a:p>
            <a:fld id="{A0156271-A09D-2D46-9AD3-04A38681ED09}" type="slidenum">
              <a:rPr lang="en-US" smtClean="0"/>
              <a:t>25</a:t>
            </a:fld>
            <a:endParaRPr lang="en-US" dirty="0"/>
          </a:p>
        </p:txBody>
      </p:sp>
    </p:spTree>
    <p:extLst>
      <p:ext uri="{BB962C8B-B14F-4D97-AF65-F5344CB8AC3E}">
        <p14:creationId xmlns:p14="http://schemas.microsoft.com/office/powerpoint/2010/main" val="64399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Determinations  cont.</a:t>
            </a:r>
          </a:p>
        </p:txBody>
      </p:sp>
      <p:sp>
        <p:nvSpPr>
          <p:cNvPr id="3" name="Content Placeholder 2"/>
          <p:cNvSpPr>
            <a:spLocks noGrp="1"/>
          </p:cNvSpPr>
          <p:nvPr>
            <p:ph idx="1"/>
          </p:nvPr>
        </p:nvSpPr>
        <p:spPr>
          <a:xfrm>
            <a:off x="457200" y="1259572"/>
            <a:ext cx="8229600" cy="4771058"/>
          </a:xfrm>
        </p:spPr>
        <p:txBody>
          <a:bodyPr>
            <a:normAutofit/>
          </a:bodyPr>
          <a:lstStyle/>
          <a:p>
            <a:pPr>
              <a:buFont typeface="Arial" panose="020B0604020202020204" pitchFamily="34" charset="0"/>
              <a:buChar char="•"/>
            </a:pPr>
            <a:r>
              <a:rPr lang="en-US" sz="2400" dirty="0"/>
              <a:t>Medicare </a:t>
            </a:r>
            <a:r>
              <a:rPr lang="en-US" sz="2400" b="1" dirty="0">
                <a:solidFill>
                  <a:srgbClr val="FF0000"/>
                </a:solidFill>
              </a:rPr>
              <a:t>ONLY</a:t>
            </a:r>
            <a:r>
              <a:rPr lang="en-US" sz="2400" dirty="0"/>
              <a:t> becomes primary when you have accepted finalized determination and have proper exhaustion and accounting of the MSA</a:t>
            </a:r>
          </a:p>
          <a:p>
            <a:pPr>
              <a:buFont typeface="Arial" panose="020B0604020202020204" pitchFamily="34" charset="0"/>
              <a:buChar char="•"/>
            </a:pPr>
            <a:endParaRPr lang="en-US" sz="2400" dirty="0"/>
          </a:p>
          <a:p>
            <a:pPr lvl="1">
              <a:buFont typeface="Wingdings" panose="05000000000000000000" pitchFamily="2" charset="2"/>
              <a:buChar char="Ø"/>
            </a:pPr>
            <a:r>
              <a:rPr lang="en-US" sz="2400" dirty="0"/>
              <a:t>Doesn’t matter if you have funded the CMS determination, if claimant doesn’t administer the funds correctly, Medicare won’t become primary until the amount of mismanaged funds are returned to the MSA account. </a:t>
            </a:r>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26</a:t>
            </a:fld>
            <a:endParaRPr lang="en-US" dirty="0"/>
          </a:p>
        </p:txBody>
      </p:sp>
    </p:spTree>
    <p:extLst>
      <p:ext uri="{BB962C8B-B14F-4D97-AF65-F5344CB8AC3E}">
        <p14:creationId xmlns:p14="http://schemas.microsoft.com/office/powerpoint/2010/main" val="20614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Alternatives to Traditional MSA</a:t>
            </a:r>
          </a:p>
        </p:txBody>
      </p:sp>
      <p:sp>
        <p:nvSpPr>
          <p:cNvPr id="3" name="Content Placeholder 2"/>
          <p:cNvSpPr>
            <a:spLocks noGrp="1"/>
          </p:cNvSpPr>
          <p:nvPr>
            <p:ph idx="1"/>
          </p:nvPr>
        </p:nvSpPr>
        <p:spPr/>
        <p:txBody>
          <a:bodyPr/>
          <a:lstStyle/>
          <a:p>
            <a:r>
              <a:rPr lang="en-US" sz="2400" dirty="0"/>
              <a:t>Do nothing</a:t>
            </a:r>
          </a:p>
          <a:p>
            <a:pPr marL="0" indent="0">
              <a:buNone/>
            </a:pPr>
            <a:endParaRPr lang="en-US" sz="2400" dirty="0"/>
          </a:p>
          <a:p>
            <a:r>
              <a:rPr lang="en-US" sz="2400" dirty="0"/>
              <a:t>Non-submission of traditional MSA following CMS standards</a:t>
            </a:r>
          </a:p>
          <a:p>
            <a:pPr marL="0" indent="0">
              <a:buNone/>
            </a:pPr>
            <a:endParaRPr lang="en-US" sz="2400" dirty="0"/>
          </a:p>
          <a:p>
            <a:r>
              <a:rPr lang="en-US" sz="2400" dirty="0"/>
              <a:t>Evidence based medicine/standards of care allocation</a:t>
            </a:r>
          </a:p>
          <a:p>
            <a:pPr marL="0" indent="0">
              <a:buNone/>
            </a:pPr>
            <a:endParaRPr lang="en-US" sz="2400" dirty="0"/>
          </a:p>
          <a:p>
            <a:r>
              <a:rPr lang="en-US" sz="2400" dirty="0"/>
              <a:t>Compromise allocation</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27</a:t>
            </a:fld>
            <a:endParaRPr lang="en-US" dirty="0"/>
          </a:p>
        </p:txBody>
      </p:sp>
    </p:spTree>
    <p:extLst>
      <p:ext uri="{BB962C8B-B14F-4D97-AF65-F5344CB8AC3E}">
        <p14:creationId xmlns:p14="http://schemas.microsoft.com/office/powerpoint/2010/main" val="428142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Nothing</a:t>
            </a:r>
          </a:p>
        </p:txBody>
      </p:sp>
      <p:sp>
        <p:nvSpPr>
          <p:cNvPr id="3" name="Content Placeholder 2"/>
          <p:cNvSpPr>
            <a:spLocks noGrp="1"/>
          </p:cNvSpPr>
          <p:nvPr>
            <p:ph idx="1"/>
          </p:nvPr>
        </p:nvSpPr>
        <p:spPr/>
        <p:txBody>
          <a:bodyPr>
            <a:normAutofit lnSpcReduction="10000"/>
          </a:bodyPr>
          <a:lstStyle/>
          <a:p>
            <a:r>
              <a:rPr lang="en-US" sz="2400" dirty="0"/>
              <a:t>General release, no allocation</a:t>
            </a:r>
          </a:p>
          <a:p>
            <a:endParaRPr lang="en-US" sz="2400" dirty="0"/>
          </a:p>
          <a:p>
            <a:r>
              <a:rPr lang="en-US" sz="2400" dirty="0"/>
              <a:t>Section 111</a:t>
            </a:r>
          </a:p>
          <a:p>
            <a:endParaRPr lang="en-US" sz="2400" dirty="0"/>
          </a:p>
          <a:p>
            <a:r>
              <a:rPr lang="en-US" sz="2400" dirty="0"/>
              <a:t>Burden on claimant</a:t>
            </a:r>
          </a:p>
          <a:p>
            <a:endParaRPr lang="en-US" sz="2400" dirty="0"/>
          </a:p>
          <a:p>
            <a:r>
              <a:rPr lang="en-US" sz="2400" dirty="0"/>
              <a:t>Possible action to set-aside settlement</a:t>
            </a:r>
          </a:p>
          <a:p>
            <a:endParaRPr lang="en-US" sz="2400" dirty="0"/>
          </a:p>
          <a:p>
            <a:r>
              <a:rPr lang="en-US" sz="2400" dirty="0"/>
              <a:t>Joint and several liability for conditional payments</a:t>
            </a:r>
          </a:p>
          <a:p>
            <a:endParaRPr lang="en-US" sz="2400" dirty="0"/>
          </a:p>
          <a:p>
            <a:r>
              <a:rPr lang="en-US" sz="2400" dirty="0"/>
              <a:t>Private cause of action?</a:t>
            </a: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28</a:t>
            </a:fld>
            <a:endParaRPr lang="en-US" dirty="0"/>
          </a:p>
        </p:txBody>
      </p:sp>
    </p:spTree>
    <p:extLst>
      <p:ext uri="{BB962C8B-B14F-4D97-AF65-F5344CB8AC3E}">
        <p14:creationId xmlns:p14="http://schemas.microsoft.com/office/powerpoint/2010/main" val="42814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Non-Submission of Traditional MSA</a:t>
            </a:r>
          </a:p>
        </p:txBody>
      </p:sp>
      <p:sp>
        <p:nvSpPr>
          <p:cNvPr id="3" name="Content Placeholder 2"/>
          <p:cNvSpPr>
            <a:spLocks noGrp="1"/>
          </p:cNvSpPr>
          <p:nvPr>
            <p:ph idx="1"/>
          </p:nvPr>
        </p:nvSpPr>
        <p:spPr/>
        <p:txBody>
          <a:bodyPr/>
          <a:lstStyle/>
          <a:p>
            <a:r>
              <a:rPr lang="en-US" sz="2400" dirty="0"/>
              <a:t>Expedient</a:t>
            </a:r>
          </a:p>
          <a:p>
            <a:pPr marL="0" indent="0">
              <a:buNone/>
            </a:pPr>
            <a:endParaRPr lang="en-US" sz="2400" dirty="0"/>
          </a:p>
          <a:p>
            <a:r>
              <a:rPr lang="en-US" sz="2400" dirty="0"/>
              <a:t>Overfunded allocation</a:t>
            </a:r>
          </a:p>
          <a:p>
            <a:endParaRPr lang="en-US" sz="2400" dirty="0"/>
          </a:p>
          <a:p>
            <a:r>
              <a:rPr lang="en-US" sz="2400" dirty="0"/>
              <a:t>No protection from future CMS actions</a:t>
            </a:r>
          </a:p>
          <a:p>
            <a:pPr lvl="1"/>
            <a:r>
              <a:rPr lang="en-US" sz="2400" dirty="0"/>
              <a:t>CMS may argue the entire settlement amount should be a future medical allocation</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29</a:t>
            </a:fld>
            <a:endParaRPr lang="en-US" dirty="0"/>
          </a:p>
        </p:txBody>
      </p:sp>
    </p:spTree>
    <p:extLst>
      <p:ext uri="{BB962C8B-B14F-4D97-AF65-F5344CB8AC3E}">
        <p14:creationId xmlns:p14="http://schemas.microsoft.com/office/powerpoint/2010/main" val="112131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Compliance Wheel</a:t>
            </a:r>
          </a:p>
        </p:txBody>
      </p:sp>
      <p:sp>
        <p:nvSpPr>
          <p:cNvPr id="4" name="Slide Number Placeholder 3"/>
          <p:cNvSpPr>
            <a:spLocks noGrp="1"/>
          </p:cNvSpPr>
          <p:nvPr>
            <p:ph type="sldNum" sz="quarter" idx="12"/>
          </p:nvPr>
        </p:nvSpPr>
        <p:spPr/>
        <p:txBody>
          <a:bodyPr/>
          <a:lstStyle/>
          <a:p>
            <a:fld id="{A0156271-A09D-2D46-9AD3-04A38681ED09}" type="slidenum">
              <a:rPr lang="en-US" smtClean="0"/>
              <a:t>3</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8" t="29991" r="28459" b="5365"/>
          <a:stretch/>
        </p:blipFill>
        <p:spPr bwMode="auto">
          <a:xfrm>
            <a:off x="1510616" y="906529"/>
            <a:ext cx="5545275" cy="517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174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EBM/Standard of Care Allocation</a:t>
            </a:r>
          </a:p>
        </p:txBody>
      </p:sp>
      <p:sp>
        <p:nvSpPr>
          <p:cNvPr id="3" name="Content Placeholder 2"/>
          <p:cNvSpPr>
            <a:spLocks noGrp="1"/>
          </p:cNvSpPr>
          <p:nvPr>
            <p:ph idx="1"/>
          </p:nvPr>
        </p:nvSpPr>
        <p:spPr/>
        <p:txBody>
          <a:bodyPr/>
          <a:lstStyle/>
          <a:p>
            <a:r>
              <a:rPr lang="en-US" sz="2400" dirty="0"/>
              <a:t>Standards of Care/Evidence Based Medicine vs. CMS Methodology, 35-50% savings</a:t>
            </a:r>
          </a:p>
          <a:p>
            <a:pPr marL="0" indent="0">
              <a:buNone/>
            </a:pPr>
            <a:endParaRPr lang="en-US" sz="2400" dirty="0"/>
          </a:p>
          <a:p>
            <a:r>
              <a:rPr lang="en-US" sz="2400" dirty="0"/>
              <a:t>MSA is based on the probable versus the possible</a:t>
            </a:r>
          </a:p>
          <a:p>
            <a:endParaRPr lang="en-US" sz="2400" dirty="0"/>
          </a:p>
          <a:p>
            <a:r>
              <a:rPr lang="en-US" sz="2400" dirty="0"/>
              <a:t>Medically and legally defensible</a:t>
            </a:r>
          </a:p>
          <a:p>
            <a:endParaRPr lang="en-US" sz="2400" dirty="0"/>
          </a:p>
          <a:p>
            <a:r>
              <a:rPr lang="en-US" sz="2400" dirty="0"/>
              <a:t>Increases the ability to settle the medical portion of the claim</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30</a:t>
            </a:fld>
            <a:endParaRPr lang="en-US" dirty="0"/>
          </a:p>
        </p:txBody>
      </p:sp>
    </p:spTree>
    <p:extLst>
      <p:ext uri="{BB962C8B-B14F-4D97-AF65-F5344CB8AC3E}">
        <p14:creationId xmlns:p14="http://schemas.microsoft.com/office/powerpoint/2010/main" val="1121311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13"/>
            <a:ext cx="8229600" cy="822960"/>
          </a:xfrm>
        </p:spPr>
        <p:txBody>
          <a:bodyPr/>
          <a:lstStyle/>
          <a:p>
            <a:r>
              <a:rPr lang="en-US" dirty="0"/>
              <a:t>Compromise</a:t>
            </a:r>
          </a:p>
        </p:txBody>
      </p:sp>
      <p:sp>
        <p:nvSpPr>
          <p:cNvPr id="3" name="Content Placeholder 2"/>
          <p:cNvSpPr>
            <a:spLocks noGrp="1"/>
          </p:cNvSpPr>
          <p:nvPr>
            <p:ph idx="1"/>
          </p:nvPr>
        </p:nvSpPr>
        <p:spPr>
          <a:xfrm>
            <a:off x="457200" y="1097598"/>
            <a:ext cx="8229600" cy="4771058"/>
          </a:xfrm>
        </p:spPr>
        <p:txBody>
          <a:bodyPr>
            <a:normAutofit lnSpcReduction="10000"/>
          </a:bodyPr>
          <a:lstStyle/>
          <a:p>
            <a:r>
              <a:rPr lang="en-US" sz="2400" dirty="0"/>
              <a:t>Allows for reasonable consideration of Medicare’s interests while taking into account the disputed nature of certain claims</a:t>
            </a:r>
          </a:p>
          <a:p>
            <a:r>
              <a:rPr lang="en-US" sz="2400" dirty="0"/>
              <a:t>42 CFR 411.46 and 411.47</a:t>
            </a:r>
          </a:p>
          <a:p>
            <a:r>
              <a:rPr lang="en-US" sz="2400" dirty="0"/>
              <a:t>SSR 70-38</a:t>
            </a:r>
          </a:p>
          <a:p>
            <a:r>
              <a:rPr lang="en-US" sz="2400" dirty="0"/>
              <a:t>Looks to the ratio between:</a:t>
            </a:r>
          </a:p>
          <a:p>
            <a:pPr lvl="1"/>
            <a:r>
              <a:rPr lang="en-US" sz="2400" dirty="0"/>
              <a:t>The MSA (which includes both accepted and disputed) to  </a:t>
            </a:r>
          </a:p>
          <a:p>
            <a:pPr lvl="1"/>
            <a:r>
              <a:rPr lang="en-US" sz="2400" dirty="0"/>
              <a:t>The full possible indemnity and non-Medicare covered exposure (i.e. – full amount claimant would get if defense lost the case)  plus the MSA amount</a:t>
            </a:r>
          </a:p>
          <a:p>
            <a:r>
              <a:rPr lang="en-US" sz="2400" dirty="0"/>
              <a:t>Compromises allow you to settle your case for whatever you can settle it for, the MSA is then ‘fit into’ the settlement</a:t>
            </a:r>
          </a:p>
          <a:p>
            <a:endParaRPr lang="en-US" sz="2400" dirty="0"/>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31</a:t>
            </a:fld>
            <a:endParaRPr lang="en-US" dirty="0"/>
          </a:p>
        </p:txBody>
      </p:sp>
    </p:spTree>
    <p:extLst>
      <p:ext uri="{BB962C8B-B14F-4D97-AF65-F5344CB8AC3E}">
        <p14:creationId xmlns:p14="http://schemas.microsoft.com/office/powerpoint/2010/main" val="1121311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327"/>
            <a:ext cx="8229600" cy="822960"/>
          </a:xfrm>
        </p:spPr>
        <p:txBody>
          <a:bodyPr/>
          <a:lstStyle/>
          <a:p>
            <a:r>
              <a:rPr lang="en-US" dirty="0"/>
              <a:t>Compromise – Creating the Percent</a:t>
            </a:r>
          </a:p>
        </p:txBody>
      </p:sp>
      <p:sp>
        <p:nvSpPr>
          <p:cNvPr id="3" name="Content Placeholder 2"/>
          <p:cNvSpPr>
            <a:spLocks noGrp="1"/>
          </p:cNvSpPr>
          <p:nvPr>
            <p:ph idx="1"/>
          </p:nvPr>
        </p:nvSpPr>
        <p:spPr>
          <a:xfrm>
            <a:off x="457200" y="996287"/>
            <a:ext cx="8468436" cy="5129877"/>
          </a:xfrm>
        </p:spPr>
        <p:txBody>
          <a:bodyPr>
            <a:normAutofit lnSpcReduction="10000"/>
          </a:bodyPr>
          <a:lstStyle/>
          <a:p>
            <a:pPr marL="0" indent="0">
              <a:buNone/>
            </a:pPr>
            <a:r>
              <a:rPr lang="en-US" sz="2200" b="1" dirty="0"/>
              <a:t>Example:</a:t>
            </a:r>
          </a:p>
          <a:p>
            <a:pPr marL="0" indent="0">
              <a:buNone/>
            </a:pPr>
            <a:endParaRPr lang="en-US" sz="2200" dirty="0"/>
          </a:p>
          <a:p>
            <a:pPr marL="0" indent="0">
              <a:buNone/>
            </a:pPr>
            <a:r>
              <a:rPr lang="en-US" sz="2200" dirty="0"/>
              <a:t>MSA amount:  $50,000</a:t>
            </a:r>
          </a:p>
          <a:p>
            <a:pPr marL="0" indent="0">
              <a:buNone/>
            </a:pPr>
            <a:endParaRPr lang="en-US" sz="2200" dirty="0"/>
          </a:p>
          <a:p>
            <a:pPr marL="0" indent="0">
              <a:buNone/>
            </a:pPr>
            <a:r>
              <a:rPr lang="en-US" sz="2200" dirty="0"/>
              <a:t>Non-Medicare covered medical: $15,000</a:t>
            </a:r>
          </a:p>
          <a:p>
            <a:pPr marL="0" indent="0">
              <a:buNone/>
            </a:pPr>
            <a:r>
              <a:rPr lang="en-US" sz="2200" dirty="0"/>
              <a:t>Past Indemnity Exposure:  $25,000</a:t>
            </a:r>
          </a:p>
          <a:p>
            <a:pPr marL="0" indent="0">
              <a:buNone/>
            </a:pPr>
            <a:r>
              <a:rPr lang="en-US" sz="2200" dirty="0"/>
              <a:t>Future Indemnity Exposure:  $55,000</a:t>
            </a:r>
          </a:p>
          <a:p>
            <a:pPr marL="0" indent="0">
              <a:buNone/>
            </a:pPr>
            <a:r>
              <a:rPr lang="en-US" sz="2200" dirty="0"/>
              <a:t>Liens:  $5,000</a:t>
            </a:r>
          </a:p>
          <a:p>
            <a:pPr marL="0" indent="0">
              <a:buNone/>
            </a:pPr>
            <a:r>
              <a:rPr lang="en-US" sz="2200" b="1" dirty="0"/>
              <a:t>TOTAL EXPOSURE:  $150,000</a:t>
            </a:r>
          </a:p>
          <a:p>
            <a:pPr marL="0" indent="0">
              <a:buNone/>
            </a:pPr>
            <a:endParaRPr lang="en-US" sz="2200" dirty="0"/>
          </a:p>
          <a:p>
            <a:pPr marL="0" indent="0">
              <a:buNone/>
            </a:pPr>
            <a:r>
              <a:rPr lang="en-US" sz="2200" dirty="0"/>
              <a:t>Ratio of MSA to the TOTAL EXPOSURE:  $50,000 / $150,000</a:t>
            </a:r>
          </a:p>
          <a:p>
            <a:pPr marL="0" indent="0">
              <a:buNone/>
            </a:pPr>
            <a:endParaRPr lang="en-US" sz="2200" dirty="0"/>
          </a:p>
          <a:p>
            <a:pPr marL="0" indent="0">
              <a:buNone/>
            </a:pPr>
            <a:r>
              <a:rPr lang="en-US" sz="2200" dirty="0"/>
              <a:t>Percentage:  33.33%</a:t>
            </a:r>
          </a:p>
          <a:p>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32</a:t>
            </a:fld>
            <a:endParaRPr lang="en-US" dirty="0"/>
          </a:p>
        </p:txBody>
      </p:sp>
      <p:graphicFrame>
        <p:nvGraphicFramePr>
          <p:cNvPr id="7" name="Chart 6"/>
          <p:cNvGraphicFramePr/>
          <p:nvPr>
            <p:extLst>
              <p:ext uri="{D42A27DB-BD31-4B8C-83A1-F6EECF244321}">
                <p14:modId xmlns:p14="http://schemas.microsoft.com/office/powerpoint/2010/main" val="3107833918"/>
              </p:ext>
            </p:extLst>
          </p:nvPr>
        </p:nvGraphicFramePr>
        <p:xfrm>
          <a:off x="5322627" y="1146411"/>
          <a:ext cx="3821373" cy="3261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431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Compromise – How to Apply</a:t>
            </a:r>
          </a:p>
        </p:txBody>
      </p:sp>
      <p:sp>
        <p:nvSpPr>
          <p:cNvPr id="3" name="Content Placeholder 2"/>
          <p:cNvSpPr>
            <a:spLocks noGrp="1"/>
          </p:cNvSpPr>
          <p:nvPr>
            <p:ph idx="1"/>
          </p:nvPr>
        </p:nvSpPr>
        <p:spPr/>
        <p:txBody>
          <a:bodyPr>
            <a:normAutofit/>
          </a:bodyPr>
          <a:lstStyle/>
          <a:p>
            <a:pPr marL="0" indent="0">
              <a:buNone/>
            </a:pPr>
            <a:r>
              <a:rPr lang="en-US" sz="2400" b="1" dirty="0"/>
              <a:t>Percentage is applied to the NET of the Claimant</a:t>
            </a:r>
          </a:p>
          <a:p>
            <a:endParaRPr lang="en-US" sz="2400" dirty="0"/>
          </a:p>
          <a:p>
            <a:pPr marL="0" indent="0">
              <a:buNone/>
            </a:pPr>
            <a:r>
              <a:rPr lang="en-US" sz="2400" dirty="0"/>
              <a:t>Case settles for $40,000</a:t>
            </a:r>
          </a:p>
          <a:p>
            <a:pPr marL="0" indent="0">
              <a:buNone/>
            </a:pPr>
            <a:r>
              <a:rPr lang="en-US" sz="2400" dirty="0"/>
              <a:t>-   Attorney fee is 20%: $8,000</a:t>
            </a:r>
          </a:p>
          <a:p>
            <a:pPr marL="0" indent="0">
              <a:buNone/>
            </a:pPr>
            <a:r>
              <a:rPr lang="en-US" sz="2400" dirty="0"/>
              <a:t>-   Lien: $5,000</a:t>
            </a:r>
          </a:p>
          <a:p>
            <a:pPr marL="0" indent="0">
              <a:buNone/>
            </a:pPr>
            <a:r>
              <a:rPr lang="en-US" sz="2400" b="1" dirty="0"/>
              <a:t>=  $27,000  NET to Claimant</a:t>
            </a:r>
          </a:p>
          <a:p>
            <a:pPr marL="0" indent="0">
              <a:buNone/>
            </a:pPr>
            <a:endParaRPr lang="en-US" sz="2400" dirty="0"/>
          </a:p>
          <a:p>
            <a:pPr marL="0" indent="0">
              <a:buNone/>
            </a:pPr>
            <a:r>
              <a:rPr lang="en-US" sz="2400" dirty="0"/>
              <a:t>33.33% of $27,000  or:  </a:t>
            </a:r>
            <a:r>
              <a:rPr lang="en-US" sz="2400" b="1" dirty="0"/>
              <a:t>$8,999.10  </a:t>
            </a:r>
          </a:p>
        </p:txBody>
      </p:sp>
      <p:sp>
        <p:nvSpPr>
          <p:cNvPr id="4" name="Slide Number Placeholder 3"/>
          <p:cNvSpPr>
            <a:spLocks noGrp="1"/>
          </p:cNvSpPr>
          <p:nvPr>
            <p:ph type="sldNum" sz="quarter" idx="12"/>
          </p:nvPr>
        </p:nvSpPr>
        <p:spPr/>
        <p:txBody>
          <a:bodyPr/>
          <a:lstStyle/>
          <a:p>
            <a:fld id="{A0156271-A09D-2D46-9AD3-04A38681ED09}" type="slidenum">
              <a:rPr lang="en-US" smtClean="0"/>
              <a:t>33</a:t>
            </a:fld>
            <a:endParaRPr lang="en-US" dirty="0"/>
          </a:p>
        </p:txBody>
      </p:sp>
      <p:graphicFrame>
        <p:nvGraphicFramePr>
          <p:cNvPr id="5" name="Chart 4"/>
          <p:cNvGraphicFramePr/>
          <p:nvPr>
            <p:extLst>
              <p:ext uri="{D42A27DB-BD31-4B8C-83A1-F6EECF244321}">
                <p14:modId xmlns:p14="http://schemas.microsoft.com/office/powerpoint/2010/main" val="3936619868"/>
              </p:ext>
            </p:extLst>
          </p:nvPr>
        </p:nvGraphicFramePr>
        <p:xfrm>
          <a:off x="4790364" y="1965278"/>
          <a:ext cx="3616658" cy="3400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9466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a:t>
            </a:r>
          </a:p>
        </p:txBody>
      </p:sp>
      <p:sp>
        <p:nvSpPr>
          <p:cNvPr id="4" name="Slide Number Placeholder 3"/>
          <p:cNvSpPr>
            <a:spLocks noGrp="1"/>
          </p:cNvSpPr>
          <p:nvPr>
            <p:ph type="sldNum" sz="quarter" idx="12"/>
          </p:nvPr>
        </p:nvSpPr>
        <p:spPr/>
        <p:txBody>
          <a:bodyPr/>
          <a:lstStyle/>
          <a:p>
            <a:fld id="{A0156271-A09D-2D46-9AD3-04A38681ED09}" type="slidenum">
              <a:rPr lang="en-US" smtClean="0"/>
              <a:t>34</a:t>
            </a:fld>
            <a:endParaRPr lang="en-US" dirty="0"/>
          </a:p>
        </p:txBody>
      </p:sp>
      <p:graphicFrame>
        <p:nvGraphicFramePr>
          <p:cNvPr id="6" name="Chart 5"/>
          <p:cNvGraphicFramePr/>
          <p:nvPr>
            <p:extLst>
              <p:ext uri="{D42A27DB-BD31-4B8C-83A1-F6EECF244321}">
                <p14:modId xmlns:p14="http://schemas.microsoft.com/office/powerpoint/2010/main" val="3928968186"/>
              </p:ext>
            </p:extLst>
          </p:nvPr>
        </p:nvGraphicFramePr>
        <p:xfrm>
          <a:off x="4585649" y="1323975"/>
          <a:ext cx="4101152" cy="4770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404876187"/>
              </p:ext>
            </p:extLst>
          </p:nvPr>
        </p:nvGraphicFramePr>
        <p:xfrm>
          <a:off x="150126" y="1324117"/>
          <a:ext cx="4217158" cy="47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084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p:txBody>
          <a:bodyPr>
            <a:normAutofit lnSpcReduction="10000"/>
          </a:bodyPr>
          <a:lstStyle/>
          <a:p>
            <a:r>
              <a:rPr lang="en-US" sz="2400" dirty="0"/>
              <a:t>Administration</a:t>
            </a:r>
          </a:p>
          <a:p>
            <a:endParaRPr lang="en-US" sz="2400" dirty="0"/>
          </a:p>
          <a:p>
            <a:r>
              <a:rPr lang="en-US" sz="2400" dirty="0"/>
              <a:t>Who bears the risk</a:t>
            </a:r>
          </a:p>
          <a:p>
            <a:endParaRPr lang="en-US" sz="2400" dirty="0"/>
          </a:p>
          <a:p>
            <a:r>
              <a:rPr lang="en-US" sz="2400" dirty="0"/>
              <a:t>Legal basis</a:t>
            </a:r>
          </a:p>
          <a:p>
            <a:endParaRPr lang="en-US" sz="2400" dirty="0"/>
          </a:p>
          <a:p>
            <a:r>
              <a:rPr lang="en-US" sz="2400" dirty="0"/>
              <a:t>Documentation</a:t>
            </a:r>
          </a:p>
          <a:p>
            <a:endParaRPr lang="en-US" sz="2400" dirty="0"/>
          </a:p>
          <a:p>
            <a:r>
              <a:rPr lang="en-US" sz="2400" dirty="0"/>
              <a:t>Insurance</a:t>
            </a:r>
          </a:p>
          <a:p>
            <a:endParaRPr lang="en-US" sz="2400" dirty="0"/>
          </a:p>
          <a:p>
            <a:r>
              <a:rPr lang="en-US" sz="2400" dirty="0"/>
              <a:t>Hold Harmless and Indemnification</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35</a:t>
            </a:fld>
            <a:endParaRPr lang="en-US" dirty="0"/>
          </a:p>
        </p:txBody>
      </p:sp>
    </p:spTree>
    <p:extLst>
      <p:ext uri="{BB962C8B-B14F-4D97-AF65-F5344CB8AC3E}">
        <p14:creationId xmlns:p14="http://schemas.microsoft.com/office/powerpoint/2010/main" val="1121311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6522" y="719123"/>
            <a:ext cx="8727153" cy="13590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mn-lt"/>
              </a:rPr>
              <a:t>Thank you for your time and attention</a:t>
            </a:r>
          </a:p>
        </p:txBody>
      </p:sp>
      <p:sp>
        <p:nvSpPr>
          <p:cNvPr id="4" name="Rectangle 3"/>
          <p:cNvSpPr/>
          <p:nvPr/>
        </p:nvSpPr>
        <p:spPr>
          <a:xfrm>
            <a:off x="533398" y="5309837"/>
            <a:ext cx="8153400" cy="1016000"/>
          </a:xfrm>
          <a:prstGeom prst="rect">
            <a:avLst/>
          </a:prstGeom>
        </p:spPr>
        <p:txBody>
          <a:bodyPr>
            <a:spAutoFit/>
          </a:bodyPr>
          <a:lstStyle/>
          <a:p>
            <a:pPr algn="ctr">
              <a:spcBef>
                <a:spcPct val="20000"/>
              </a:spcBef>
              <a:defRPr/>
            </a:pPr>
            <a:r>
              <a:rPr lang="en-US" sz="1200" b="1" dirty="0">
                <a:solidFill>
                  <a:schemeClr val="bg1"/>
                </a:solidFill>
                <a:latin typeface="Arial"/>
              </a:rPr>
              <a:t>Copyright, 2017  All Rights Reserved.</a:t>
            </a:r>
            <a:br>
              <a:rPr lang="en-US" sz="1200" b="1" dirty="0">
                <a:solidFill>
                  <a:schemeClr val="bg1"/>
                </a:solidFill>
                <a:latin typeface="Arial"/>
              </a:rPr>
            </a:br>
            <a:r>
              <a:rPr lang="en-US" sz="1200" b="1" dirty="0">
                <a:solidFill>
                  <a:schemeClr val="bg1"/>
                </a:solidFill>
                <a:latin typeface="Arial"/>
              </a:rPr>
              <a:t>NuQuest retains exclusive ownership, proprietary and copyright to  this Power Pointe and presentation. Any reproduction, distribution, dissemination or use of this PowerPoint and presentation without the express written consent of NuQuest is strictly prohibited.</a:t>
            </a:r>
            <a:br>
              <a:rPr lang="en-US" sz="1200" b="1" dirty="0">
                <a:solidFill>
                  <a:srgbClr val="DEB406"/>
                </a:solidFill>
                <a:latin typeface="Arial"/>
              </a:rPr>
            </a:br>
            <a:endParaRPr lang="en-US" sz="1200" b="1" dirty="0">
              <a:solidFill>
                <a:srgbClr val="DEB406"/>
              </a:solidFill>
              <a:latin typeface="Arial"/>
              <a:cs typeface="+mn-cs"/>
            </a:endParaRPr>
          </a:p>
        </p:txBody>
      </p:sp>
    </p:spTree>
    <p:extLst>
      <p:ext uri="{BB962C8B-B14F-4D97-AF65-F5344CB8AC3E}">
        <p14:creationId xmlns:p14="http://schemas.microsoft.com/office/powerpoint/2010/main" val="1013650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Memorandums	</a:t>
            </a:r>
          </a:p>
        </p:txBody>
      </p:sp>
      <p:sp>
        <p:nvSpPr>
          <p:cNvPr id="3" name="Content Placeholder 2"/>
          <p:cNvSpPr>
            <a:spLocks noGrp="1"/>
          </p:cNvSpPr>
          <p:nvPr>
            <p:ph idx="1"/>
          </p:nvPr>
        </p:nvSpPr>
        <p:spPr/>
        <p:txBody>
          <a:bodyPr/>
          <a:lstStyle/>
          <a:p>
            <a:r>
              <a:rPr lang="en-US" sz="2400" dirty="0"/>
              <a:t>Are not the law, but literature provided by CMS revealing its interpretation of the MSP Act and regulations </a:t>
            </a:r>
          </a:p>
          <a:p>
            <a:pPr lvl="1"/>
            <a:r>
              <a:rPr lang="en-US" sz="2400" dirty="0"/>
              <a:t>Provides likely arguments by Medicare related to the MSP Act and regulations</a:t>
            </a:r>
          </a:p>
          <a:p>
            <a:pPr lvl="1"/>
            <a:r>
              <a:rPr lang="en-US" sz="2400" dirty="0"/>
              <a:t>Can provide direction or information regarding risk associated in proceeding with the liability settlement</a:t>
            </a:r>
          </a:p>
          <a:p>
            <a:pPr lvl="1"/>
            <a:r>
              <a:rPr lang="en-US" sz="2400" dirty="0"/>
              <a:t>Not Law, but does not mean 100% incorrect</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4</a:t>
            </a:fld>
            <a:endParaRPr lang="en-US" dirty="0"/>
          </a:p>
        </p:txBody>
      </p:sp>
    </p:spTree>
    <p:extLst>
      <p:ext uri="{BB962C8B-B14F-4D97-AF65-F5344CB8AC3E}">
        <p14:creationId xmlns:p14="http://schemas.microsoft.com/office/powerpoint/2010/main" val="57831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 Cases</a:t>
            </a:r>
          </a:p>
        </p:txBody>
      </p:sp>
      <p:sp>
        <p:nvSpPr>
          <p:cNvPr id="3" name="Content Placeholder 2"/>
          <p:cNvSpPr>
            <a:spLocks noGrp="1"/>
          </p:cNvSpPr>
          <p:nvPr>
            <p:ph idx="1"/>
          </p:nvPr>
        </p:nvSpPr>
        <p:spPr/>
        <p:txBody>
          <a:bodyPr/>
          <a:lstStyle/>
          <a:p>
            <a:r>
              <a:rPr lang="en-US" sz="2400" dirty="0"/>
              <a:t>Are rulings or orders that have determined the credible evidence and apply the relevant law to the evidence. </a:t>
            </a:r>
          </a:p>
          <a:p>
            <a:pPr lvl="1"/>
            <a:r>
              <a:rPr lang="en-US" sz="2400" dirty="0"/>
              <a:t>Fact specific</a:t>
            </a:r>
          </a:p>
          <a:p>
            <a:pPr lvl="1"/>
            <a:r>
              <a:rPr lang="en-US" sz="2400" dirty="0"/>
              <a:t>Jurisdictionally specific </a:t>
            </a:r>
          </a:p>
          <a:p>
            <a:r>
              <a:rPr lang="en-US" sz="2400" dirty="0"/>
              <a:t>Judges may provide an interpretation of what a law or regulation means</a:t>
            </a:r>
          </a:p>
          <a:p>
            <a:r>
              <a:rPr lang="en-US" sz="2400" dirty="0"/>
              <a:t>Provides other parties an opportunity to compare to other facts similar or dissimilar</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5</a:t>
            </a:fld>
            <a:endParaRPr lang="en-US" dirty="0"/>
          </a:p>
        </p:txBody>
      </p:sp>
    </p:spTree>
    <p:extLst>
      <p:ext uri="{BB962C8B-B14F-4D97-AF65-F5344CB8AC3E}">
        <p14:creationId xmlns:p14="http://schemas.microsoft.com/office/powerpoint/2010/main" val="426005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58" y="3137398"/>
            <a:ext cx="8422058" cy="553998"/>
          </a:xfrm>
        </p:spPr>
        <p:txBody>
          <a:bodyPr/>
          <a:lstStyle/>
          <a:p>
            <a:r>
              <a:rPr lang="en-US" dirty="0"/>
              <a:t>MANDATORY INSURER REPORTING</a:t>
            </a:r>
          </a:p>
        </p:txBody>
      </p:sp>
    </p:spTree>
    <p:extLst>
      <p:ext uri="{BB962C8B-B14F-4D97-AF65-F5344CB8AC3E}">
        <p14:creationId xmlns:p14="http://schemas.microsoft.com/office/powerpoint/2010/main" val="405418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111</a:t>
            </a:r>
          </a:p>
        </p:txBody>
      </p:sp>
      <p:sp>
        <p:nvSpPr>
          <p:cNvPr id="3" name="Content Placeholder 2"/>
          <p:cNvSpPr>
            <a:spLocks noGrp="1"/>
          </p:cNvSpPr>
          <p:nvPr>
            <p:ph idx="1"/>
          </p:nvPr>
        </p:nvSpPr>
        <p:spPr>
          <a:xfrm>
            <a:off x="457200" y="1097598"/>
            <a:ext cx="8229600" cy="4771058"/>
          </a:xfrm>
        </p:spPr>
        <p:txBody>
          <a:bodyPr>
            <a:normAutofit lnSpcReduction="10000"/>
          </a:bodyPr>
          <a:lstStyle/>
          <a:p>
            <a:r>
              <a:rPr lang="en-US" sz="2400" dirty="0"/>
              <a:t>42 USC 1395y(b)(8)</a:t>
            </a:r>
          </a:p>
          <a:p>
            <a:pPr lvl="1"/>
            <a:r>
              <a:rPr lang="en-US" sz="2400" dirty="0"/>
              <a:t>Requires applicable  plan to determine if claimant is a Medicare beneficiary and report Total Payment Obligation to Claimant (TPOC) and Ongoing Responsibility of Medical (ORM)</a:t>
            </a:r>
          </a:p>
          <a:p>
            <a:r>
              <a:rPr lang="en-US" sz="2400" dirty="0"/>
              <a:t>User guide located on CMS website</a:t>
            </a:r>
          </a:p>
          <a:p>
            <a:r>
              <a:rPr lang="en-US" sz="2400" dirty="0"/>
              <a:t>TPOC and ORMs are not new to the industry</a:t>
            </a:r>
          </a:p>
          <a:p>
            <a:pPr lvl="1"/>
            <a:r>
              <a:rPr lang="en-US" sz="2400" dirty="0"/>
              <a:t>ORM 1/1/2010</a:t>
            </a:r>
          </a:p>
          <a:p>
            <a:pPr lvl="1"/>
            <a:r>
              <a:rPr lang="en-US" sz="2400" dirty="0"/>
              <a:t>TPOC 1/1/17; $750.00 threshold amount (Liability, No-Fault, Workers Comp (10/1/16))</a:t>
            </a:r>
          </a:p>
          <a:p>
            <a:r>
              <a:rPr lang="en-US" sz="2400" dirty="0"/>
              <a:t>Civil penalty up to $1,000.00 per day of non compliance</a:t>
            </a:r>
          </a:p>
          <a:p>
            <a:pPr lvl="1"/>
            <a:r>
              <a:rPr lang="en-US" sz="2400" dirty="0"/>
              <a:t>Report quarterly + $90,000.00 for missed quarter</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7</a:t>
            </a:fld>
            <a:endParaRPr lang="en-US" dirty="0"/>
          </a:p>
        </p:txBody>
      </p:sp>
    </p:spTree>
    <p:extLst>
      <p:ext uri="{BB962C8B-B14F-4D97-AF65-F5344CB8AC3E}">
        <p14:creationId xmlns:p14="http://schemas.microsoft.com/office/powerpoint/2010/main" val="181402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58" y="3137398"/>
            <a:ext cx="8422058" cy="553998"/>
          </a:xfrm>
        </p:spPr>
        <p:txBody>
          <a:bodyPr/>
          <a:lstStyle/>
          <a:p>
            <a:r>
              <a:rPr lang="en-US" dirty="0"/>
              <a:t>Conditional payments</a:t>
            </a:r>
          </a:p>
        </p:txBody>
      </p:sp>
    </p:spTree>
    <p:extLst>
      <p:ext uri="{BB962C8B-B14F-4D97-AF65-F5344CB8AC3E}">
        <p14:creationId xmlns:p14="http://schemas.microsoft.com/office/powerpoint/2010/main" val="150548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Payments</a:t>
            </a:r>
          </a:p>
        </p:txBody>
      </p:sp>
      <p:sp>
        <p:nvSpPr>
          <p:cNvPr id="3" name="Content Placeholder 2"/>
          <p:cNvSpPr>
            <a:spLocks noGrp="1"/>
          </p:cNvSpPr>
          <p:nvPr>
            <p:ph idx="1"/>
          </p:nvPr>
        </p:nvSpPr>
        <p:spPr/>
        <p:txBody>
          <a:bodyPr/>
          <a:lstStyle/>
          <a:p>
            <a:r>
              <a:rPr lang="en-US" sz="2400" dirty="0"/>
              <a:t>Medicare is not allowed to make payment where payment has been made or is reasonably expected to be made under a workmen’s compensation law or plan, automobile or liability insurance policy or plan.  </a:t>
            </a:r>
          </a:p>
          <a:p>
            <a:pPr lvl="1"/>
            <a:r>
              <a:rPr lang="en-US" sz="2400" dirty="0"/>
              <a:t>42 USC 1395y(b)(2)(A)(ii)</a:t>
            </a:r>
          </a:p>
          <a:p>
            <a:r>
              <a:rPr lang="en-US" sz="2400" dirty="0"/>
              <a:t>Medicare may make payment where payment has not been made or is not reasonably expected to be made promptly. </a:t>
            </a:r>
          </a:p>
          <a:p>
            <a:pPr lvl="1"/>
            <a:r>
              <a:rPr lang="en-US" sz="2400" dirty="0"/>
              <a:t>42 U.S.C. §1395y(b)(2)(B)(i) </a:t>
            </a:r>
          </a:p>
          <a:p>
            <a:pPr marL="0" indent="0">
              <a:buNone/>
            </a:pPr>
            <a:endParaRPr lang="en-US" dirty="0"/>
          </a:p>
        </p:txBody>
      </p:sp>
      <p:sp>
        <p:nvSpPr>
          <p:cNvPr id="4" name="Slide Number Placeholder 3"/>
          <p:cNvSpPr>
            <a:spLocks noGrp="1"/>
          </p:cNvSpPr>
          <p:nvPr>
            <p:ph type="sldNum" sz="quarter" idx="12"/>
          </p:nvPr>
        </p:nvSpPr>
        <p:spPr/>
        <p:txBody>
          <a:bodyPr/>
          <a:lstStyle/>
          <a:p>
            <a:fld id="{A0156271-A09D-2D46-9AD3-04A38681ED09}" type="slidenum">
              <a:rPr lang="en-US" smtClean="0"/>
              <a:t>9</a:t>
            </a:fld>
            <a:endParaRPr lang="en-US" dirty="0"/>
          </a:p>
        </p:txBody>
      </p:sp>
    </p:spTree>
    <p:extLst>
      <p:ext uri="{BB962C8B-B14F-4D97-AF65-F5344CB8AC3E}">
        <p14:creationId xmlns:p14="http://schemas.microsoft.com/office/powerpoint/2010/main" val="1070932075"/>
      </p:ext>
    </p:extLst>
  </p:cSld>
  <p:clrMapOvr>
    <a:masterClrMapping/>
  </p:clrMapOvr>
</p:sld>
</file>

<file path=ppt/theme/theme1.xml><?xml version="1.0" encoding="utf-8"?>
<a:theme xmlns:a="http://schemas.openxmlformats.org/drawingml/2006/main" name="Office Theme">
  <a:themeElements>
    <a:clrScheme name="WeldRiley">
      <a:dk1>
        <a:sysClr val="windowText" lastClr="000000"/>
      </a:dk1>
      <a:lt1>
        <a:sysClr val="window" lastClr="FFFFFF"/>
      </a:lt1>
      <a:dk2>
        <a:srgbClr val="55565A"/>
      </a:dk2>
      <a:lt2>
        <a:srgbClr val="FFFFFF"/>
      </a:lt2>
      <a:accent1>
        <a:srgbClr val="82BC00"/>
      </a:accent1>
      <a:accent2>
        <a:srgbClr val="55565A"/>
      </a:accent2>
      <a:accent3>
        <a:srgbClr val="872237"/>
      </a:accent3>
      <a:accent4>
        <a:srgbClr val="7CA6BA"/>
      </a:accent4>
      <a:accent5>
        <a:srgbClr val="D2B887"/>
      </a:accent5>
      <a:accent6>
        <a:srgbClr val="82BC00"/>
      </a:accent6>
      <a:hlink>
        <a:srgbClr val="82BC00"/>
      </a:hlink>
      <a:folHlink>
        <a:srgbClr val="55565A"/>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3902</TotalTime>
  <Words>1912</Words>
  <Application>Microsoft Office PowerPoint</Application>
  <PresentationFormat>On-screen Show (4:3)</PresentationFormat>
  <Paragraphs>305</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Corbel</vt:lpstr>
      <vt:lpstr>Wingdings</vt:lpstr>
      <vt:lpstr>Office Theme</vt:lpstr>
      <vt:lpstr>PowerPoint Presentation</vt:lpstr>
      <vt:lpstr>The Medicare Secondary Payer Act</vt:lpstr>
      <vt:lpstr>Medicare Compliance Wheel</vt:lpstr>
      <vt:lpstr>Memorandums </vt:lpstr>
      <vt:lpstr>Court Cases</vt:lpstr>
      <vt:lpstr>MANDATORY INSURER REPORTING</vt:lpstr>
      <vt:lpstr>Section 111</vt:lpstr>
      <vt:lpstr>Conditional payments</vt:lpstr>
      <vt:lpstr>Conditional Payments</vt:lpstr>
      <vt:lpstr>Conditional Payments </vt:lpstr>
      <vt:lpstr>Conditional Payments </vt:lpstr>
      <vt:lpstr>Limits on Conditional Payments</vt:lpstr>
      <vt:lpstr>Limits on Conditional Payments</vt:lpstr>
      <vt:lpstr>Medicare Advantage Plans</vt:lpstr>
      <vt:lpstr>MEDICARE SET-ASIDE  “FUTURE CONDITIONAL PAYMENTS”</vt:lpstr>
      <vt:lpstr>Article VIII. Illinois Rules of Professional Conduct of 2010</vt:lpstr>
      <vt:lpstr>Medicare Set-Asides are a Legal Fiction</vt:lpstr>
      <vt:lpstr>Medicare Set-Asides are a Legal Fiction</vt:lpstr>
      <vt:lpstr>Types of MSAs</vt:lpstr>
      <vt:lpstr>Submission or Non-Submission ? </vt:lpstr>
      <vt:lpstr>CMS WCMSA Workload Review Thresholds</vt:lpstr>
      <vt:lpstr>CMS WCMSA Review Thresholds</vt:lpstr>
      <vt:lpstr>CMS Submission Process</vt:lpstr>
      <vt:lpstr>Documentation and Development Letters</vt:lpstr>
      <vt:lpstr>Determinations</vt:lpstr>
      <vt:lpstr>Determinations  cont.</vt:lpstr>
      <vt:lpstr>Alternatives to Traditional MSA</vt:lpstr>
      <vt:lpstr>Do Nothing</vt:lpstr>
      <vt:lpstr>Non-Submission of Traditional MSA</vt:lpstr>
      <vt:lpstr>EBM/Standard of Care Allocation</vt:lpstr>
      <vt:lpstr>Compromise</vt:lpstr>
      <vt:lpstr>Compromise – Creating the Percent</vt:lpstr>
      <vt:lpstr>Compromise – How to Apply</vt:lpstr>
      <vt:lpstr>Comparison</vt:lpstr>
      <vt:lpstr>Other Considerations</vt:lpstr>
      <vt:lpstr>PowerPoint Presentation</vt:lpstr>
    </vt:vector>
  </TitlesOfParts>
  <Company>d.trio marketing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Seitzberg</dc:creator>
  <cp:lastModifiedBy>Judy Pfeiffer</cp:lastModifiedBy>
  <cp:revision>76</cp:revision>
  <cp:lastPrinted>2017-11-06T19:59:16Z</cp:lastPrinted>
  <dcterms:created xsi:type="dcterms:W3CDTF">2015-12-08T20:11:34Z</dcterms:created>
  <dcterms:modified xsi:type="dcterms:W3CDTF">2017-11-09T17:13:01Z</dcterms:modified>
</cp:coreProperties>
</file>