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70" r:id="rId4"/>
    <p:sldId id="269" r:id="rId5"/>
    <p:sldId id="268" r:id="rId6"/>
    <p:sldId id="277" r:id="rId7"/>
    <p:sldId id="278" r:id="rId8"/>
    <p:sldId id="279" r:id="rId9"/>
    <p:sldId id="271" r:id="rId10"/>
    <p:sldId id="272" r:id="rId11"/>
    <p:sldId id="273" r:id="rId12"/>
    <p:sldId id="274" r:id="rId13"/>
    <p:sldId id="282" r:id="rId14"/>
    <p:sldId id="284" r:id="rId15"/>
    <p:sldId id="280" r:id="rId16"/>
    <p:sldId id="281" r:id="rId17"/>
    <p:sldId id="285" r:id="rId18"/>
    <p:sldId id="286" r:id="rId1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notesViewPr>
    <p:cSldViewPr snapToGrid="0">
      <p:cViewPr varScale="1">
        <p:scale>
          <a:sx n="83" d="100"/>
          <a:sy n="83"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C8CAAE5-3FC5-4969-930A-E91EE26E8A46}"/>
              </a:ext>
            </a:extLst>
          </p:cNvPr>
          <p:cNvSpPr>
            <a:spLocks noGrp="1"/>
          </p:cNvSpPr>
          <p:nvPr>
            <p:ph type="hdr" sz="quarter"/>
          </p:nvPr>
        </p:nvSpPr>
        <p:spPr>
          <a:xfrm>
            <a:off x="1" y="2"/>
            <a:ext cx="4029282"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B60D96A5-926A-4D8C-9CAC-7FAED05F8EFE}"/>
              </a:ext>
            </a:extLst>
          </p:cNvPr>
          <p:cNvSpPr>
            <a:spLocks noGrp="1"/>
          </p:cNvSpPr>
          <p:nvPr>
            <p:ph type="dt" sz="quarter" idx="1"/>
          </p:nvPr>
        </p:nvSpPr>
        <p:spPr>
          <a:xfrm>
            <a:off x="5265014" y="2"/>
            <a:ext cx="4029282" cy="351957"/>
          </a:xfrm>
          <a:prstGeom prst="rect">
            <a:avLst/>
          </a:prstGeom>
        </p:spPr>
        <p:txBody>
          <a:bodyPr vert="horz" lIns="91440" tIns="45720" rIns="91440" bIns="45720" rtlCol="0"/>
          <a:lstStyle>
            <a:lvl1pPr algn="r">
              <a:defRPr sz="1200"/>
            </a:lvl1pPr>
          </a:lstStyle>
          <a:p>
            <a:fld id="{BE2E3EF8-6976-470D-A313-7972F2B48C36}" type="datetimeFigureOut">
              <a:rPr lang="en-US" smtClean="0"/>
              <a:t>10/12/2017</a:t>
            </a:fld>
            <a:endParaRPr lang="en-US" dirty="0"/>
          </a:p>
        </p:txBody>
      </p:sp>
      <p:sp>
        <p:nvSpPr>
          <p:cNvPr id="4" name="Footer Placeholder 3">
            <a:extLst>
              <a:ext uri="{FF2B5EF4-FFF2-40B4-BE49-F238E27FC236}">
                <a16:creationId xmlns="" xmlns:a16="http://schemas.microsoft.com/office/drawing/2014/main" id="{B879A2CE-5DF4-462A-9801-0FCCD9ABF2CC}"/>
              </a:ext>
            </a:extLst>
          </p:cNvPr>
          <p:cNvSpPr>
            <a:spLocks noGrp="1"/>
          </p:cNvSpPr>
          <p:nvPr>
            <p:ph type="ftr" sz="quarter" idx="2"/>
          </p:nvPr>
        </p:nvSpPr>
        <p:spPr>
          <a:xfrm>
            <a:off x="1" y="6658446"/>
            <a:ext cx="4029282" cy="35195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2252092C-4412-461D-832E-642B49AE0C87}"/>
              </a:ext>
            </a:extLst>
          </p:cNvPr>
          <p:cNvSpPr>
            <a:spLocks noGrp="1"/>
          </p:cNvSpPr>
          <p:nvPr>
            <p:ph type="sldNum" sz="quarter" idx="3"/>
          </p:nvPr>
        </p:nvSpPr>
        <p:spPr>
          <a:xfrm>
            <a:off x="5265014" y="6658446"/>
            <a:ext cx="4029282" cy="351957"/>
          </a:xfrm>
          <a:prstGeom prst="rect">
            <a:avLst/>
          </a:prstGeom>
        </p:spPr>
        <p:txBody>
          <a:bodyPr vert="horz" lIns="91440" tIns="45720" rIns="91440" bIns="45720" rtlCol="0" anchor="b"/>
          <a:lstStyle>
            <a:lvl1pPr algn="r">
              <a:defRPr sz="1200"/>
            </a:lvl1pPr>
          </a:lstStyle>
          <a:p>
            <a:fld id="{E2330A1F-F886-42DA-AF7C-7881C39E7FDE}" type="slidenum">
              <a:rPr lang="en-US" smtClean="0"/>
              <a:t>‹#›</a:t>
            </a:fld>
            <a:endParaRPr lang="en-US" dirty="0"/>
          </a:p>
        </p:txBody>
      </p:sp>
    </p:spTree>
    <p:extLst>
      <p:ext uri="{BB962C8B-B14F-4D97-AF65-F5344CB8AC3E}">
        <p14:creationId xmlns:p14="http://schemas.microsoft.com/office/powerpoint/2010/main" val="1147500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10" y="2"/>
            <a:ext cx="4028440" cy="351737"/>
          </a:xfrm>
          <a:prstGeom prst="rect">
            <a:avLst/>
          </a:prstGeom>
        </p:spPr>
        <p:txBody>
          <a:bodyPr vert="horz" lIns="93177" tIns="46589" rIns="93177" bIns="46589" rtlCol="0"/>
          <a:lstStyle>
            <a:lvl1pPr algn="r">
              <a:defRPr sz="1200"/>
            </a:lvl1pPr>
          </a:lstStyle>
          <a:p>
            <a:fld id="{85824A5C-6DAF-41F7-B901-F576E0E29B60}" type="datetimeFigureOut">
              <a:rPr lang="en-US" smtClean="0"/>
              <a:t>10/12/2017</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1" y="3373757"/>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Tree>
    <p:extLst>
      <p:ext uri="{BB962C8B-B14F-4D97-AF65-F5344CB8AC3E}">
        <p14:creationId xmlns:p14="http://schemas.microsoft.com/office/powerpoint/2010/main" val="65743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xfrm>
            <a:off x="5265810" y="6658664"/>
            <a:ext cx="4028440" cy="3517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938643" indent="-361016">
              <a:defRPr>
                <a:solidFill>
                  <a:schemeClr val="tx1"/>
                </a:solidFill>
                <a:latin typeface="Arial" panose="020B0604020202020204" pitchFamily="34" charset="0"/>
                <a:cs typeface="Arial" panose="020B0604020202020204" pitchFamily="34" charset="0"/>
              </a:defRPr>
            </a:lvl2pPr>
            <a:lvl3pPr marL="1444067" indent="-288811">
              <a:defRPr>
                <a:solidFill>
                  <a:schemeClr val="tx1"/>
                </a:solidFill>
                <a:latin typeface="Arial" panose="020B0604020202020204" pitchFamily="34" charset="0"/>
                <a:cs typeface="Arial" panose="020B0604020202020204" pitchFamily="34" charset="0"/>
              </a:defRPr>
            </a:lvl3pPr>
            <a:lvl4pPr marL="2021693" indent="-288811">
              <a:defRPr>
                <a:solidFill>
                  <a:schemeClr val="tx1"/>
                </a:solidFill>
                <a:latin typeface="Arial" panose="020B0604020202020204" pitchFamily="34" charset="0"/>
                <a:cs typeface="Arial" panose="020B0604020202020204" pitchFamily="34" charset="0"/>
              </a:defRPr>
            </a:lvl4pPr>
            <a:lvl5pPr marL="2599320" indent="-288811">
              <a:defRPr>
                <a:solidFill>
                  <a:schemeClr val="tx1"/>
                </a:solidFill>
                <a:latin typeface="Arial" panose="020B0604020202020204" pitchFamily="34" charset="0"/>
                <a:cs typeface="Arial" panose="020B0604020202020204" pitchFamily="34" charset="0"/>
              </a:defRPr>
            </a:lvl5pPr>
            <a:lvl6pPr marL="3176945" indent="-28881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54573" indent="-28881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32202" indent="-28881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909826" indent="-28881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70DECB-C27E-4584-88A0-4A67ADD56D29}"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48182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43651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111396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31747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133343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117483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189456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16121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344589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345156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84282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952448-2CA8-4F5E-907E-4A3CFC889A4E}" type="datetimeFigureOut">
              <a:rPr lang="en-US" smtClean="0"/>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5DE629-2F8F-4E35-958D-EF8E9DD35E26}" type="slidenum">
              <a:rPr lang="en-US" smtClean="0"/>
              <a:t>‹#›</a:t>
            </a:fld>
            <a:endParaRPr lang="en-US" dirty="0"/>
          </a:p>
        </p:txBody>
      </p:sp>
    </p:spTree>
    <p:extLst>
      <p:ext uri="{BB962C8B-B14F-4D97-AF65-F5344CB8AC3E}">
        <p14:creationId xmlns:p14="http://schemas.microsoft.com/office/powerpoint/2010/main" val="294940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52448-2CA8-4F5E-907E-4A3CFC889A4E}" type="datetimeFigureOut">
              <a:rPr lang="en-US" smtClean="0"/>
              <a:t>10/12/2017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E629-2F8F-4E35-958D-EF8E9DD35E26}" type="slidenum">
              <a:rPr lang="en-US" smtClean="0"/>
              <a:t>‹#›</a:t>
            </a:fld>
            <a:endParaRPr lang="en-US" dirty="0"/>
          </a:p>
        </p:txBody>
      </p:sp>
    </p:spTree>
    <p:extLst>
      <p:ext uri="{BB962C8B-B14F-4D97-AF65-F5344CB8AC3E}">
        <p14:creationId xmlns:p14="http://schemas.microsoft.com/office/powerpoint/2010/main" val="132625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f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0" y="201223"/>
            <a:ext cx="12192000" cy="1325563"/>
          </a:xfrm>
        </p:spPr>
        <p:txBody>
          <a:bodyPr/>
          <a:lstStyle/>
          <a:p>
            <a:pPr algn="ctr" eaLnBrk="1" hangingPunct="1"/>
            <a:r>
              <a:rPr lang="en-US" altLang="en-US" dirty="0"/>
              <a:t>WCLA MCLE</a:t>
            </a:r>
            <a:br>
              <a:rPr lang="en-US" altLang="en-US" dirty="0"/>
            </a:br>
            <a:r>
              <a:rPr lang="en-US" altLang="en-US" dirty="0"/>
              <a:t>10-10-2017</a:t>
            </a:r>
          </a:p>
        </p:txBody>
      </p:sp>
      <p:sp>
        <p:nvSpPr>
          <p:cNvPr id="4099" name="Content Placeholder 4"/>
          <p:cNvSpPr>
            <a:spLocks noGrp="1"/>
          </p:cNvSpPr>
          <p:nvPr>
            <p:ph idx="1"/>
          </p:nvPr>
        </p:nvSpPr>
        <p:spPr>
          <a:xfrm>
            <a:off x="0" y="1825624"/>
            <a:ext cx="12192000" cy="5032376"/>
          </a:xfrm>
        </p:spPr>
        <p:txBody>
          <a:bodyPr>
            <a:normAutofit lnSpcReduction="10000"/>
          </a:bodyPr>
          <a:lstStyle/>
          <a:p>
            <a:pPr marL="0" indent="0" algn="ctr" eaLnBrk="1" hangingPunct="1">
              <a:buNone/>
            </a:pPr>
            <a:r>
              <a:rPr lang="en-US" altLang="en-US" dirty="0"/>
              <a:t>Young Lawyers’ Section</a:t>
            </a:r>
          </a:p>
          <a:p>
            <a:pPr marL="0" indent="0" algn="ctr" eaLnBrk="1" hangingPunct="1">
              <a:buNone/>
            </a:pPr>
            <a:r>
              <a:rPr lang="en-US" altLang="en-US" sz="1800" i="1" dirty="0"/>
              <a:t>presents</a:t>
            </a:r>
            <a:endParaRPr lang="en-US" altLang="en-US" i="1" dirty="0"/>
          </a:p>
          <a:p>
            <a:pPr marL="0" indent="0" algn="ctr" eaLnBrk="1" hangingPunct="1">
              <a:buNone/>
            </a:pPr>
            <a:endParaRPr lang="en-US" altLang="en-US" sz="1800" u="sng" dirty="0"/>
          </a:p>
          <a:p>
            <a:pPr marL="457200" lvl="1" indent="0" algn="ctr">
              <a:buNone/>
            </a:pPr>
            <a:r>
              <a:rPr lang="en-US" altLang="en-US" sz="3600" b="1" u="sng" dirty="0"/>
              <a:t>Likes, Retweets and Tags</a:t>
            </a:r>
          </a:p>
          <a:p>
            <a:pPr marL="457200" lvl="1" indent="0" algn="ctr">
              <a:buNone/>
            </a:pPr>
            <a:r>
              <a:rPr lang="en-US" altLang="en-US" b="1" dirty="0"/>
              <a:t>How Social Media is Filtering Workers’ Compensation</a:t>
            </a:r>
          </a:p>
          <a:p>
            <a:pPr marL="0" indent="0" algn="ctr" eaLnBrk="1" hangingPunct="1">
              <a:buNone/>
            </a:pPr>
            <a:endParaRPr lang="en-US" altLang="en-US" dirty="0"/>
          </a:p>
          <a:p>
            <a:pPr marL="0" indent="0" algn="ctr" eaLnBrk="1" hangingPunct="1">
              <a:buNone/>
            </a:pPr>
            <a:r>
              <a:rPr lang="en-US" altLang="en-US" dirty="0"/>
              <a:t>Tuesday October 10, 2017</a:t>
            </a:r>
          </a:p>
          <a:p>
            <a:pPr marL="0" indent="0" algn="ctr" eaLnBrk="1" hangingPunct="1">
              <a:buNone/>
            </a:pPr>
            <a:r>
              <a:rPr lang="en-US" altLang="en-US" dirty="0"/>
              <a:t>12:00 noon to 1 pm</a:t>
            </a:r>
          </a:p>
          <a:p>
            <a:pPr marL="0" indent="0" algn="ctr" eaLnBrk="1" hangingPunct="1">
              <a:buNone/>
            </a:pPr>
            <a:endParaRPr lang="en-US" altLang="en-US" dirty="0"/>
          </a:p>
          <a:p>
            <a:pPr marL="0" indent="0" algn="ctr" eaLnBrk="1" hangingPunct="1">
              <a:buNone/>
            </a:pPr>
            <a:r>
              <a:rPr lang="en-US" altLang="en-US" dirty="0"/>
              <a:t>James R. Thompson Center Auditorium, Chicago, IL</a:t>
            </a:r>
          </a:p>
          <a:p>
            <a:pPr marL="0" indent="0" algn="ctr" eaLnBrk="1" hangingPunct="1">
              <a:buNone/>
            </a:pPr>
            <a:r>
              <a:rPr lang="en-US" altLang="en-US" dirty="0"/>
              <a:t>1 hour general MCLE credit</a:t>
            </a:r>
          </a:p>
          <a:p>
            <a:pPr eaLnBrk="1" hangingPunct="1"/>
            <a:endParaRPr lang="en-US" altLang="en-US" dirty="0"/>
          </a:p>
        </p:txBody>
      </p:sp>
    </p:spTree>
    <p:extLst>
      <p:ext uri="{BB962C8B-B14F-4D97-AF65-F5344CB8AC3E}">
        <p14:creationId xmlns:p14="http://schemas.microsoft.com/office/powerpoint/2010/main" val="231635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7B0E187-D83F-4B4A-B0B4-38F18C2D1DF6}"/>
              </a:ext>
            </a:extLst>
          </p:cNvPr>
          <p:cNvPicPr>
            <a:picLocks noChangeAspect="1"/>
          </p:cNvPicPr>
          <p:nvPr/>
        </p:nvPicPr>
        <p:blipFill rotWithShape="1">
          <a:blip r:embed="rId2"/>
          <a:srcRect l="22839" t="9877" r="23587" b="19876"/>
          <a:stretch/>
        </p:blipFill>
        <p:spPr>
          <a:xfrm>
            <a:off x="1746158" y="156249"/>
            <a:ext cx="8671560" cy="6158955"/>
          </a:xfrm>
          <a:prstGeom prst="rect">
            <a:avLst/>
          </a:prstGeom>
        </p:spPr>
      </p:pic>
      <p:sp>
        <p:nvSpPr>
          <p:cNvPr id="5" name="Rectangle 4">
            <a:extLst>
              <a:ext uri="{FF2B5EF4-FFF2-40B4-BE49-F238E27FC236}">
                <a16:creationId xmlns="" xmlns:a16="http://schemas.microsoft.com/office/drawing/2014/main" id="{91F93CB1-FE6E-41DC-AEB6-828603966A89}"/>
              </a:ext>
            </a:extLst>
          </p:cNvPr>
          <p:cNvSpPr/>
          <p:nvPr/>
        </p:nvSpPr>
        <p:spPr>
          <a:xfrm>
            <a:off x="-400341" y="6480226"/>
            <a:ext cx="5432385" cy="307777"/>
          </a:xfrm>
          <a:prstGeom prst="rect">
            <a:avLst/>
          </a:prstGeom>
        </p:spPr>
        <p:txBody>
          <a:bodyPr wrap="none">
            <a:spAutoFit/>
          </a:bodyPr>
          <a:lstStyle/>
          <a:p>
            <a:pPr lvl="1"/>
            <a:r>
              <a:rPr lang="en-US" sz="1400" dirty="0"/>
              <a:t>https://help.instagram.com/116024195217477/?helpref=hc_fnav</a:t>
            </a:r>
          </a:p>
        </p:txBody>
      </p:sp>
    </p:spTree>
    <p:extLst>
      <p:ext uri="{BB962C8B-B14F-4D97-AF65-F5344CB8AC3E}">
        <p14:creationId xmlns:p14="http://schemas.microsoft.com/office/powerpoint/2010/main" val="242683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AFC67C2-4E9B-4B4B-B5B2-1C7065B1CA92}"/>
              </a:ext>
            </a:extLst>
          </p:cNvPr>
          <p:cNvPicPr>
            <a:picLocks noChangeAspect="1"/>
          </p:cNvPicPr>
          <p:nvPr/>
        </p:nvPicPr>
        <p:blipFill rotWithShape="1">
          <a:blip r:embed="rId2"/>
          <a:srcRect t="9615"/>
          <a:stretch/>
        </p:blipFill>
        <p:spPr>
          <a:xfrm>
            <a:off x="142344" y="245940"/>
            <a:ext cx="11897712" cy="5824922"/>
          </a:xfrm>
          <a:prstGeom prst="rect">
            <a:avLst/>
          </a:prstGeom>
        </p:spPr>
      </p:pic>
      <p:sp>
        <p:nvSpPr>
          <p:cNvPr id="3" name="Rectangle 2">
            <a:extLst>
              <a:ext uri="{FF2B5EF4-FFF2-40B4-BE49-F238E27FC236}">
                <a16:creationId xmlns="" xmlns:a16="http://schemas.microsoft.com/office/drawing/2014/main" id="{27D77B9A-5747-4E1E-9B13-97B32ED6DB2D}"/>
              </a:ext>
            </a:extLst>
          </p:cNvPr>
          <p:cNvSpPr/>
          <p:nvPr/>
        </p:nvSpPr>
        <p:spPr>
          <a:xfrm>
            <a:off x="-421962" y="6461372"/>
            <a:ext cx="5268237" cy="307777"/>
          </a:xfrm>
          <a:prstGeom prst="rect">
            <a:avLst/>
          </a:prstGeom>
        </p:spPr>
        <p:txBody>
          <a:bodyPr wrap="none">
            <a:spAutoFit/>
          </a:bodyPr>
          <a:lstStyle/>
          <a:p>
            <a:pPr lvl="1"/>
            <a:r>
              <a:rPr lang="en-US" sz="1400" dirty="0"/>
              <a:t>https://www.facebook.com/about/basics/manage-your-privacy</a:t>
            </a:r>
          </a:p>
        </p:txBody>
      </p:sp>
    </p:spTree>
    <p:extLst>
      <p:ext uri="{BB962C8B-B14F-4D97-AF65-F5344CB8AC3E}">
        <p14:creationId xmlns:p14="http://schemas.microsoft.com/office/powerpoint/2010/main" val="163911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43C55A4-FB3E-4E1C-BDA9-16D12629FA44}"/>
              </a:ext>
            </a:extLst>
          </p:cNvPr>
          <p:cNvPicPr>
            <a:picLocks noChangeAspect="1"/>
          </p:cNvPicPr>
          <p:nvPr/>
        </p:nvPicPr>
        <p:blipFill rotWithShape="1">
          <a:blip r:embed="rId2"/>
          <a:srcRect l="10051" t="8449" r="10309" b="14621"/>
          <a:stretch/>
        </p:blipFill>
        <p:spPr>
          <a:xfrm>
            <a:off x="725863" y="94270"/>
            <a:ext cx="10802895" cy="5825763"/>
          </a:xfrm>
          <a:prstGeom prst="rect">
            <a:avLst/>
          </a:prstGeom>
        </p:spPr>
      </p:pic>
      <p:sp>
        <p:nvSpPr>
          <p:cNvPr id="3" name="Rectangle 2">
            <a:extLst>
              <a:ext uri="{FF2B5EF4-FFF2-40B4-BE49-F238E27FC236}">
                <a16:creationId xmlns="" xmlns:a16="http://schemas.microsoft.com/office/drawing/2014/main" id="{77F50F42-D4BB-4B50-BC6E-973C1BF16702}"/>
              </a:ext>
            </a:extLst>
          </p:cNvPr>
          <p:cNvSpPr/>
          <p:nvPr/>
        </p:nvSpPr>
        <p:spPr>
          <a:xfrm>
            <a:off x="-285817" y="6348251"/>
            <a:ext cx="3186000" cy="307777"/>
          </a:xfrm>
          <a:prstGeom prst="rect">
            <a:avLst/>
          </a:prstGeom>
        </p:spPr>
        <p:txBody>
          <a:bodyPr wrap="none">
            <a:spAutoFit/>
          </a:bodyPr>
          <a:lstStyle/>
          <a:p>
            <a:pPr lvl="1"/>
            <a:r>
              <a:rPr lang="en-US" sz="1400" dirty="0"/>
              <a:t>https://twitter.com/settings/safety</a:t>
            </a:r>
          </a:p>
        </p:txBody>
      </p:sp>
      <p:sp>
        <p:nvSpPr>
          <p:cNvPr id="4" name="Rectangle 3">
            <a:extLst>
              <a:ext uri="{FF2B5EF4-FFF2-40B4-BE49-F238E27FC236}">
                <a16:creationId xmlns="" xmlns:a16="http://schemas.microsoft.com/office/drawing/2014/main" id="{668B9359-3A58-43E1-966C-B60A901D3E4B}"/>
              </a:ext>
            </a:extLst>
          </p:cNvPr>
          <p:cNvSpPr/>
          <p:nvPr/>
        </p:nvSpPr>
        <p:spPr>
          <a:xfrm>
            <a:off x="725863" y="526211"/>
            <a:ext cx="2672945" cy="1535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2D837E81-A210-4F15-837F-67EC77BCA85B}"/>
              </a:ext>
            </a:extLst>
          </p:cNvPr>
          <p:cNvSpPr/>
          <p:nvPr/>
        </p:nvSpPr>
        <p:spPr>
          <a:xfrm>
            <a:off x="10179169" y="112143"/>
            <a:ext cx="448573" cy="414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58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2AFAFF-44A3-40EA-B44A-62E43D557B17}"/>
              </a:ext>
            </a:extLst>
          </p:cNvPr>
          <p:cNvSpPr>
            <a:spLocks noGrp="1"/>
          </p:cNvSpPr>
          <p:nvPr>
            <p:ph type="title"/>
          </p:nvPr>
        </p:nvSpPr>
        <p:spPr>
          <a:xfrm>
            <a:off x="0" y="0"/>
            <a:ext cx="12192000" cy="1325563"/>
          </a:xfrm>
        </p:spPr>
        <p:txBody>
          <a:bodyPr/>
          <a:lstStyle/>
          <a:p>
            <a:pPr algn="ctr"/>
            <a:r>
              <a:rPr lang="en-US" b="1" dirty="0"/>
              <a:t>Illinois Rules of Evidence</a:t>
            </a:r>
          </a:p>
        </p:txBody>
      </p:sp>
      <p:sp>
        <p:nvSpPr>
          <p:cNvPr id="3" name="Content Placeholder 2">
            <a:extLst>
              <a:ext uri="{FF2B5EF4-FFF2-40B4-BE49-F238E27FC236}">
                <a16:creationId xmlns="" xmlns:a16="http://schemas.microsoft.com/office/drawing/2014/main" id="{BDB7F971-9119-4320-B2E3-E0C50DEEA7A1}"/>
              </a:ext>
            </a:extLst>
          </p:cNvPr>
          <p:cNvSpPr>
            <a:spLocks noGrp="1"/>
          </p:cNvSpPr>
          <p:nvPr>
            <p:ph idx="1"/>
          </p:nvPr>
        </p:nvSpPr>
        <p:spPr>
          <a:xfrm>
            <a:off x="0" y="1385740"/>
            <a:ext cx="12192000" cy="5472259"/>
          </a:xfrm>
        </p:spPr>
        <p:txBody>
          <a:bodyPr>
            <a:normAutofit lnSpcReduction="10000"/>
          </a:bodyPr>
          <a:lstStyle/>
          <a:p>
            <a:pPr marL="0" indent="0" algn="ctr">
              <a:buNone/>
            </a:pPr>
            <a:r>
              <a:rPr lang="en-US" b="1" dirty="0"/>
              <a:t>Rule 901</a:t>
            </a:r>
            <a:endParaRPr lang="en-US" dirty="0"/>
          </a:p>
          <a:p>
            <a:pPr marL="0" indent="0" algn="ctr">
              <a:buNone/>
            </a:pPr>
            <a:r>
              <a:rPr lang="en-US" b="1" dirty="0"/>
              <a:t>REQUIREMENT OF AUTHENTICATION OR IDENTIFICATION</a:t>
            </a:r>
          </a:p>
          <a:p>
            <a:pPr marL="0" indent="0" algn="ctr">
              <a:buNone/>
            </a:pPr>
            <a:endParaRPr lang="en-US" dirty="0"/>
          </a:p>
          <a:p>
            <a:pPr marL="0" indent="0">
              <a:buNone/>
            </a:pPr>
            <a:r>
              <a:rPr lang="en-US" b="1" dirty="0"/>
              <a:t>(a) General Provision. </a:t>
            </a:r>
            <a:r>
              <a:rPr lang="en-US" dirty="0"/>
              <a:t>The requirement of authentication or identification as a condition precedent to admissibility is satisfied by evidence sufficient to support a finding that the matter in question is what its proponent claims.</a:t>
            </a:r>
          </a:p>
          <a:p>
            <a:pPr marL="0" indent="0">
              <a:buNone/>
            </a:pPr>
            <a:endParaRPr lang="en-US" dirty="0"/>
          </a:p>
          <a:p>
            <a:pPr marL="0" indent="0">
              <a:buNone/>
            </a:pPr>
            <a:r>
              <a:rPr lang="en-US" b="1" dirty="0"/>
              <a:t>(b)(1) Testimony of Witness With Knowledge. </a:t>
            </a:r>
            <a:r>
              <a:rPr lang="en-US" dirty="0"/>
              <a:t>Testimony that a matter is what it is claimed to be.</a:t>
            </a:r>
          </a:p>
          <a:p>
            <a:pPr marL="0" indent="0">
              <a:buNone/>
            </a:pPr>
            <a:endParaRPr lang="en-US" dirty="0"/>
          </a:p>
          <a:p>
            <a:pPr marL="0" indent="0">
              <a:buNone/>
            </a:pPr>
            <a:r>
              <a:rPr lang="en-US" b="1" dirty="0"/>
              <a:t>(4) Distinctive Characteristics and the Like.</a:t>
            </a:r>
            <a:r>
              <a:rPr lang="en-US" dirty="0"/>
              <a:t> Appearance, contents, substance, internal patterns, or other distinctive characteristics, taken in conjunction with circumstances.</a:t>
            </a:r>
          </a:p>
          <a:p>
            <a:endParaRPr lang="en-US" dirty="0"/>
          </a:p>
        </p:txBody>
      </p:sp>
    </p:spTree>
    <p:extLst>
      <p:ext uri="{BB962C8B-B14F-4D97-AF65-F5344CB8AC3E}">
        <p14:creationId xmlns:p14="http://schemas.microsoft.com/office/powerpoint/2010/main" val="255228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A98354-E474-4F37-A5A9-2E4DE7214477}"/>
              </a:ext>
            </a:extLst>
          </p:cNvPr>
          <p:cNvSpPr>
            <a:spLocks noGrp="1"/>
          </p:cNvSpPr>
          <p:nvPr>
            <p:ph type="title"/>
          </p:nvPr>
        </p:nvSpPr>
        <p:spPr>
          <a:xfrm>
            <a:off x="838200" y="0"/>
            <a:ext cx="10515600" cy="1325563"/>
          </a:xfrm>
        </p:spPr>
        <p:txBody>
          <a:bodyPr/>
          <a:lstStyle/>
          <a:p>
            <a:pPr algn="ctr"/>
            <a:r>
              <a:rPr lang="en-US" b="1" dirty="0"/>
              <a:t>Can’t I just issue a subpoena?</a:t>
            </a:r>
          </a:p>
        </p:txBody>
      </p:sp>
      <p:sp>
        <p:nvSpPr>
          <p:cNvPr id="3" name="Content Placeholder 2">
            <a:extLst>
              <a:ext uri="{FF2B5EF4-FFF2-40B4-BE49-F238E27FC236}">
                <a16:creationId xmlns="" xmlns:a16="http://schemas.microsoft.com/office/drawing/2014/main" id="{E98DBE21-CB00-4217-AF39-714970CD9996}"/>
              </a:ext>
            </a:extLst>
          </p:cNvPr>
          <p:cNvSpPr>
            <a:spLocks noGrp="1"/>
          </p:cNvSpPr>
          <p:nvPr>
            <p:ph idx="1"/>
          </p:nvPr>
        </p:nvSpPr>
        <p:spPr>
          <a:xfrm>
            <a:off x="0" y="1095555"/>
            <a:ext cx="12191999" cy="5762445"/>
          </a:xfrm>
        </p:spPr>
        <p:txBody>
          <a:bodyPr>
            <a:normAutofit lnSpcReduction="10000"/>
          </a:bodyPr>
          <a:lstStyle/>
          <a:p>
            <a:r>
              <a:rPr lang="en-US" dirty="0"/>
              <a:t>Good luck with that!</a:t>
            </a:r>
          </a:p>
          <a:p>
            <a:pPr lvl="1"/>
            <a:r>
              <a:rPr lang="en-US" dirty="0"/>
              <a:t>https://help.instagram.com/494561080557017</a:t>
            </a:r>
          </a:p>
          <a:p>
            <a:pPr lvl="1"/>
            <a:r>
              <a:rPr lang="en-US" dirty="0"/>
              <a:t>https://support.twitter.com/articles/41949</a:t>
            </a:r>
          </a:p>
          <a:p>
            <a:pPr lvl="1"/>
            <a:r>
              <a:rPr lang="en-US" dirty="0"/>
              <a:t>https://www.facebook.com/help/473784375984502</a:t>
            </a:r>
          </a:p>
          <a:p>
            <a:r>
              <a:rPr lang="en-US" dirty="0"/>
              <a:t>Most social media sites will only respond to valid search warrants or “equivalent from an agency with proper jurisdiction” over the social media site. </a:t>
            </a:r>
          </a:p>
          <a:p>
            <a:pPr lvl="1"/>
            <a:r>
              <a:rPr lang="en-US" dirty="0"/>
              <a:t>Even then, it’s an uphill battle and most responses will be limited to basic subscriber records such as subscriber name, account creation date, email address, and a signup IP address, if available.</a:t>
            </a:r>
          </a:p>
          <a:p>
            <a:pPr lvl="2"/>
            <a:r>
              <a:rPr lang="en-US" dirty="0"/>
              <a:t>Stored Communications Act, 18 </a:t>
            </a:r>
            <a:r>
              <a:rPr lang="en-US" dirty="0" err="1"/>
              <a:t>U.S.C</a:t>
            </a:r>
            <a:r>
              <a:rPr lang="en-US" dirty="0"/>
              <a:t>. § 2701 et seq.</a:t>
            </a:r>
          </a:p>
          <a:p>
            <a:pPr lvl="2"/>
            <a:r>
              <a:rPr lang="en-US" i="1" dirty="0"/>
              <a:t>Carpenter v. United States</a:t>
            </a:r>
            <a:r>
              <a:rPr lang="en-US" dirty="0"/>
              <a:t>:  Oral arguments before the Supreme Court are scheduled for the October 2017 term.  The case concerns whether Fourth Amendment protections apply to cell phone “transactional records,” which reveal the location and movements of a cell phone. The case will reconcile a conflict between the long-standing “third party” doctrine and recent cases recognizing privacy interests in electronic data.</a:t>
            </a:r>
          </a:p>
          <a:p>
            <a:r>
              <a:rPr lang="en-US" dirty="0"/>
              <a:t>Facebook allows users to produce the content of communications from their accounts and by using Facebook’s "Download Your Information" tool.</a:t>
            </a:r>
          </a:p>
          <a:p>
            <a:pPr lvl="1"/>
            <a:endParaRPr lang="en-US" dirty="0"/>
          </a:p>
          <a:p>
            <a:pPr lvl="2"/>
            <a:endParaRPr lang="en-US" dirty="0"/>
          </a:p>
        </p:txBody>
      </p:sp>
    </p:spTree>
    <p:extLst>
      <p:ext uri="{BB962C8B-B14F-4D97-AF65-F5344CB8AC3E}">
        <p14:creationId xmlns:p14="http://schemas.microsoft.com/office/powerpoint/2010/main" val="197233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3E6824-333B-448C-BD89-19807DA7CE3B}"/>
              </a:ext>
            </a:extLst>
          </p:cNvPr>
          <p:cNvSpPr>
            <a:spLocks noGrp="1"/>
          </p:cNvSpPr>
          <p:nvPr>
            <p:ph type="title"/>
          </p:nvPr>
        </p:nvSpPr>
        <p:spPr>
          <a:xfrm>
            <a:off x="0" y="0"/>
            <a:ext cx="12191999" cy="1325563"/>
          </a:xfrm>
        </p:spPr>
        <p:txBody>
          <a:bodyPr/>
          <a:lstStyle/>
          <a:p>
            <a:pPr algn="ctr"/>
            <a:r>
              <a:rPr lang="en-US" b="1" dirty="0"/>
              <a:t>Foundation</a:t>
            </a:r>
          </a:p>
        </p:txBody>
      </p:sp>
      <p:sp>
        <p:nvSpPr>
          <p:cNvPr id="3" name="Content Placeholder 2">
            <a:extLst>
              <a:ext uri="{FF2B5EF4-FFF2-40B4-BE49-F238E27FC236}">
                <a16:creationId xmlns="" xmlns:a16="http://schemas.microsoft.com/office/drawing/2014/main" id="{63233E95-B93B-43CB-BCDD-5D81DE71DA90}"/>
              </a:ext>
            </a:extLst>
          </p:cNvPr>
          <p:cNvSpPr>
            <a:spLocks noGrp="1"/>
          </p:cNvSpPr>
          <p:nvPr>
            <p:ph idx="1"/>
          </p:nvPr>
        </p:nvSpPr>
        <p:spPr>
          <a:xfrm>
            <a:off x="1" y="1140642"/>
            <a:ext cx="12191998" cy="5717357"/>
          </a:xfrm>
        </p:spPr>
        <p:txBody>
          <a:bodyPr>
            <a:normAutofit fontScale="92500" lnSpcReduction="10000"/>
          </a:bodyPr>
          <a:lstStyle/>
          <a:p>
            <a:r>
              <a:rPr lang="en-US" dirty="0"/>
              <a:t>Is the exhibit a printout from the social media site from which it purports to be?</a:t>
            </a:r>
          </a:p>
          <a:p>
            <a:pPr lvl="1"/>
            <a:r>
              <a:rPr lang="en-US" dirty="0"/>
              <a:t>Does the printout accurately reflect the account as it appeared on the website?  </a:t>
            </a:r>
          </a:p>
          <a:p>
            <a:pPr lvl="2"/>
            <a:r>
              <a:rPr lang="en-US" dirty="0"/>
              <a:t>When you see it, print it.  Content can be edited or deleted. </a:t>
            </a:r>
          </a:p>
          <a:p>
            <a:pPr lvl="3"/>
            <a:r>
              <a:rPr lang="en-US" dirty="0"/>
              <a:t>Programs such as Snagit or Camtasia electronically capture and authenticate social media or other communications as they contain metadata (data regarding the creation of other data).</a:t>
            </a:r>
          </a:p>
          <a:p>
            <a:pPr lvl="1"/>
            <a:r>
              <a:rPr lang="en-US" dirty="0"/>
              <a:t>Ask your witness to establish that:</a:t>
            </a:r>
          </a:p>
          <a:p>
            <a:pPr lvl="2"/>
            <a:r>
              <a:rPr lang="en-US" dirty="0"/>
              <a:t>The witness visited the social media site and account in question and is familiar with its contents;</a:t>
            </a:r>
          </a:p>
          <a:p>
            <a:pPr lvl="2"/>
            <a:r>
              <a:rPr lang="en-US" dirty="0"/>
              <a:t>The witness recalls the appearance of the printout from the social media site; and</a:t>
            </a:r>
          </a:p>
          <a:p>
            <a:pPr lvl="2"/>
            <a:r>
              <a:rPr lang="en-US" dirty="0"/>
              <a:t>The witness recognizes the exhibit as accurately reflecting the contents from the social media site and account. </a:t>
            </a:r>
          </a:p>
          <a:p>
            <a:r>
              <a:rPr lang="en-US" dirty="0"/>
              <a:t>Did the post arise from the source (the particular person) that the proponent claims?</a:t>
            </a:r>
          </a:p>
          <a:p>
            <a:pPr lvl="1"/>
            <a:r>
              <a:rPr lang="en-US" dirty="0"/>
              <a:t>If the person in question denies writing a post, use circumstantial evidence:</a:t>
            </a:r>
          </a:p>
          <a:p>
            <a:pPr lvl="2"/>
            <a:r>
              <a:rPr lang="en-US" dirty="0"/>
              <a:t>Is the user’s profile picture a photo of the individual at issue?</a:t>
            </a:r>
          </a:p>
          <a:p>
            <a:pPr lvl="2"/>
            <a:r>
              <a:rPr lang="en-US" dirty="0"/>
              <a:t>Has the person at issue adopted the username shown on the profile page? </a:t>
            </a:r>
          </a:p>
          <a:p>
            <a:pPr lvl="2"/>
            <a:r>
              <a:rPr lang="en-US" dirty="0"/>
              <a:t>Is there any personal information on the profile page that is unique to the person such as date of birth?</a:t>
            </a:r>
          </a:p>
          <a:p>
            <a:pPr lvl="2"/>
            <a:r>
              <a:rPr lang="en-US" dirty="0"/>
              <a:t>Has the person shared his/her social media password with other people?</a:t>
            </a:r>
            <a:endParaRPr lang="en-US" sz="1200" dirty="0"/>
          </a:p>
          <a:p>
            <a:pPr marL="0" indent="0">
              <a:buNone/>
            </a:pPr>
            <a:r>
              <a:rPr lang="en-US" sz="1200" dirty="0" err="1"/>
              <a:t>Imwinkelried</a:t>
            </a:r>
            <a:r>
              <a:rPr lang="en-US" sz="1200" dirty="0"/>
              <a:t>, Edward. </a:t>
            </a:r>
            <a:r>
              <a:rPr lang="en-US" sz="1200" i="1" dirty="0"/>
              <a:t>Evidentiary Foundations. </a:t>
            </a:r>
            <a:r>
              <a:rPr lang="en-US" sz="1200" dirty="0"/>
              <a:t>8</a:t>
            </a:r>
            <a:r>
              <a:rPr lang="en-US" sz="1200" baseline="30000" dirty="0"/>
              <a:t>th</a:t>
            </a:r>
            <a:r>
              <a:rPr lang="en-US" sz="1200" dirty="0"/>
              <a:t> Ed</a:t>
            </a:r>
            <a:r>
              <a:rPr lang="en-US" sz="1200" i="1" dirty="0"/>
              <a:t>.</a:t>
            </a:r>
            <a:r>
              <a:rPr lang="en-US" sz="1200" dirty="0"/>
              <a:t> 2012. Print.</a:t>
            </a:r>
          </a:p>
          <a:p>
            <a:pPr marL="0" indent="0">
              <a:buNone/>
            </a:pPr>
            <a:r>
              <a:rPr lang="en-US" sz="1200" dirty="0"/>
              <a:t>Schoen, D. (2011 May 17) The Authentication of Social Media Postings [Online article]. Retrieved from https://apps.americanbar.org/litigation/committees/trialevidence/articles/051711-authentication-social-media.html</a:t>
            </a:r>
          </a:p>
          <a:p>
            <a:pPr marL="0" indent="0">
              <a:buNone/>
            </a:pPr>
            <a:r>
              <a:rPr lang="en-US" sz="1200" dirty="0"/>
              <a:t>Finkel, E. (2014 June). Building Your Case With Social Media Evidence [Online article]. Retrieved from https://www.isba.org/ibj/2014/06/buildingyourcasewithsocialmediaevid</a:t>
            </a:r>
          </a:p>
          <a:p>
            <a:pPr marL="0" indent="0">
              <a:buNone/>
            </a:pPr>
            <a:endParaRPr lang="en-US" sz="1200" dirty="0"/>
          </a:p>
        </p:txBody>
      </p:sp>
    </p:spTree>
    <p:extLst>
      <p:ext uri="{BB962C8B-B14F-4D97-AF65-F5344CB8AC3E}">
        <p14:creationId xmlns:p14="http://schemas.microsoft.com/office/powerpoint/2010/main" val="416439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3AD058-F349-4CB7-A804-AAF46E65CDB9}"/>
              </a:ext>
            </a:extLst>
          </p:cNvPr>
          <p:cNvSpPr>
            <a:spLocks noGrp="1"/>
          </p:cNvSpPr>
          <p:nvPr>
            <p:ph type="title"/>
          </p:nvPr>
        </p:nvSpPr>
        <p:spPr/>
        <p:txBody>
          <a:bodyPr>
            <a:normAutofit fontScale="90000"/>
          </a:bodyPr>
          <a:lstStyle/>
          <a:p>
            <a:pPr algn="ctr"/>
            <a:r>
              <a:rPr lang="en-US" b="1" dirty="0"/>
              <a:t>Congrats! </a:t>
            </a:r>
            <a:br>
              <a:rPr lang="en-US" b="1" dirty="0"/>
            </a:br>
            <a:r>
              <a:rPr lang="en-US" b="1" dirty="0"/>
              <a:t>The content is in evidence,</a:t>
            </a:r>
            <a:br>
              <a:rPr lang="en-US" b="1" dirty="0"/>
            </a:br>
            <a:r>
              <a:rPr lang="en-US" b="1" dirty="0"/>
              <a:t>but what does it mean?</a:t>
            </a:r>
          </a:p>
        </p:txBody>
      </p:sp>
      <p:sp>
        <p:nvSpPr>
          <p:cNvPr id="3" name="Content Placeholder 2">
            <a:extLst>
              <a:ext uri="{FF2B5EF4-FFF2-40B4-BE49-F238E27FC236}">
                <a16:creationId xmlns="" xmlns:a16="http://schemas.microsoft.com/office/drawing/2014/main" id="{2789313B-6799-4AE1-A2C3-5F12A2E15119}"/>
              </a:ext>
            </a:extLst>
          </p:cNvPr>
          <p:cNvSpPr>
            <a:spLocks noGrp="1"/>
          </p:cNvSpPr>
          <p:nvPr>
            <p:ph idx="1"/>
          </p:nvPr>
        </p:nvSpPr>
        <p:spPr>
          <a:xfrm>
            <a:off x="0" y="1979628"/>
            <a:ext cx="12191999" cy="4878371"/>
          </a:xfrm>
        </p:spPr>
        <p:txBody>
          <a:bodyPr>
            <a:normAutofit/>
          </a:bodyPr>
          <a:lstStyle/>
          <a:p>
            <a:r>
              <a:rPr lang="en-US" dirty="0"/>
              <a:t>The internet has its own language</a:t>
            </a:r>
          </a:p>
          <a:p>
            <a:pPr lvl="1"/>
            <a:r>
              <a:rPr lang="en-US" dirty="0"/>
              <a:t>Internet Acronyms</a:t>
            </a:r>
          </a:p>
          <a:p>
            <a:pPr lvl="2"/>
            <a:r>
              <a:rPr lang="en-US" dirty="0"/>
              <a:t>It’s not just “lol” and “brb” anymore</a:t>
            </a:r>
          </a:p>
          <a:p>
            <a:pPr lvl="2"/>
            <a:r>
              <a:rPr lang="en-US" dirty="0"/>
              <a:t>Ex. “</a:t>
            </a:r>
            <a:r>
              <a:rPr lang="en-US" dirty="0" err="1"/>
              <a:t>WDUM</a:t>
            </a:r>
            <a:r>
              <a:rPr lang="en-US" dirty="0"/>
              <a:t>” – What do u [you] mean?</a:t>
            </a:r>
          </a:p>
          <a:p>
            <a:pPr lvl="1"/>
            <a:r>
              <a:rPr lang="en-US" dirty="0"/>
              <a:t>Emoji</a:t>
            </a:r>
          </a:p>
          <a:p>
            <a:pPr lvl="2"/>
            <a:r>
              <a:rPr lang="en-US" dirty="0"/>
              <a:t>https://emojipedia.org/</a:t>
            </a:r>
          </a:p>
          <a:p>
            <a:pPr lvl="1"/>
            <a:r>
              <a:rPr lang="en-US" dirty="0" err="1"/>
              <a:t>Bitmoji</a:t>
            </a:r>
            <a:endParaRPr lang="en-US" dirty="0"/>
          </a:p>
          <a:p>
            <a:pPr lvl="2"/>
            <a:r>
              <a:rPr lang="en-US" dirty="0"/>
              <a:t>Users create a cartoon</a:t>
            </a:r>
          </a:p>
          <a:p>
            <a:pPr marL="914400" lvl="2" indent="0">
              <a:buNone/>
            </a:pPr>
            <a:r>
              <a:rPr lang="en-US" dirty="0"/>
              <a:t>avatar (usually in the user’s</a:t>
            </a:r>
          </a:p>
          <a:p>
            <a:pPr marL="914400" lvl="2" indent="0">
              <a:buNone/>
            </a:pPr>
            <a:r>
              <a:rPr lang="en-US" dirty="0"/>
              <a:t>image)</a:t>
            </a:r>
          </a:p>
          <a:p>
            <a:pPr lvl="2"/>
            <a:r>
              <a:rPr lang="en-US" dirty="0"/>
              <a:t>Don’t assume the </a:t>
            </a:r>
          </a:p>
          <a:p>
            <a:pPr marL="914400" lvl="2" indent="0">
              <a:buNone/>
            </a:pPr>
            <a:r>
              <a:rPr lang="en-US" dirty="0"/>
              <a:t>avatar reflects the user</a:t>
            </a:r>
          </a:p>
          <a:p>
            <a:pPr lvl="3"/>
            <a:r>
              <a:rPr lang="en-US" dirty="0"/>
              <a:t>Go back to foundation</a:t>
            </a:r>
          </a:p>
          <a:p>
            <a:pPr marL="914400" lvl="2" indent="0">
              <a:buNone/>
            </a:pPr>
            <a:endParaRPr lang="en-US" dirty="0"/>
          </a:p>
          <a:p>
            <a:pPr marL="914400" lvl="2" indent="0">
              <a:buNone/>
            </a:pPr>
            <a:endParaRPr lang="en-US" dirty="0"/>
          </a:p>
          <a:p>
            <a:endParaRPr lang="en-US" dirty="0"/>
          </a:p>
          <a:p>
            <a:pPr marL="0" indent="0">
              <a:buNone/>
            </a:pPr>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dirty="0"/>
          </a:p>
        </p:txBody>
      </p:sp>
      <p:pic>
        <p:nvPicPr>
          <p:cNvPr id="6" name="Picture 5">
            <a:extLst>
              <a:ext uri="{FF2B5EF4-FFF2-40B4-BE49-F238E27FC236}">
                <a16:creationId xmlns="" xmlns:a16="http://schemas.microsoft.com/office/drawing/2014/main" id="{7F757A1A-482B-4483-A7A7-ACE06700B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469" y="1979629"/>
            <a:ext cx="4314587" cy="2426224"/>
          </a:xfrm>
          <a:prstGeom prst="rect">
            <a:avLst/>
          </a:prstGeom>
        </p:spPr>
      </p:pic>
      <p:pic>
        <p:nvPicPr>
          <p:cNvPr id="7" name="Picture 6">
            <a:extLst>
              <a:ext uri="{FF2B5EF4-FFF2-40B4-BE49-F238E27FC236}">
                <a16:creationId xmlns="" xmlns:a16="http://schemas.microsoft.com/office/drawing/2014/main" id="{05F81433-68AC-4E79-AB96-5FC74A96BDEB}"/>
              </a:ext>
            </a:extLst>
          </p:cNvPr>
          <p:cNvPicPr>
            <a:picLocks noChangeAspect="1"/>
          </p:cNvPicPr>
          <p:nvPr/>
        </p:nvPicPr>
        <p:blipFill rotWithShape="1">
          <a:blip r:embed="rId3"/>
          <a:srcRect l="25206" t="41783" r="42552" b="40874"/>
          <a:stretch/>
        </p:blipFill>
        <p:spPr>
          <a:xfrm>
            <a:off x="7422823" y="4377935"/>
            <a:ext cx="3930977" cy="1168925"/>
          </a:xfrm>
          <a:prstGeom prst="rect">
            <a:avLst/>
          </a:prstGeom>
        </p:spPr>
      </p:pic>
      <p:pic>
        <p:nvPicPr>
          <p:cNvPr id="9" name="Picture 8">
            <a:extLst>
              <a:ext uri="{FF2B5EF4-FFF2-40B4-BE49-F238E27FC236}">
                <a16:creationId xmlns="" xmlns:a16="http://schemas.microsoft.com/office/drawing/2014/main" id="{2019752E-C428-4F13-8675-97DAF0024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567" y="4144622"/>
            <a:ext cx="2389695" cy="2389695"/>
          </a:xfrm>
          <a:prstGeom prst="rect">
            <a:avLst/>
          </a:prstGeom>
        </p:spPr>
      </p:pic>
      <p:pic>
        <p:nvPicPr>
          <p:cNvPr id="10" name="Picture 9">
            <a:extLst>
              <a:ext uri="{FF2B5EF4-FFF2-40B4-BE49-F238E27FC236}">
                <a16:creationId xmlns="" xmlns:a16="http://schemas.microsoft.com/office/drawing/2014/main" id="{7309B89D-94E0-4FCF-9029-722B0B3B3860}"/>
              </a:ext>
            </a:extLst>
          </p:cNvPr>
          <p:cNvPicPr>
            <a:picLocks noChangeAspect="1"/>
          </p:cNvPicPr>
          <p:nvPr/>
        </p:nvPicPr>
        <p:blipFill rotWithShape="1">
          <a:blip r:embed="rId5"/>
          <a:srcRect l="23891" t="40524" r="42706" b="36959"/>
          <a:stretch/>
        </p:blipFill>
        <p:spPr>
          <a:xfrm>
            <a:off x="7879236" y="5460081"/>
            <a:ext cx="3474564" cy="1294918"/>
          </a:xfrm>
          <a:prstGeom prst="rect">
            <a:avLst/>
          </a:prstGeom>
        </p:spPr>
      </p:pic>
      <p:sp>
        <p:nvSpPr>
          <p:cNvPr id="11" name="Rectangle: Rounded Corners 10">
            <a:extLst>
              <a:ext uri="{FF2B5EF4-FFF2-40B4-BE49-F238E27FC236}">
                <a16:creationId xmlns="" xmlns:a16="http://schemas.microsoft.com/office/drawing/2014/main" id="{76BFA6F9-66F5-434E-BF1B-6B6DB4A19798}"/>
              </a:ext>
            </a:extLst>
          </p:cNvPr>
          <p:cNvSpPr/>
          <p:nvPr/>
        </p:nvSpPr>
        <p:spPr>
          <a:xfrm>
            <a:off x="10118786" y="6249971"/>
            <a:ext cx="966158" cy="2843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a:t>
            </a:r>
            <a:endParaRPr lang="en-US" dirty="0"/>
          </a:p>
        </p:txBody>
      </p:sp>
    </p:spTree>
    <p:extLst>
      <p:ext uri="{BB962C8B-B14F-4D97-AF65-F5344CB8AC3E}">
        <p14:creationId xmlns:p14="http://schemas.microsoft.com/office/powerpoint/2010/main" val="399332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7CBAF-1CA9-49C8-9AB6-B269843A9729}"/>
              </a:ext>
            </a:extLst>
          </p:cNvPr>
          <p:cNvSpPr>
            <a:spLocks noGrp="1"/>
          </p:cNvSpPr>
          <p:nvPr>
            <p:ph type="title"/>
          </p:nvPr>
        </p:nvSpPr>
        <p:spPr>
          <a:xfrm>
            <a:off x="0" y="0"/>
            <a:ext cx="12192000" cy="1325563"/>
          </a:xfrm>
        </p:spPr>
        <p:txBody>
          <a:bodyPr/>
          <a:lstStyle/>
          <a:p>
            <a:pPr algn="ctr"/>
            <a:r>
              <a:rPr lang="en-US" b="1" dirty="0"/>
              <a:t>Social Media vs. Reality</a:t>
            </a:r>
          </a:p>
        </p:txBody>
      </p:sp>
      <p:sp>
        <p:nvSpPr>
          <p:cNvPr id="3" name="Content Placeholder 2">
            <a:extLst>
              <a:ext uri="{FF2B5EF4-FFF2-40B4-BE49-F238E27FC236}">
                <a16:creationId xmlns="" xmlns:a16="http://schemas.microsoft.com/office/drawing/2014/main" id="{593E6829-4BA6-4EBD-AA92-C9615A1AA01F}"/>
              </a:ext>
            </a:extLst>
          </p:cNvPr>
          <p:cNvSpPr>
            <a:spLocks noGrp="1"/>
          </p:cNvSpPr>
          <p:nvPr>
            <p:ph idx="1"/>
          </p:nvPr>
        </p:nvSpPr>
        <p:spPr>
          <a:xfrm>
            <a:off x="0" y="1074656"/>
            <a:ext cx="12192000" cy="5783344"/>
          </a:xfrm>
        </p:spPr>
        <p:txBody>
          <a:bodyPr>
            <a:normAutofit fontScale="85000" lnSpcReduction="20000"/>
          </a:bodyPr>
          <a:lstStyle/>
          <a:p>
            <a:r>
              <a:rPr lang="en-US" dirty="0"/>
              <a:t>Whether the exhibit accurately reflects the contents from a social media site and account </a:t>
            </a:r>
            <a:r>
              <a:rPr lang="en-US" u="sng" dirty="0"/>
              <a:t>does not </a:t>
            </a:r>
            <a:r>
              <a:rPr lang="en-US" dirty="0"/>
              <a:t>mean the contents are an accurate reflection of reality. </a:t>
            </a:r>
          </a:p>
          <a:p>
            <a:pPr lvl="1"/>
            <a:r>
              <a:rPr lang="en-US" dirty="0"/>
              <a:t>“</a:t>
            </a:r>
            <a:r>
              <a:rPr lang="en-US" dirty="0" err="1"/>
              <a:t>Insta</a:t>
            </a:r>
            <a:r>
              <a:rPr lang="en-US" dirty="0"/>
              <a:t> Lie”</a:t>
            </a:r>
          </a:p>
          <a:p>
            <a:pPr lvl="2"/>
            <a:r>
              <a:rPr lang="en-US" dirty="0"/>
              <a:t>We often portray a version of ourselves as we want to be seen</a:t>
            </a:r>
          </a:p>
          <a:p>
            <a:pPr lvl="1"/>
            <a:r>
              <a:rPr lang="en-US" dirty="0"/>
              <a:t>Filters</a:t>
            </a:r>
          </a:p>
          <a:p>
            <a:pPr lvl="2"/>
            <a:r>
              <a:rPr lang="en-US" dirty="0"/>
              <a:t>Change the brightness and contrast of photos or add special effects</a:t>
            </a:r>
          </a:p>
          <a:p>
            <a:pPr lvl="1"/>
            <a:r>
              <a:rPr lang="en-US" dirty="0"/>
              <a:t>Boomerang</a:t>
            </a:r>
          </a:p>
          <a:p>
            <a:pPr lvl="2"/>
            <a:r>
              <a:rPr lang="en-US" dirty="0"/>
              <a:t>Takes bursts of photos and then stiches them together into a short video loop (up to 10 seconds)</a:t>
            </a:r>
          </a:p>
          <a:p>
            <a:pPr lvl="3"/>
            <a:r>
              <a:rPr lang="en-US" dirty="0"/>
              <a:t>The video distorts the speed and length of time in which the action is occurring</a:t>
            </a:r>
          </a:p>
          <a:p>
            <a:pPr lvl="2"/>
            <a:r>
              <a:rPr lang="en-US" dirty="0"/>
              <a:t>Boomerang is used in conjunction with Instagram but can be shared on other social media sites</a:t>
            </a:r>
          </a:p>
          <a:p>
            <a:pPr lvl="2"/>
            <a:r>
              <a:rPr lang="en-US" dirty="0"/>
              <a:t>An Instagram post will note if Boomerang was used </a:t>
            </a:r>
          </a:p>
          <a:p>
            <a:pPr lvl="1"/>
            <a:r>
              <a:rPr lang="en-US" dirty="0"/>
              <a:t>Photo Wonder</a:t>
            </a:r>
          </a:p>
          <a:p>
            <a:pPr lvl="2"/>
            <a:r>
              <a:rPr lang="en-US" dirty="0"/>
              <a:t>Photo editing and filtering app</a:t>
            </a:r>
          </a:p>
          <a:p>
            <a:r>
              <a:rPr lang="en-US" dirty="0"/>
              <a:t>DISCUSSION:</a:t>
            </a:r>
          </a:p>
          <a:p>
            <a:pPr lvl="1"/>
            <a:r>
              <a:rPr lang="en-US" i="1" dirty="0"/>
              <a:t>To discredit her complaints of low back pain, Respondent tries to introduces a Boomerang video shared on Petitioner’s Facebook in which Petitioner is dancing (twisting). Do the app’s features affect the video’s admissibility or only its weight? </a:t>
            </a:r>
          </a:p>
          <a:p>
            <a:pPr lvl="1"/>
            <a:r>
              <a:rPr lang="en-US" i="1" dirty="0"/>
              <a:t>Respondent tries to introduce still photos posted on Petitioner’s Instagram to lower the PPD value of her disfigurement case from a facial scar.   Assuming the parties could not settle after a viewing and the matter proceeds to trial, would any social media photos be reliable? How could you tell if the photo was edited? What if a filter was used to enhance the appearance of the scar?  </a:t>
            </a:r>
          </a:p>
        </p:txBody>
      </p:sp>
    </p:spTree>
    <p:extLst>
      <p:ext uri="{BB962C8B-B14F-4D97-AF65-F5344CB8AC3E}">
        <p14:creationId xmlns:p14="http://schemas.microsoft.com/office/powerpoint/2010/main" val="211300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78DEA6-FF78-41DF-B294-D7A6E1FC6834}"/>
              </a:ext>
            </a:extLst>
          </p:cNvPr>
          <p:cNvSpPr>
            <a:spLocks noGrp="1"/>
          </p:cNvSpPr>
          <p:nvPr>
            <p:ph type="title"/>
          </p:nvPr>
        </p:nvSpPr>
        <p:spPr>
          <a:xfrm>
            <a:off x="1" y="226243"/>
            <a:ext cx="12191999" cy="2067761"/>
          </a:xfrm>
        </p:spPr>
        <p:txBody>
          <a:bodyPr/>
          <a:lstStyle/>
          <a:p>
            <a:pPr algn="ctr"/>
            <a:r>
              <a:rPr lang="en-US" b="1" dirty="0"/>
              <a:t>Questions?</a:t>
            </a:r>
          </a:p>
        </p:txBody>
      </p:sp>
      <p:pic>
        <p:nvPicPr>
          <p:cNvPr id="4" name="Picture 3">
            <a:extLst>
              <a:ext uri="{FF2B5EF4-FFF2-40B4-BE49-F238E27FC236}">
                <a16:creationId xmlns="" xmlns:a16="http://schemas.microsoft.com/office/drawing/2014/main" id="{DA58DD3A-5744-4665-9ECA-8D3A0E953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050" y="2466779"/>
            <a:ext cx="3771900" cy="3790950"/>
          </a:xfrm>
          <a:prstGeom prst="rect">
            <a:avLst/>
          </a:prstGeom>
        </p:spPr>
      </p:pic>
    </p:spTree>
    <p:extLst>
      <p:ext uri="{BB962C8B-B14F-4D97-AF65-F5344CB8AC3E}">
        <p14:creationId xmlns:p14="http://schemas.microsoft.com/office/powerpoint/2010/main" val="347173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1"/>
            <a:ext cx="12192000" cy="1325563"/>
          </a:xfrm>
        </p:spPr>
        <p:txBody>
          <a:bodyPr/>
          <a:lstStyle/>
          <a:p>
            <a:pPr algn="ctr"/>
            <a:r>
              <a:rPr lang="en-US" b="1" dirty="0"/>
              <a:t>Social Media Giants</a:t>
            </a:r>
          </a:p>
        </p:txBody>
      </p:sp>
      <p:sp>
        <p:nvSpPr>
          <p:cNvPr id="3" name="Content Placeholder 2"/>
          <p:cNvSpPr>
            <a:spLocks noGrp="1"/>
          </p:cNvSpPr>
          <p:nvPr>
            <p:ph idx="1"/>
          </p:nvPr>
        </p:nvSpPr>
        <p:spPr>
          <a:xfrm>
            <a:off x="1394604" y="1198984"/>
            <a:ext cx="9402791" cy="4351338"/>
          </a:xfrm>
        </p:spPr>
        <p:txBody>
          <a:bodyPr>
            <a:noAutofit/>
          </a:bodyPr>
          <a:lstStyle/>
          <a:p>
            <a:r>
              <a:rPr lang="en-US" sz="1800" b="1" dirty="0"/>
              <a:t>Facebook </a:t>
            </a:r>
          </a:p>
          <a:p>
            <a:pPr lvl="1"/>
            <a:r>
              <a:rPr lang="en-US" sz="1400" dirty="0"/>
              <a:t>Post original content (statements, photos and videos) on your profile “wall” aka “timeline”</a:t>
            </a:r>
          </a:p>
          <a:p>
            <a:pPr lvl="1"/>
            <a:r>
              <a:rPr lang="en-US" sz="1400" dirty="0"/>
              <a:t>Link other social media accounts so that its content can appear on your wall</a:t>
            </a:r>
          </a:p>
          <a:p>
            <a:pPr lvl="1"/>
            <a:r>
              <a:rPr lang="en-US" sz="1400" dirty="0"/>
              <a:t>Check-in to locations</a:t>
            </a:r>
          </a:p>
          <a:p>
            <a:pPr lvl="1"/>
            <a:r>
              <a:rPr lang="en-US" sz="1400" dirty="0"/>
              <a:t>Add (“Follow”) colleagues, family, friends, businesses and public figures to your network (“Friends”) </a:t>
            </a:r>
          </a:p>
          <a:p>
            <a:pPr lvl="1"/>
            <a:r>
              <a:rPr lang="en-US" sz="1400" dirty="0"/>
              <a:t>Get updates and see your Friends’ posts on your “News Feed”</a:t>
            </a:r>
          </a:p>
          <a:p>
            <a:pPr lvl="1"/>
            <a:r>
              <a:rPr lang="en-US" sz="1400" dirty="0"/>
              <a:t>Comment on your Friends’ walls</a:t>
            </a:r>
          </a:p>
          <a:p>
            <a:pPr lvl="1"/>
            <a:r>
              <a:rPr lang="en-US" sz="1400" dirty="0"/>
              <a:t>Identify (“tag”) other Friends in photos, posts and comments</a:t>
            </a:r>
          </a:p>
          <a:p>
            <a:pPr lvl="1"/>
            <a:r>
              <a:rPr lang="en-US" sz="1400" dirty="0"/>
              <a:t>Send direct messages to Friends via Facebook Messenger</a:t>
            </a:r>
          </a:p>
          <a:p>
            <a:pPr lvl="1"/>
            <a:r>
              <a:rPr lang="en-US" sz="1400" dirty="0"/>
              <a:t>Create private or public events, send invitations, and accept/reject invitations to others’ events</a:t>
            </a:r>
          </a:p>
          <a:p>
            <a:pPr lvl="1"/>
            <a:r>
              <a:rPr lang="en-US" sz="1400" dirty="0"/>
              <a:t>Buy and sell items (“Marketplace”)</a:t>
            </a:r>
          </a:p>
          <a:p>
            <a:r>
              <a:rPr lang="en-US" sz="1800" b="1" dirty="0"/>
              <a:t>Snapchat</a:t>
            </a:r>
          </a:p>
          <a:p>
            <a:pPr lvl="1"/>
            <a:r>
              <a:rPr lang="en-US" sz="1400" dirty="0"/>
              <a:t>Users can send pictures, videos and messages that are only available for a short time before they become inaccessible</a:t>
            </a:r>
          </a:p>
          <a:p>
            <a:pPr lvl="1"/>
            <a:r>
              <a:rPr lang="en-US" sz="1400" dirty="0"/>
              <a:t>Users can send content directly to Friends or post a “Story” that can be limited to a specific network or made public</a:t>
            </a:r>
          </a:p>
          <a:p>
            <a:r>
              <a:rPr lang="en-US" sz="1800" b="1" dirty="0"/>
              <a:t>Twitter</a:t>
            </a:r>
          </a:p>
          <a:p>
            <a:pPr lvl="1"/>
            <a:r>
              <a:rPr lang="en-US" sz="1400" dirty="0"/>
              <a:t>Users post messages (“Tweets“) restricted to 140 characters (may soon be expanded to 280)</a:t>
            </a:r>
          </a:p>
          <a:p>
            <a:pPr lvl="1"/>
            <a:r>
              <a:rPr lang="en-US" sz="1400" dirty="0"/>
              <a:t>Follow other users, tag users in Tweets, and comment on or share (“Retweet”) other users’ Tweets</a:t>
            </a:r>
          </a:p>
          <a:p>
            <a:r>
              <a:rPr lang="en-US" sz="1800" b="1" dirty="0"/>
              <a:t>Instagram</a:t>
            </a:r>
          </a:p>
          <a:p>
            <a:pPr lvl="1"/>
            <a:r>
              <a:rPr lang="en-US" sz="1400" dirty="0"/>
              <a:t>Users post photos and videos</a:t>
            </a:r>
          </a:p>
          <a:p>
            <a:pPr lvl="1"/>
            <a:r>
              <a:rPr lang="en-US" sz="1400" dirty="0"/>
              <a:t>Follow other users, comment on their posts and tag users on posts/comments</a:t>
            </a:r>
          </a:p>
        </p:txBody>
      </p:sp>
      <p:pic>
        <p:nvPicPr>
          <p:cNvPr id="7" name="Picture 6">
            <a:extLst>
              <a:ext uri="{FF2B5EF4-FFF2-40B4-BE49-F238E27FC236}">
                <a16:creationId xmlns="" xmlns:a16="http://schemas.microsoft.com/office/drawing/2014/main" id="{A045CFE4-E105-4514-93F6-A4864B228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318" y="5797135"/>
            <a:ext cx="957981" cy="957981"/>
          </a:xfrm>
          <a:prstGeom prst="rect">
            <a:avLst/>
          </a:prstGeom>
        </p:spPr>
      </p:pic>
      <p:pic>
        <p:nvPicPr>
          <p:cNvPr id="9" name="Picture 8">
            <a:extLst>
              <a:ext uri="{FF2B5EF4-FFF2-40B4-BE49-F238E27FC236}">
                <a16:creationId xmlns="" xmlns:a16="http://schemas.microsoft.com/office/drawing/2014/main" id="{DFC4B62F-D3A1-4A18-B30B-872E9B5C2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94" y="4839155"/>
            <a:ext cx="957981" cy="957981"/>
          </a:xfrm>
          <a:prstGeom prst="rect">
            <a:avLst/>
          </a:prstGeom>
        </p:spPr>
      </p:pic>
      <p:pic>
        <p:nvPicPr>
          <p:cNvPr id="11" name="Picture 10">
            <a:extLst>
              <a:ext uri="{FF2B5EF4-FFF2-40B4-BE49-F238E27FC236}">
                <a16:creationId xmlns="" xmlns:a16="http://schemas.microsoft.com/office/drawing/2014/main" id="{BF0E05C1-F949-4B11-9E90-F3B6A69C60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7395" y="3053529"/>
            <a:ext cx="1009829" cy="1009829"/>
          </a:xfrm>
          <a:prstGeom prst="rect">
            <a:avLst/>
          </a:prstGeom>
        </p:spPr>
      </p:pic>
      <p:pic>
        <p:nvPicPr>
          <p:cNvPr id="13" name="Picture 12">
            <a:extLst>
              <a:ext uri="{FF2B5EF4-FFF2-40B4-BE49-F238E27FC236}">
                <a16:creationId xmlns="" xmlns:a16="http://schemas.microsoft.com/office/drawing/2014/main" id="{DE6B4C26-81EC-4D67-B3F2-98A1D57F25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916" y="1198984"/>
            <a:ext cx="980323" cy="980323"/>
          </a:xfrm>
          <a:prstGeom prst="rect">
            <a:avLst/>
          </a:prstGeom>
        </p:spPr>
      </p:pic>
    </p:spTree>
    <p:extLst>
      <p:ext uri="{BB962C8B-B14F-4D97-AF65-F5344CB8AC3E}">
        <p14:creationId xmlns:p14="http://schemas.microsoft.com/office/powerpoint/2010/main" val="106615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1"/>
            <a:ext cx="12192000" cy="1325563"/>
          </a:xfrm>
        </p:spPr>
        <p:txBody>
          <a:bodyPr/>
          <a:lstStyle/>
          <a:p>
            <a:pPr algn="ctr"/>
            <a:r>
              <a:rPr lang="en-US" b="1" u="sng" dirty="0"/>
              <a:t>Old But Not Dead</a:t>
            </a:r>
          </a:p>
        </p:txBody>
      </p:sp>
      <p:sp>
        <p:nvSpPr>
          <p:cNvPr id="3" name="Content Placeholder 2"/>
          <p:cNvSpPr>
            <a:spLocks noGrp="1"/>
          </p:cNvSpPr>
          <p:nvPr>
            <p:ph idx="1"/>
          </p:nvPr>
        </p:nvSpPr>
        <p:spPr>
          <a:xfrm>
            <a:off x="613913" y="1099153"/>
            <a:ext cx="8919714" cy="2498810"/>
          </a:xfrm>
        </p:spPr>
        <p:txBody>
          <a:bodyPr>
            <a:noAutofit/>
          </a:bodyPr>
          <a:lstStyle/>
          <a:p>
            <a:r>
              <a:rPr lang="en-US" sz="1800" b="1" dirty="0"/>
              <a:t>Myspace</a:t>
            </a:r>
          </a:p>
          <a:p>
            <a:pPr lvl="1"/>
            <a:r>
              <a:rPr lang="en-US" sz="1400" dirty="0"/>
              <a:t>Facebook competitor when Facebook was limited to university students </a:t>
            </a:r>
          </a:p>
          <a:p>
            <a:pPr lvl="1"/>
            <a:r>
              <a:rPr lang="en-US" sz="1400" dirty="0"/>
              <a:t>Its heyday was 2006-2009</a:t>
            </a:r>
            <a:endParaRPr lang="en-US" sz="1000" dirty="0"/>
          </a:p>
          <a:p>
            <a:pPr lvl="1"/>
            <a:r>
              <a:rPr lang="en-US" sz="1400" dirty="0"/>
              <a:t>In 2011, it rebranded itself as a music platform</a:t>
            </a:r>
          </a:p>
          <a:p>
            <a:r>
              <a:rPr lang="en-US" sz="1800" b="1" dirty="0"/>
              <a:t>Foursquare</a:t>
            </a:r>
          </a:p>
          <a:p>
            <a:pPr lvl="1"/>
            <a:r>
              <a:rPr lang="en-US" sz="1400" dirty="0"/>
              <a:t>Launched a companion app, Swarm, in 2014</a:t>
            </a:r>
          </a:p>
          <a:p>
            <a:pPr lvl="1"/>
            <a:r>
              <a:rPr lang="en-US" sz="1400" dirty="0"/>
              <a:t>Users can check in their location, thus sharing it with Friends</a:t>
            </a:r>
          </a:p>
          <a:p>
            <a:pPr lvl="1"/>
            <a:r>
              <a:rPr lang="en-US" sz="1400" dirty="0"/>
              <a:t>Users can search businesses, write reviews and post ratings</a:t>
            </a:r>
          </a:p>
          <a:p>
            <a:pPr lvl="1"/>
            <a:r>
              <a:rPr lang="en-US" sz="1400" dirty="0"/>
              <a:t>Users can search the location of Friends</a:t>
            </a:r>
          </a:p>
          <a:p>
            <a:pPr marL="457200" lvl="1" indent="0">
              <a:buNone/>
            </a:pPr>
            <a:endParaRPr lang="en-US" sz="1400" b="1" dirty="0"/>
          </a:p>
        </p:txBody>
      </p:sp>
      <p:sp>
        <p:nvSpPr>
          <p:cNvPr id="10" name="Title 1">
            <a:extLst>
              <a:ext uri="{FF2B5EF4-FFF2-40B4-BE49-F238E27FC236}">
                <a16:creationId xmlns="" xmlns:a16="http://schemas.microsoft.com/office/drawing/2014/main" id="{A50292A9-360A-43D4-B091-7F8E7CEA105B}"/>
              </a:ext>
            </a:extLst>
          </p:cNvPr>
          <p:cNvSpPr txBox="1">
            <a:spLocks/>
          </p:cNvSpPr>
          <p:nvPr/>
        </p:nvSpPr>
        <p:spPr>
          <a:xfrm>
            <a:off x="0" y="3251393"/>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Also Relevant</a:t>
            </a:r>
          </a:p>
        </p:txBody>
      </p:sp>
      <p:sp>
        <p:nvSpPr>
          <p:cNvPr id="12" name="Content Placeholder 2">
            <a:extLst>
              <a:ext uri="{FF2B5EF4-FFF2-40B4-BE49-F238E27FC236}">
                <a16:creationId xmlns="" xmlns:a16="http://schemas.microsoft.com/office/drawing/2014/main" id="{8CA3D45C-A9E9-4532-9855-F345CB88EEDD}"/>
              </a:ext>
            </a:extLst>
          </p:cNvPr>
          <p:cNvSpPr txBox="1">
            <a:spLocks/>
          </p:cNvSpPr>
          <p:nvPr/>
        </p:nvSpPr>
        <p:spPr>
          <a:xfrm>
            <a:off x="613913" y="4161995"/>
            <a:ext cx="10964174" cy="1897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LinkedIn</a:t>
            </a:r>
          </a:p>
          <a:p>
            <a:pPr lvl="1"/>
            <a:r>
              <a:rPr lang="en-US" sz="1400" dirty="0"/>
              <a:t>Professional networking site </a:t>
            </a:r>
          </a:p>
          <a:p>
            <a:pPr lvl="1"/>
            <a:r>
              <a:rPr lang="en-US" sz="1400" dirty="0"/>
              <a:t>Users’ profiles read similar to a resume</a:t>
            </a:r>
            <a:endParaRPr lang="en-US" sz="1400" b="1" dirty="0"/>
          </a:p>
          <a:p>
            <a:pPr lvl="1"/>
            <a:r>
              <a:rPr lang="en-US" sz="1400" dirty="0"/>
              <a:t>Employers can post for job openings</a:t>
            </a:r>
          </a:p>
          <a:p>
            <a:r>
              <a:rPr lang="en-US" sz="1800" b="1" dirty="0"/>
              <a:t>Google +</a:t>
            </a:r>
          </a:p>
          <a:p>
            <a:pPr lvl="1"/>
            <a:r>
              <a:rPr lang="en-US" sz="1400" dirty="0"/>
              <a:t>Popular among photography enthusiasts</a:t>
            </a:r>
          </a:p>
          <a:p>
            <a:r>
              <a:rPr lang="en-US" sz="1800" b="1" dirty="0"/>
              <a:t>Tumblr</a:t>
            </a:r>
          </a:p>
          <a:p>
            <a:pPr lvl="1"/>
            <a:r>
              <a:rPr lang="en-US" sz="1400" dirty="0"/>
              <a:t>Users post multimedia short blogs (microblogging)</a:t>
            </a:r>
          </a:p>
          <a:p>
            <a:pPr lvl="1"/>
            <a:r>
              <a:rPr lang="en-US" sz="1400" dirty="0"/>
              <a:t>Users can follow others’ blogs on their “dashboard”</a:t>
            </a:r>
          </a:p>
          <a:p>
            <a:pPr lvl="1"/>
            <a:endParaRPr lang="en-US" sz="1400" dirty="0"/>
          </a:p>
          <a:p>
            <a:pPr lvl="1"/>
            <a:endParaRPr lang="en-US" sz="1400" dirty="0"/>
          </a:p>
          <a:p>
            <a:endParaRPr lang="en-US" sz="1800" b="1" dirty="0"/>
          </a:p>
        </p:txBody>
      </p:sp>
      <p:pic>
        <p:nvPicPr>
          <p:cNvPr id="6" name="Picture 5">
            <a:extLst>
              <a:ext uri="{FF2B5EF4-FFF2-40B4-BE49-F238E27FC236}">
                <a16:creationId xmlns="" xmlns:a16="http://schemas.microsoft.com/office/drawing/2014/main" id="{5BA7E086-88CA-4B5E-9938-34F62B153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0745" y="2564258"/>
            <a:ext cx="1379624" cy="926463"/>
          </a:xfrm>
          <a:prstGeom prst="rect">
            <a:avLst/>
          </a:prstGeom>
        </p:spPr>
      </p:pic>
      <p:pic>
        <p:nvPicPr>
          <p:cNvPr id="14" name="Picture 13">
            <a:extLst>
              <a:ext uri="{FF2B5EF4-FFF2-40B4-BE49-F238E27FC236}">
                <a16:creationId xmlns="" xmlns:a16="http://schemas.microsoft.com/office/drawing/2014/main" id="{A13A59A2-54C8-4FFA-AD44-8FEBBB133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187" y="2140267"/>
            <a:ext cx="934529" cy="934529"/>
          </a:xfrm>
          <a:prstGeom prst="rect">
            <a:avLst/>
          </a:prstGeom>
        </p:spPr>
      </p:pic>
      <p:pic>
        <p:nvPicPr>
          <p:cNvPr id="16" name="Picture 15">
            <a:extLst>
              <a:ext uri="{FF2B5EF4-FFF2-40B4-BE49-F238E27FC236}">
                <a16:creationId xmlns="" xmlns:a16="http://schemas.microsoft.com/office/drawing/2014/main" id="{A0C4D479-2251-4E2B-BDFF-4030C81F1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716" y="1138864"/>
            <a:ext cx="2779682" cy="769982"/>
          </a:xfrm>
          <a:prstGeom prst="rect">
            <a:avLst/>
          </a:prstGeom>
        </p:spPr>
      </p:pic>
      <p:pic>
        <p:nvPicPr>
          <p:cNvPr id="22" name="Picture 21">
            <a:extLst>
              <a:ext uri="{FF2B5EF4-FFF2-40B4-BE49-F238E27FC236}">
                <a16:creationId xmlns="" xmlns:a16="http://schemas.microsoft.com/office/drawing/2014/main" id="{C38986F2-A854-4E9C-A1B6-363990C7FA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94" t="13062" r="53309" b="14098"/>
          <a:stretch/>
        </p:blipFill>
        <p:spPr>
          <a:xfrm>
            <a:off x="6006771" y="4954109"/>
            <a:ext cx="934529" cy="965394"/>
          </a:xfrm>
          <a:prstGeom prst="rect">
            <a:avLst/>
          </a:prstGeom>
        </p:spPr>
      </p:pic>
      <p:pic>
        <p:nvPicPr>
          <p:cNvPr id="24" name="Picture 23">
            <a:extLst>
              <a:ext uri="{FF2B5EF4-FFF2-40B4-BE49-F238E27FC236}">
                <a16:creationId xmlns="" xmlns:a16="http://schemas.microsoft.com/office/drawing/2014/main" id="{42EF7704-D2D2-4CCB-B2F6-48947798CDDB}"/>
              </a:ext>
            </a:extLst>
          </p:cNvPr>
          <p:cNvPicPr>
            <a:picLocks noChangeAspect="1"/>
          </p:cNvPicPr>
          <p:nvPr/>
        </p:nvPicPr>
        <p:blipFill rotWithShape="1">
          <a:blip r:embed="rId6">
            <a:extLst>
              <a:ext uri="{28A0092B-C50C-407E-A947-70E740481C1C}">
                <a14:useLocalDpi xmlns:a14="http://schemas.microsoft.com/office/drawing/2010/main" val="0"/>
              </a:ext>
            </a:extLst>
          </a:blip>
          <a:srcRect l="18588" t="11847" r="18588" b="4118"/>
          <a:stretch/>
        </p:blipFill>
        <p:spPr>
          <a:xfrm>
            <a:off x="7715521" y="4273911"/>
            <a:ext cx="2779682" cy="858032"/>
          </a:xfrm>
          <a:prstGeom prst="rect">
            <a:avLst/>
          </a:prstGeom>
        </p:spPr>
      </p:pic>
      <p:pic>
        <p:nvPicPr>
          <p:cNvPr id="26" name="Picture 25">
            <a:extLst>
              <a:ext uri="{FF2B5EF4-FFF2-40B4-BE49-F238E27FC236}">
                <a16:creationId xmlns="" xmlns:a16="http://schemas.microsoft.com/office/drawing/2014/main" id="{5E32C455-E275-4D90-BB4E-9FECFF9C1B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6528" y="5677593"/>
            <a:ext cx="988433" cy="988433"/>
          </a:xfrm>
          <a:prstGeom prst="rect">
            <a:avLst/>
          </a:prstGeom>
        </p:spPr>
      </p:pic>
    </p:spTree>
    <p:extLst>
      <p:ext uri="{BB962C8B-B14F-4D97-AF65-F5344CB8AC3E}">
        <p14:creationId xmlns:p14="http://schemas.microsoft.com/office/powerpoint/2010/main" val="54504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1"/>
            <a:ext cx="12192000" cy="1325563"/>
          </a:xfrm>
        </p:spPr>
        <p:txBody>
          <a:bodyPr/>
          <a:lstStyle/>
          <a:p>
            <a:pPr algn="ctr"/>
            <a:r>
              <a:rPr lang="en-US" b="1" dirty="0"/>
              <a:t>Why do we give a Tweet?</a:t>
            </a:r>
          </a:p>
        </p:txBody>
      </p:sp>
      <p:sp>
        <p:nvSpPr>
          <p:cNvPr id="3" name="Content Placeholder 2"/>
          <p:cNvSpPr>
            <a:spLocks noGrp="1"/>
          </p:cNvSpPr>
          <p:nvPr>
            <p:ph idx="1"/>
          </p:nvPr>
        </p:nvSpPr>
        <p:spPr>
          <a:xfrm>
            <a:off x="0" y="1043716"/>
            <a:ext cx="12192000" cy="5814284"/>
          </a:xfrm>
        </p:spPr>
        <p:txBody>
          <a:bodyPr>
            <a:noAutofit/>
          </a:bodyPr>
          <a:lstStyle/>
          <a:p>
            <a:r>
              <a:rPr lang="en-US" sz="2400" b="1" dirty="0"/>
              <a:t>Vocational Rehabilitation</a:t>
            </a:r>
          </a:p>
          <a:p>
            <a:pPr lvl="1"/>
            <a:r>
              <a:rPr lang="en-US" sz="2000" dirty="0"/>
              <a:t>Respondent’s vocational rehabilitation counselor reviewed the claimant’s Facebook account and described the computer skills necessary to create and maintain such an account. She testified that those computer skills are transferable to basic office work such as data entry, file organization, and records management. </a:t>
            </a:r>
            <a:endParaRPr lang="en-US" sz="1200" dirty="0"/>
          </a:p>
          <a:p>
            <a:pPr lvl="2"/>
            <a:r>
              <a:rPr lang="en-US" sz="1800" u="sng" dirty="0"/>
              <a:t>Meyer v. Illinois Workers' Compensation Comm'n</a:t>
            </a:r>
            <a:r>
              <a:rPr lang="en-US" sz="1800" dirty="0"/>
              <a:t>, 2016 IL App (1st) 151549WC-U, ¶ 36 (where the appellate court affirmed the Commission’s decision that claimant failed to prove that she was totally and permanently disabled). </a:t>
            </a:r>
            <a:r>
              <a:rPr lang="en-US" sz="1800" i="1" dirty="0"/>
              <a:t>Rule 23</a:t>
            </a:r>
          </a:p>
          <a:p>
            <a:pPr lvl="2"/>
            <a:r>
              <a:rPr lang="en-US" sz="1800" i="1" dirty="0"/>
              <a:t>DISCUSSION:  Can we assume the claimant was using social media on a computer? What if the claimant’s use of social media was limited to the use of a smartphone or tablet?  How are those skills transferable?  What if the claimant relied on her children to use social media?</a:t>
            </a:r>
          </a:p>
          <a:p>
            <a:pPr lvl="3"/>
            <a:r>
              <a:rPr lang="en-US" sz="1600" dirty="0"/>
              <a:t>Facebook and Twitter no longer indicate whether posts came from a mobile device. </a:t>
            </a:r>
          </a:p>
          <a:p>
            <a:r>
              <a:rPr lang="en-US" sz="2400" b="1" dirty="0"/>
              <a:t>Temporary Total Disability</a:t>
            </a:r>
          </a:p>
          <a:p>
            <a:pPr lvl="1"/>
            <a:r>
              <a:rPr lang="en-US" dirty="0"/>
              <a:t>The arbitrator doubted whether the claimant was temporarily disabled since “the record shows he [was] able to conduct a significant number of internet auction sales [52 eBay transactions within 6 months] which include computer work, packaging and delivery of the packages to a shipper.” </a:t>
            </a:r>
          </a:p>
          <a:p>
            <a:pPr lvl="2"/>
            <a:r>
              <a:rPr lang="en-US" u="sng" dirty="0"/>
              <a:t>Rodney Walker v. </a:t>
            </a:r>
            <a:r>
              <a:rPr lang="en-US" u="sng" dirty="0" err="1"/>
              <a:t>L&amp;N</a:t>
            </a:r>
            <a:r>
              <a:rPr lang="en-US" u="sng" dirty="0"/>
              <a:t> Industrial</a:t>
            </a:r>
            <a:r>
              <a:rPr lang="en-US" dirty="0"/>
              <a:t>, 2007 Ill. </a:t>
            </a:r>
            <a:r>
              <a:rPr lang="en-US" dirty="0" err="1"/>
              <a:t>Wrk</a:t>
            </a:r>
            <a:r>
              <a:rPr lang="en-US" dirty="0"/>
              <a:t>. Comp. LEXIS 643, *13, 7 IWCC 0322 (denying TTD benefits).</a:t>
            </a:r>
            <a:endParaRPr lang="en-US" b="1" dirty="0"/>
          </a:p>
        </p:txBody>
      </p:sp>
    </p:spTree>
    <p:extLst>
      <p:ext uri="{BB962C8B-B14F-4D97-AF65-F5344CB8AC3E}">
        <p14:creationId xmlns:p14="http://schemas.microsoft.com/office/powerpoint/2010/main" val="389510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1"/>
            <a:ext cx="12192000" cy="1325563"/>
          </a:xfrm>
        </p:spPr>
        <p:txBody>
          <a:bodyPr/>
          <a:lstStyle/>
          <a:p>
            <a:pPr algn="ctr"/>
            <a:r>
              <a:rPr lang="en-US" b="1" dirty="0"/>
              <a:t>Why do we give a Tweet?</a:t>
            </a:r>
          </a:p>
        </p:txBody>
      </p:sp>
      <p:sp>
        <p:nvSpPr>
          <p:cNvPr id="3" name="Content Placeholder 2"/>
          <p:cNvSpPr>
            <a:spLocks noGrp="1"/>
          </p:cNvSpPr>
          <p:nvPr>
            <p:ph idx="1"/>
          </p:nvPr>
        </p:nvSpPr>
        <p:spPr>
          <a:xfrm>
            <a:off x="0" y="1138687"/>
            <a:ext cx="12191999" cy="5719313"/>
          </a:xfrm>
        </p:spPr>
        <p:txBody>
          <a:bodyPr>
            <a:noAutofit/>
          </a:bodyPr>
          <a:lstStyle/>
          <a:p>
            <a:r>
              <a:rPr lang="en-US" sz="2400" b="1" dirty="0"/>
              <a:t>Credibility</a:t>
            </a:r>
          </a:p>
          <a:p>
            <a:pPr lvl="1"/>
            <a:r>
              <a:rPr lang="en-US" sz="2000" dirty="0"/>
              <a:t>The employer terminated the claimant for violating its sick day policy after finding photos on Facebook of the claimant at the Cubs game the day she called in sick.</a:t>
            </a:r>
            <a:endParaRPr lang="en-US" sz="1200" dirty="0"/>
          </a:p>
          <a:p>
            <a:pPr lvl="2"/>
            <a:r>
              <a:rPr lang="en-US" sz="1800" u="sng" dirty="0"/>
              <a:t>Dundee Township Park District v. Illinois Workers' Compensation Comm'n</a:t>
            </a:r>
            <a:r>
              <a:rPr lang="en-US" sz="1800" dirty="0"/>
              <a:t>, 2014 IL App (2d) 130150WC-U, ¶ 12 n.3 (where the appellate court upheld the Commission decision to award benefits finding the claimant credible). </a:t>
            </a:r>
            <a:r>
              <a:rPr lang="en-US" sz="1800" i="1" dirty="0"/>
              <a:t>Rule 23</a:t>
            </a:r>
          </a:p>
          <a:p>
            <a:pPr lvl="2"/>
            <a:r>
              <a:rPr lang="en-US" sz="1800" dirty="0"/>
              <a:t>Although the Facebook post was a footnote in </a:t>
            </a:r>
            <a:r>
              <a:rPr lang="en-US" sz="1800" u="sng" dirty="0"/>
              <a:t>Dundee</a:t>
            </a:r>
            <a:r>
              <a:rPr lang="en-US" sz="1800" dirty="0"/>
              <a:t>, it shows the consequences that can arise from social media.</a:t>
            </a:r>
          </a:p>
          <a:p>
            <a:pPr lvl="1"/>
            <a:r>
              <a:rPr lang="en-US" sz="2000" dirty="0"/>
              <a:t>The arbitrator found the claimant not credible when his testimony was contradicted by his Facebook postings. Although the claimant was only seeking TTD benefits through August 2013, the claimant testified that he did not return to work until May 2014.  However, the claimant’s Facebook account included numerous check-ins at Sony with posts about working a third-shift prior to May 2014. </a:t>
            </a:r>
          </a:p>
          <a:p>
            <a:pPr lvl="2"/>
            <a:r>
              <a:rPr lang="en-US" sz="1800" u="sng" dirty="0"/>
              <a:t>Christian Ortiz v. Eagle Contracting</a:t>
            </a:r>
            <a:r>
              <a:rPr lang="en-US" sz="1800" dirty="0"/>
              <a:t>, 12 WC 41542, p. 11, October 26, 2016 (denying the claimant’s case on employer-employee relationship).</a:t>
            </a:r>
          </a:p>
          <a:p>
            <a:r>
              <a:rPr lang="en-US" sz="2400" b="1" dirty="0"/>
              <a:t>Social media videos are akin to surveillance footage</a:t>
            </a:r>
          </a:p>
          <a:p>
            <a:pPr lvl="1"/>
            <a:r>
              <a:rPr lang="en-US" dirty="0"/>
              <a:t>Assessing the claimant's credibility with respect to his/her capabilities and reported pain</a:t>
            </a:r>
          </a:p>
          <a:p>
            <a:pPr lvl="2"/>
            <a:r>
              <a:rPr lang="en-US" dirty="0"/>
              <a:t>Classic surveillance footage example: </a:t>
            </a:r>
            <a:r>
              <a:rPr lang="en-US" u="sng" dirty="0"/>
              <a:t>Lenhart v. Illinois Workers' Compensation Comm'n</a:t>
            </a:r>
            <a:r>
              <a:rPr lang="en-US" dirty="0"/>
              <a:t>, 2015 IL App (3d) 130743WC, ¶ 35, 29 N.E.3d 648 (where surveillance footage showed the claimant performing yard work on several occasions and the appellate court affirmed the Commission’s decision that the claimant failed to prove that he was permanently and totally disabled).</a:t>
            </a:r>
          </a:p>
        </p:txBody>
      </p:sp>
    </p:spTree>
    <p:extLst>
      <p:ext uri="{BB962C8B-B14F-4D97-AF65-F5344CB8AC3E}">
        <p14:creationId xmlns:p14="http://schemas.microsoft.com/office/powerpoint/2010/main" val="240294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6DF70-9439-44F8-BB4D-DB1BF2D1D551}"/>
              </a:ext>
            </a:extLst>
          </p:cNvPr>
          <p:cNvSpPr>
            <a:spLocks noGrp="1"/>
          </p:cNvSpPr>
          <p:nvPr>
            <p:ph type="title"/>
          </p:nvPr>
        </p:nvSpPr>
        <p:spPr>
          <a:xfrm>
            <a:off x="0" y="-150828"/>
            <a:ext cx="12192000" cy="1325563"/>
          </a:xfrm>
        </p:spPr>
        <p:txBody>
          <a:bodyPr/>
          <a:lstStyle/>
          <a:p>
            <a:pPr algn="ctr"/>
            <a:r>
              <a:rPr lang="en-US" b="1" dirty="0"/>
              <a:t>DISCUSSION</a:t>
            </a:r>
          </a:p>
        </p:txBody>
      </p:sp>
      <p:sp>
        <p:nvSpPr>
          <p:cNvPr id="3" name="Content Placeholder 2">
            <a:extLst>
              <a:ext uri="{FF2B5EF4-FFF2-40B4-BE49-F238E27FC236}">
                <a16:creationId xmlns="" xmlns:a16="http://schemas.microsoft.com/office/drawing/2014/main" id="{1B564661-22B1-4F29-BE2A-50423B9E8B9A}"/>
              </a:ext>
            </a:extLst>
          </p:cNvPr>
          <p:cNvSpPr>
            <a:spLocks noGrp="1"/>
          </p:cNvSpPr>
          <p:nvPr>
            <p:ph idx="1"/>
          </p:nvPr>
        </p:nvSpPr>
        <p:spPr>
          <a:xfrm>
            <a:off x="0" y="1018095"/>
            <a:ext cx="12192000" cy="5839905"/>
          </a:xfrm>
        </p:spPr>
        <p:txBody>
          <a:bodyPr>
            <a:normAutofit fontScale="92500" lnSpcReduction="20000"/>
          </a:bodyPr>
          <a:lstStyle/>
          <a:p>
            <a:pPr marL="0" indent="0" algn="ctr">
              <a:buNone/>
            </a:pPr>
            <a:r>
              <a:rPr lang="en-US" i="1" dirty="0"/>
              <a:t>How is a video obtained via social media any different than surveillance footage obtained by an investigator?</a:t>
            </a:r>
            <a:endParaRPr lang="en-US" dirty="0"/>
          </a:p>
          <a:p>
            <a:r>
              <a:rPr lang="en-US" dirty="0"/>
              <a:t>Relevance</a:t>
            </a:r>
          </a:p>
          <a:p>
            <a:pPr lvl="1"/>
            <a:r>
              <a:rPr lang="en-US" dirty="0"/>
              <a:t>Does the video show Petitioner engaging in activities outside his/her medical restrictions?</a:t>
            </a:r>
          </a:p>
          <a:p>
            <a:pPr lvl="2"/>
            <a:r>
              <a:rPr lang="en-US" dirty="0"/>
              <a:t>When was the video taken? </a:t>
            </a:r>
          </a:p>
          <a:p>
            <a:pPr lvl="3"/>
            <a:r>
              <a:rPr lang="en-US" dirty="0"/>
              <a:t>It is not necessarily when the video was posted on social media.</a:t>
            </a:r>
          </a:p>
          <a:p>
            <a:pPr lvl="4"/>
            <a:r>
              <a:rPr lang="en-US" dirty="0"/>
              <a:t>Exception: Facebook “live.”</a:t>
            </a:r>
          </a:p>
          <a:p>
            <a:pPr lvl="2"/>
            <a:r>
              <a:rPr lang="en-US" dirty="0"/>
              <a:t>Look at the medical records for the time frame when the video was taken.</a:t>
            </a:r>
          </a:p>
          <a:p>
            <a:pPr lvl="3"/>
            <a:r>
              <a:rPr lang="en-US" dirty="0"/>
              <a:t>Did Petitioner continue to report pain and/or difficulty with activities?</a:t>
            </a:r>
          </a:p>
          <a:p>
            <a:pPr lvl="3"/>
            <a:r>
              <a:rPr lang="en-US" dirty="0"/>
              <a:t>Was there any positive response to pain medication or other treatment? </a:t>
            </a:r>
          </a:p>
          <a:p>
            <a:pPr lvl="3"/>
            <a:r>
              <a:rPr lang="en-US" dirty="0"/>
              <a:t>Don’t forget about PT records!!! </a:t>
            </a:r>
          </a:p>
          <a:p>
            <a:pPr lvl="1"/>
            <a:r>
              <a:rPr lang="en-US" dirty="0"/>
              <a:t>Does the video show Petitioner engaging in any other activities affecting credibility?</a:t>
            </a:r>
          </a:p>
          <a:p>
            <a:pPr lvl="2"/>
            <a:r>
              <a:rPr lang="en-US" dirty="0"/>
              <a:t>Drug use, other illegal activity, or even questionable activity </a:t>
            </a:r>
          </a:p>
          <a:p>
            <a:pPr lvl="3"/>
            <a:r>
              <a:rPr lang="en-US" dirty="0"/>
              <a:t>Where’s the line?</a:t>
            </a:r>
          </a:p>
          <a:p>
            <a:pPr lvl="3"/>
            <a:r>
              <a:rPr lang="en-US" i="1" dirty="0"/>
              <a:t>DISCUSSION:  Going back to written posts, if a print out of Petitioner’s Facebook wall containing multiple posts is admitted, how do you avoid the Arbitrator seeing irrelevant yet controversial posts? Redaction?</a:t>
            </a:r>
          </a:p>
          <a:p>
            <a:r>
              <a:rPr lang="en-US" dirty="0"/>
              <a:t>Admissibility</a:t>
            </a:r>
          </a:p>
          <a:p>
            <a:pPr lvl="1"/>
            <a:r>
              <a:rPr lang="en-US" dirty="0"/>
              <a:t>Foundation</a:t>
            </a:r>
          </a:p>
          <a:p>
            <a:pPr lvl="1"/>
            <a:r>
              <a:rPr lang="en-US" dirty="0"/>
              <a:t>Authenticity</a:t>
            </a:r>
          </a:p>
          <a:p>
            <a:pPr lvl="1"/>
            <a:r>
              <a:rPr lang="en-US" dirty="0"/>
              <a:t>Hearsay on any written posts, comments or captions</a:t>
            </a:r>
          </a:p>
          <a:p>
            <a:pPr lvl="3"/>
            <a:endParaRPr lang="en-US" dirty="0"/>
          </a:p>
          <a:p>
            <a:pPr marL="0" indent="0">
              <a:buNone/>
            </a:pPr>
            <a:endParaRPr lang="en-US" dirty="0"/>
          </a:p>
        </p:txBody>
      </p:sp>
    </p:spTree>
    <p:extLst>
      <p:ext uri="{BB962C8B-B14F-4D97-AF65-F5344CB8AC3E}">
        <p14:creationId xmlns:p14="http://schemas.microsoft.com/office/powerpoint/2010/main" val="300235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7FE0C-3957-4E13-A9C4-8BD9B0A52A7E}"/>
              </a:ext>
            </a:extLst>
          </p:cNvPr>
          <p:cNvSpPr>
            <a:spLocks noGrp="1"/>
          </p:cNvSpPr>
          <p:nvPr>
            <p:ph type="title"/>
          </p:nvPr>
        </p:nvSpPr>
        <p:spPr>
          <a:xfrm>
            <a:off x="0" y="0"/>
            <a:ext cx="12192000" cy="1325563"/>
          </a:xfrm>
        </p:spPr>
        <p:txBody>
          <a:bodyPr/>
          <a:lstStyle/>
          <a:p>
            <a:pPr algn="ctr"/>
            <a:r>
              <a:rPr lang="en-US" b="1" dirty="0"/>
              <a:t>We Write How We Talk</a:t>
            </a:r>
            <a:br>
              <a:rPr lang="en-US" b="1" dirty="0"/>
            </a:br>
            <a:r>
              <a:rPr lang="en-US" sz="3200" b="1" dirty="0"/>
              <a:t>(</a:t>
            </a:r>
            <a:r>
              <a:rPr lang="en-US" sz="3200" b="1" i="1" dirty="0"/>
              <a:t>at least on social media</a:t>
            </a:r>
            <a:r>
              <a:rPr lang="en-US" sz="3200" b="1" dirty="0"/>
              <a:t>)</a:t>
            </a:r>
            <a:endParaRPr lang="en-US" b="1" dirty="0"/>
          </a:p>
        </p:txBody>
      </p:sp>
      <p:sp>
        <p:nvSpPr>
          <p:cNvPr id="3" name="Content Placeholder 2">
            <a:extLst>
              <a:ext uri="{FF2B5EF4-FFF2-40B4-BE49-F238E27FC236}">
                <a16:creationId xmlns="" xmlns:a16="http://schemas.microsoft.com/office/drawing/2014/main" id="{CEF242F8-F053-4DF8-B168-8893C75FCA82}"/>
              </a:ext>
            </a:extLst>
          </p:cNvPr>
          <p:cNvSpPr>
            <a:spLocks noGrp="1"/>
          </p:cNvSpPr>
          <p:nvPr>
            <p:ph idx="1"/>
          </p:nvPr>
        </p:nvSpPr>
        <p:spPr>
          <a:xfrm>
            <a:off x="0" y="1254124"/>
            <a:ext cx="12192000" cy="5603876"/>
          </a:xfrm>
        </p:spPr>
        <p:txBody>
          <a:bodyPr>
            <a:normAutofit fontScale="85000" lnSpcReduction="20000"/>
          </a:bodyPr>
          <a:lstStyle/>
          <a:p>
            <a:r>
              <a:rPr lang="en-US" u="sng" dirty="0"/>
              <a:t>Anna Ash v. Illinois Veterans’ Home </a:t>
            </a:r>
          </a:p>
          <a:p>
            <a:r>
              <a:rPr lang="en-US" dirty="0"/>
              <a:t>Nursing assistant with two work injuries to right shoulder during patient transfers resulting in surgery (subacromial decompression) and permanent restrictions of no work above shoulder level. </a:t>
            </a:r>
          </a:p>
          <a:p>
            <a:r>
              <a:rPr lang="en-US" dirty="0"/>
              <a:t>To show that Petitioner (who owned horses) was engaging in activities beyond her permanent restrictions, Respondent turned to her Facebook page</a:t>
            </a:r>
          </a:p>
          <a:p>
            <a:pPr lvl="1"/>
            <a:r>
              <a:rPr lang="en-US" dirty="0"/>
              <a:t>Petitioner’s profile photo showed her holding a large horse's rope with her right arm.</a:t>
            </a:r>
          </a:p>
          <a:p>
            <a:pPr lvl="1"/>
            <a:r>
              <a:rPr lang="en-US" dirty="0"/>
              <a:t>She posted “getting ready to ride JD,” which was the name of a horse. </a:t>
            </a:r>
          </a:p>
          <a:p>
            <a:pPr lvl="2"/>
            <a:r>
              <a:rPr lang="en-US" dirty="0"/>
              <a:t>Petitioner explained that her husband rode the horses.</a:t>
            </a:r>
          </a:p>
          <a:p>
            <a:pPr lvl="1"/>
            <a:r>
              <a:rPr lang="en-US" dirty="0"/>
              <a:t>She also posted that “we picked up 86 bales of hay and now the boys are stacking them in the barn."</a:t>
            </a:r>
          </a:p>
          <a:p>
            <a:pPr lvl="2"/>
            <a:r>
              <a:rPr lang="en-US" dirty="0"/>
              <a:t>Petitioner testified that she sat in the truck while others picked the hay.</a:t>
            </a:r>
          </a:p>
          <a:p>
            <a:pPr lvl="3"/>
            <a:r>
              <a:rPr lang="en-US" dirty="0"/>
              <a:t>Other witnesses were called to testify to confirm Petitioner’s explanation.</a:t>
            </a:r>
          </a:p>
          <a:p>
            <a:pPr lvl="2"/>
            <a:r>
              <a:rPr lang="en-US" dirty="0"/>
              <a:t>Petitioner explained that she used the pronoun “we” to say that she was there,  not to imply she engaged in the activity.</a:t>
            </a:r>
            <a:endParaRPr lang="en-US" u="sng" dirty="0"/>
          </a:p>
          <a:p>
            <a:r>
              <a:rPr lang="en-US" dirty="0"/>
              <a:t>The Arbitrator found Petitioner to be credible.</a:t>
            </a:r>
          </a:p>
          <a:p>
            <a:r>
              <a:rPr lang="en-US" dirty="0"/>
              <a:t>Although there were several other issues in </a:t>
            </a:r>
            <a:r>
              <a:rPr lang="en-US" u="sng" dirty="0"/>
              <a:t>Ash</a:t>
            </a:r>
            <a:r>
              <a:rPr lang="en-US" dirty="0"/>
              <a:t>, note the added time and energy Petitioner had to put in on the use of “we.”</a:t>
            </a:r>
          </a:p>
          <a:p>
            <a:pPr marL="0" indent="0">
              <a:buNone/>
            </a:pPr>
            <a:endParaRPr lang="en-US" dirty="0"/>
          </a:p>
          <a:p>
            <a:pPr marL="233363" lvl="2" indent="0">
              <a:buNone/>
            </a:pPr>
            <a:r>
              <a:rPr lang="en-US" dirty="0"/>
              <a:t>2014 Ill. </a:t>
            </a:r>
            <a:r>
              <a:rPr lang="en-US" dirty="0" err="1"/>
              <a:t>Wrk</a:t>
            </a:r>
            <a:r>
              <a:rPr lang="en-US" dirty="0"/>
              <a:t>. Comp. LEXIS 1168, 14 IWCC 1130 (where Comm. Gore, Mathis and </a:t>
            </a:r>
            <a:r>
              <a:rPr lang="en-US" dirty="0" err="1"/>
              <a:t>Basurto</a:t>
            </a:r>
            <a:r>
              <a:rPr lang="en-US" dirty="0"/>
              <a:t> affirmed Arb. Lindsay’s decision to award benefits). </a:t>
            </a:r>
          </a:p>
        </p:txBody>
      </p:sp>
    </p:spTree>
    <p:extLst>
      <p:ext uri="{BB962C8B-B14F-4D97-AF65-F5344CB8AC3E}">
        <p14:creationId xmlns:p14="http://schemas.microsoft.com/office/powerpoint/2010/main" val="277730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05003E-E256-4FB6-86A0-F07CF3649C59}"/>
              </a:ext>
            </a:extLst>
          </p:cNvPr>
          <p:cNvSpPr>
            <a:spLocks noGrp="1"/>
          </p:cNvSpPr>
          <p:nvPr>
            <p:ph type="title"/>
          </p:nvPr>
        </p:nvSpPr>
        <p:spPr>
          <a:xfrm>
            <a:off x="-74762" y="-342900"/>
            <a:ext cx="12266762" cy="1690688"/>
          </a:xfrm>
        </p:spPr>
        <p:txBody>
          <a:bodyPr/>
          <a:lstStyle/>
          <a:p>
            <a:pPr algn="ctr"/>
            <a:r>
              <a:rPr lang="en-US" b="1" dirty="0"/>
              <a:t>Don’t Assume Anything</a:t>
            </a:r>
          </a:p>
        </p:txBody>
      </p:sp>
      <p:sp>
        <p:nvSpPr>
          <p:cNvPr id="3" name="Content Placeholder 2">
            <a:extLst>
              <a:ext uri="{FF2B5EF4-FFF2-40B4-BE49-F238E27FC236}">
                <a16:creationId xmlns="" xmlns:a16="http://schemas.microsoft.com/office/drawing/2014/main" id="{C5B4AA1B-16F7-4C37-9EDF-B4872CEA577C}"/>
              </a:ext>
            </a:extLst>
          </p:cNvPr>
          <p:cNvSpPr>
            <a:spLocks noGrp="1"/>
          </p:cNvSpPr>
          <p:nvPr>
            <p:ph idx="1"/>
          </p:nvPr>
        </p:nvSpPr>
        <p:spPr>
          <a:xfrm>
            <a:off x="0" y="952500"/>
            <a:ext cx="12192000" cy="5878183"/>
          </a:xfrm>
        </p:spPr>
        <p:txBody>
          <a:bodyPr>
            <a:normAutofit fontScale="85000" lnSpcReduction="20000"/>
          </a:bodyPr>
          <a:lstStyle/>
          <a:p>
            <a:r>
              <a:rPr lang="en-US" u="sng" dirty="0"/>
              <a:t>Joseph </a:t>
            </a:r>
            <a:r>
              <a:rPr lang="en-US" u="sng" dirty="0" err="1"/>
              <a:t>Northington</a:t>
            </a:r>
            <a:r>
              <a:rPr lang="en-US" u="sng" dirty="0"/>
              <a:t> v. </a:t>
            </a:r>
            <a:r>
              <a:rPr lang="en-US" u="sng" dirty="0" err="1"/>
              <a:t>HTH</a:t>
            </a:r>
            <a:r>
              <a:rPr lang="en-US" u="sng" dirty="0"/>
              <a:t> Company</a:t>
            </a:r>
          </a:p>
          <a:p>
            <a:r>
              <a:rPr lang="en-US" dirty="0"/>
              <a:t>Respondent’s IME examiner, Dr. Butler, authored an addendum report reviewing surveillance footage and a Facebook post indicating that Petitioner went fishing.  Dr. Butler opined that the Facebook post was inconsistent with what he had observed in the office. </a:t>
            </a:r>
          </a:p>
          <a:p>
            <a:pPr lvl="1"/>
            <a:r>
              <a:rPr lang="en-US" dirty="0"/>
              <a:t>The Facebook post was not from Petitioner’s account; it was his son-in-law’s account, Robbie.</a:t>
            </a:r>
          </a:p>
          <a:p>
            <a:pPr lvl="1"/>
            <a:r>
              <a:rPr lang="en-US" dirty="0"/>
              <a:t>Robbie posted the he went fishing with “my father-in-law.”</a:t>
            </a:r>
          </a:p>
          <a:p>
            <a:pPr lvl="2"/>
            <a:r>
              <a:rPr lang="en-US" i="1" dirty="0"/>
              <a:t>DISCUSSION: Regarding hearsay, what if Petitioner was tagged on Robbie’s post?  What if the post then appeared on Petitioner’s wall? What if Petitioner failed to de-tag or remove the post from his wall? What if Petitioner then commented on Robbie’s post? When does the post become a statement by a party-opponent, if ever?</a:t>
            </a:r>
          </a:p>
          <a:p>
            <a:r>
              <a:rPr lang="en-US" dirty="0"/>
              <a:t>Petitioner testified that his son-in-law went fishing with his ex-wife's husband, Brent.</a:t>
            </a:r>
          </a:p>
          <a:p>
            <a:pPr lvl="1"/>
            <a:r>
              <a:rPr lang="en-US" dirty="0"/>
              <a:t>Robbie has more than one father in-law, including Petitioner and Brent.</a:t>
            </a:r>
          </a:p>
          <a:p>
            <a:pPr lvl="1"/>
            <a:r>
              <a:rPr lang="en-US" dirty="0"/>
              <a:t>The day when Robbie and Brent went fishing, Petitioner had appendicitis, went to the hospital and had his appendix removed.</a:t>
            </a:r>
          </a:p>
          <a:p>
            <a:pPr lvl="1"/>
            <a:r>
              <a:rPr lang="en-US" dirty="0"/>
              <a:t>Both Robbie and Brent were called to testify and confirmed Petitioner’s account. </a:t>
            </a:r>
          </a:p>
          <a:p>
            <a:r>
              <a:rPr lang="en-US" dirty="0"/>
              <a:t>The Arbitrator found the Facebook post to be irrelevant as the evidence established that Petitioner was not the father-in-law being referenced.</a:t>
            </a:r>
          </a:p>
          <a:p>
            <a:r>
              <a:rPr lang="en-US" dirty="0"/>
              <a:t>Again, while there were several other disputed issues, note the added time and energy spent on this Facebook post.</a:t>
            </a:r>
          </a:p>
          <a:p>
            <a:pPr marL="0" indent="0">
              <a:buNone/>
            </a:pPr>
            <a:r>
              <a:rPr lang="en-US" dirty="0"/>
              <a:t>2016 Ill. </a:t>
            </a:r>
            <a:r>
              <a:rPr lang="en-US" dirty="0" err="1"/>
              <a:t>Wrk</a:t>
            </a:r>
            <a:r>
              <a:rPr lang="en-US" dirty="0"/>
              <a:t>. Comp. LEXIS 484, 16 IWCC 611 (finding claimant not credible and denying benefits for failing to prove an accident that arose in and out of the course of employment).</a:t>
            </a:r>
          </a:p>
        </p:txBody>
      </p:sp>
    </p:spTree>
    <p:extLst>
      <p:ext uri="{BB962C8B-B14F-4D97-AF65-F5344CB8AC3E}">
        <p14:creationId xmlns:p14="http://schemas.microsoft.com/office/powerpoint/2010/main" val="100902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1"/>
            <a:ext cx="12192000" cy="1325563"/>
          </a:xfrm>
        </p:spPr>
        <p:txBody>
          <a:bodyPr/>
          <a:lstStyle/>
          <a:p>
            <a:pPr algn="ctr"/>
            <a:r>
              <a:rPr lang="en-US" b="1" dirty="0"/>
              <a:t>Damage Control</a:t>
            </a:r>
          </a:p>
        </p:txBody>
      </p:sp>
      <p:sp>
        <p:nvSpPr>
          <p:cNvPr id="3" name="Content Placeholder 2"/>
          <p:cNvSpPr>
            <a:spLocks noGrp="1"/>
          </p:cNvSpPr>
          <p:nvPr>
            <p:ph idx="1"/>
          </p:nvPr>
        </p:nvSpPr>
        <p:spPr>
          <a:xfrm>
            <a:off x="0" y="1121354"/>
            <a:ext cx="12192000" cy="5736646"/>
          </a:xfrm>
        </p:spPr>
        <p:txBody>
          <a:bodyPr>
            <a:noAutofit/>
          </a:bodyPr>
          <a:lstStyle/>
          <a:p>
            <a:r>
              <a:rPr lang="en-US" b="1" dirty="0"/>
              <a:t>The Deception Of The "It's Just Personal" Perception*</a:t>
            </a:r>
            <a:endParaRPr lang="en-US" sz="1400" b="1" dirty="0"/>
          </a:p>
          <a:p>
            <a:pPr lvl="1"/>
            <a:r>
              <a:rPr lang="en-US" sz="2000" dirty="0"/>
              <a:t>Anything and everything is fair game</a:t>
            </a:r>
          </a:p>
          <a:p>
            <a:pPr lvl="2"/>
            <a:r>
              <a:rPr lang="en-US" dirty="0"/>
              <a:t>Complaints about employer and/or insurance carrier</a:t>
            </a:r>
          </a:p>
          <a:p>
            <a:pPr lvl="3"/>
            <a:r>
              <a:rPr lang="en-US" dirty="0"/>
              <a:t>Comments, postings or messages to, from or even about co-workers/management</a:t>
            </a:r>
          </a:p>
          <a:p>
            <a:pPr lvl="3"/>
            <a:r>
              <a:rPr lang="en-US" dirty="0"/>
              <a:t>Authorization/non-authorization of treatment</a:t>
            </a:r>
          </a:p>
          <a:p>
            <a:pPr lvl="2"/>
            <a:r>
              <a:rPr lang="en-US" dirty="0"/>
              <a:t>Don’t open the door but sometimes it’s not all bad (Re-direct)</a:t>
            </a:r>
          </a:p>
          <a:p>
            <a:pPr lvl="3"/>
            <a:r>
              <a:rPr lang="en-US" dirty="0"/>
              <a:t>Checking into medical facilities</a:t>
            </a:r>
          </a:p>
          <a:p>
            <a:pPr lvl="3"/>
            <a:r>
              <a:rPr lang="en-US" dirty="0"/>
              <a:t>Reporting complaints of pain</a:t>
            </a:r>
          </a:p>
          <a:p>
            <a:pPr lvl="3"/>
            <a:r>
              <a:rPr lang="en-US" dirty="0"/>
              <a:t>Posting about missing out on activities or events</a:t>
            </a:r>
          </a:p>
          <a:p>
            <a:r>
              <a:rPr lang="en-US" b="1" dirty="0"/>
              <a:t>Privacy Settings</a:t>
            </a:r>
          </a:p>
          <a:p>
            <a:pPr marL="800100" lvl="1" indent="-342900"/>
            <a:r>
              <a:rPr lang="en-US" sz="2000" dirty="0"/>
              <a:t>What search results come up when you simply google Petitioner? </a:t>
            </a:r>
          </a:p>
          <a:p>
            <a:pPr marL="800100" lvl="1" indent="-342900"/>
            <a:r>
              <a:rPr lang="en-US" sz="2000" dirty="0"/>
              <a:t>Your user name and profile picture on social media is normally public even if your account is set to private.</a:t>
            </a:r>
          </a:p>
          <a:p>
            <a:pPr marL="800100" lvl="1" indent="-342900"/>
            <a:r>
              <a:rPr lang="en-US" sz="2000" dirty="0"/>
              <a:t>Even if your profile is private, photos of you from friends’ accounts may not be.</a:t>
            </a:r>
          </a:p>
          <a:p>
            <a:pPr marL="800100" lvl="1" indent="-342900"/>
            <a:r>
              <a:rPr lang="en-US" sz="2000" dirty="0"/>
              <a:t>Is Petitioner friends with their co-workers or even management on social media?</a:t>
            </a:r>
          </a:p>
          <a:p>
            <a:pPr marL="800100" lvl="1" indent="-342900"/>
            <a:r>
              <a:rPr lang="en-US" sz="2000" dirty="0"/>
              <a:t>Remind Petitioners not to accept Friend Requests from strangers.</a:t>
            </a:r>
          </a:p>
          <a:p>
            <a:pPr lvl="1"/>
            <a:endParaRPr lang="en-US" sz="2000" b="1" dirty="0"/>
          </a:p>
        </p:txBody>
      </p:sp>
      <p:sp>
        <p:nvSpPr>
          <p:cNvPr id="4" name="Footer Placeholder 3">
            <a:extLst>
              <a:ext uri="{FF2B5EF4-FFF2-40B4-BE49-F238E27FC236}">
                <a16:creationId xmlns="" xmlns:a16="http://schemas.microsoft.com/office/drawing/2014/main" id="{168FBC9E-281C-4D1C-80BD-39E8B5299797}"/>
              </a:ext>
            </a:extLst>
          </p:cNvPr>
          <p:cNvSpPr>
            <a:spLocks noGrp="1"/>
          </p:cNvSpPr>
          <p:nvPr>
            <p:ph type="ftr" sz="quarter" idx="11"/>
          </p:nvPr>
        </p:nvSpPr>
        <p:spPr>
          <a:xfrm>
            <a:off x="86260" y="6442609"/>
            <a:ext cx="11964838" cy="380881"/>
          </a:xfrm>
        </p:spPr>
        <p:txBody>
          <a:bodyPr/>
          <a:lstStyle/>
          <a:p>
            <a:pPr algn="l"/>
            <a:r>
              <a:rPr lang="en-US" sz="1100" dirty="0">
                <a:solidFill>
                  <a:schemeClr val="tx1"/>
                </a:solidFill>
              </a:rPr>
              <a:t>* O’Connor, J. (2017 June 19). Professionals, Don’t Let Your Guard Down On Facebook [Web log post]. Retrieved from https://www.forbes.com/sites/forbescoachescouncil/2017/06/19/professionals-dont-let-your-guard-down-on-facebook.</a:t>
            </a:r>
          </a:p>
        </p:txBody>
      </p:sp>
    </p:spTree>
    <p:extLst>
      <p:ext uri="{BB962C8B-B14F-4D97-AF65-F5344CB8AC3E}">
        <p14:creationId xmlns:p14="http://schemas.microsoft.com/office/powerpoint/2010/main" val="3309333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2199</Words>
  <Application>Microsoft Office PowerPoint</Application>
  <PresentationFormat>Widescreen</PresentationFormat>
  <Paragraphs>220</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WCLA MCLE 10-10-2017</vt:lpstr>
      <vt:lpstr>Social Media Giants</vt:lpstr>
      <vt:lpstr>Old But Not Dead</vt:lpstr>
      <vt:lpstr>Why do we give a Tweet?</vt:lpstr>
      <vt:lpstr>Why do we give a Tweet?</vt:lpstr>
      <vt:lpstr>DISCUSSION</vt:lpstr>
      <vt:lpstr>We Write How We Talk (at least on social media)</vt:lpstr>
      <vt:lpstr>Don’t Assume Anything</vt:lpstr>
      <vt:lpstr>Damage Control</vt:lpstr>
      <vt:lpstr>PowerPoint Presentation</vt:lpstr>
      <vt:lpstr>PowerPoint Presentation</vt:lpstr>
      <vt:lpstr>PowerPoint Presentation</vt:lpstr>
      <vt:lpstr>Illinois Rules of Evidence</vt:lpstr>
      <vt:lpstr>Can’t I just issue a subpoena?</vt:lpstr>
      <vt:lpstr>Foundation</vt:lpstr>
      <vt:lpstr>Congrats!  The content is in evidence, but what does it mean?</vt:lpstr>
      <vt:lpstr>Social Media vs. Reality</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WCLA MCLE 8-9-2017</dc:title>
  <dc:creator>David B. Menchetti</dc:creator>
  <cp:lastModifiedBy>David B. Menchetti</cp:lastModifiedBy>
  <cp:revision>100</cp:revision>
  <cp:lastPrinted>2017-10-09T12:24:56Z</cp:lastPrinted>
  <dcterms:created xsi:type="dcterms:W3CDTF">2017-08-07T11:49:13Z</dcterms:created>
  <dcterms:modified xsi:type="dcterms:W3CDTF">2017-10-12T13:01:10Z</dcterms:modified>
</cp:coreProperties>
</file>