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58" r:id="rId18"/>
    <p:sldId id="259" r:id="rId19"/>
    <p:sldId id="260" r:id="rId20"/>
    <p:sldId id="261" r:id="rId21"/>
    <p:sldId id="262" r:id="rId22"/>
    <p:sldId id="263"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306FC41-438C-4DAE-9C84-B84A583101C9}" type="datetimeFigureOut">
              <a:rPr lang="en-US" smtClean="0"/>
              <a:t>11/17/2016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CD9A94D-C508-46E0-996C-45894C9812EE}" type="slidenum">
              <a:rPr lang="en-US" smtClean="0"/>
              <a:t>‹#›</a:t>
            </a:fld>
            <a:endParaRPr lang="en-US"/>
          </a:p>
        </p:txBody>
      </p:sp>
    </p:spTree>
    <p:extLst>
      <p:ext uri="{BB962C8B-B14F-4D97-AF65-F5344CB8AC3E}">
        <p14:creationId xmlns:p14="http://schemas.microsoft.com/office/powerpoint/2010/main" val="3444531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854338" indent="-328591">
              <a:defRPr>
                <a:solidFill>
                  <a:schemeClr val="tx1"/>
                </a:solidFill>
                <a:latin typeface="Arial" panose="020B0604020202020204" pitchFamily="34" charset="0"/>
                <a:cs typeface="Arial" panose="020B0604020202020204" pitchFamily="34" charset="0"/>
              </a:defRPr>
            </a:lvl2pPr>
            <a:lvl3pPr marL="1314366" indent="-262871">
              <a:defRPr>
                <a:solidFill>
                  <a:schemeClr val="tx1"/>
                </a:solidFill>
                <a:latin typeface="Arial" panose="020B0604020202020204" pitchFamily="34" charset="0"/>
                <a:cs typeface="Arial" panose="020B0604020202020204" pitchFamily="34" charset="0"/>
              </a:defRPr>
            </a:lvl3pPr>
            <a:lvl4pPr marL="1840113" indent="-262871">
              <a:defRPr>
                <a:solidFill>
                  <a:schemeClr val="tx1"/>
                </a:solidFill>
                <a:latin typeface="Arial" panose="020B0604020202020204" pitchFamily="34" charset="0"/>
                <a:cs typeface="Arial" panose="020B0604020202020204" pitchFamily="34" charset="0"/>
              </a:defRPr>
            </a:lvl4pPr>
            <a:lvl5pPr marL="2365859" indent="-262871">
              <a:defRPr>
                <a:solidFill>
                  <a:schemeClr val="tx1"/>
                </a:solidFill>
                <a:latin typeface="Arial" panose="020B0604020202020204" pitchFamily="34" charset="0"/>
                <a:cs typeface="Arial" panose="020B0604020202020204" pitchFamily="34" charset="0"/>
              </a:defRPr>
            </a:lvl5pPr>
            <a:lvl6pPr marL="2891605" indent="-26287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417352" indent="-26287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943100" indent="-26287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468845" indent="-26287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70DECB-C27E-4584-88A0-4A67ADD56D29}" type="slidenum">
              <a:rPr lang="en-US" altLang="en-US">
                <a:latin typeface="Calibri" panose="020F0502020204030204" pitchFamily="34" charset="0"/>
              </a:rPr>
              <a:pPr/>
              <a:t>1</a:t>
            </a:fld>
            <a:endParaRPr lang="en-US" altLang="en-US">
              <a:latin typeface="Calibri" panose="020F0502020204030204" pitchFamily="34" charset="0"/>
            </a:endParaRPr>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1099490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C72DD4-6C2C-4CCA-8473-7AC143911708}"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FD82A-513C-4ECE-9A16-E6CA31EEF1E4}" type="slidenum">
              <a:rPr lang="en-US" smtClean="0"/>
              <a:t>‹#›</a:t>
            </a:fld>
            <a:endParaRPr lang="en-US"/>
          </a:p>
        </p:txBody>
      </p:sp>
    </p:spTree>
    <p:extLst>
      <p:ext uri="{BB962C8B-B14F-4D97-AF65-F5344CB8AC3E}">
        <p14:creationId xmlns:p14="http://schemas.microsoft.com/office/powerpoint/2010/main" val="195115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C72DD4-6C2C-4CCA-8473-7AC143911708}"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FD82A-513C-4ECE-9A16-E6CA31EEF1E4}" type="slidenum">
              <a:rPr lang="en-US" smtClean="0"/>
              <a:t>‹#›</a:t>
            </a:fld>
            <a:endParaRPr lang="en-US"/>
          </a:p>
        </p:txBody>
      </p:sp>
    </p:spTree>
    <p:extLst>
      <p:ext uri="{BB962C8B-B14F-4D97-AF65-F5344CB8AC3E}">
        <p14:creationId xmlns:p14="http://schemas.microsoft.com/office/powerpoint/2010/main" val="1273195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C72DD4-6C2C-4CCA-8473-7AC143911708}"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FD82A-513C-4ECE-9A16-E6CA31EEF1E4}" type="slidenum">
              <a:rPr lang="en-US" smtClean="0"/>
              <a:t>‹#›</a:t>
            </a:fld>
            <a:endParaRPr lang="en-US"/>
          </a:p>
        </p:txBody>
      </p:sp>
    </p:spTree>
    <p:extLst>
      <p:ext uri="{BB962C8B-B14F-4D97-AF65-F5344CB8AC3E}">
        <p14:creationId xmlns:p14="http://schemas.microsoft.com/office/powerpoint/2010/main" val="2729939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C72DD4-6C2C-4CCA-8473-7AC143911708}"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FD82A-513C-4ECE-9A16-E6CA31EEF1E4}" type="slidenum">
              <a:rPr lang="en-US" smtClean="0"/>
              <a:t>‹#›</a:t>
            </a:fld>
            <a:endParaRPr lang="en-US"/>
          </a:p>
        </p:txBody>
      </p:sp>
    </p:spTree>
    <p:extLst>
      <p:ext uri="{BB962C8B-B14F-4D97-AF65-F5344CB8AC3E}">
        <p14:creationId xmlns:p14="http://schemas.microsoft.com/office/powerpoint/2010/main" val="3689820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C72DD4-6C2C-4CCA-8473-7AC143911708}"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FD82A-513C-4ECE-9A16-E6CA31EEF1E4}" type="slidenum">
              <a:rPr lang="en-US" smtClean="0"/>
              <a:t>‹#›</a:t>
            </a:fld>
            <a:endParaRPr lang="en-US"/>
          </a:p>
        </p:txBody>
      </p:sp>
    </p:spTree>
    <p:extLst>
      <p:ext uri="{BB962C8B-B14F-4D97-AF65-F5344CB8AC3E}">
        <p14:creationId xmlns:p14="http://schemas.microsoft.com/office/powerpoint/2010/main" val="509901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C72DD4-6C2C-4CCA-8473-7AC143911708}"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FD82A-513C-4ECE-9A16-E6CA31EEF1E4}" type="slidenum">
              <a:rPr lang="en-US" smtClean="0"/>
              <a:t>‹#›</a:t>
            </a:fld>
            <a:endParaRPr lang="en-US"/>
          </a:p>
        </p:txBody>
      </p:sp>
    </p:spTree>
    <p:extLst>
      <p:ext uri="{BB962C8B-B14F-4D97-AF65-F5344CB8AC3E}">
        <p14:creationId xmlns:p14="http://schemas.microsoft.com/office/powerpoint/2010/main" val="1904639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C72DD4-6C2C-4CCA-8473-7AC143911708}" type="datetimeFigureOut">
              <a:rPr lang="en-US" smtClean="0"/>
              <a:t>11/17/2016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9FD82A-513C-4ECE-9A16-E6CA31EEF1E4}" type="slidenum">
              <a:rPr lang="en-US" smtClean="0"/>
              <a:t>‹#›</a:t>
            </a:fld>
            <a:endParaRPr lang="en-US"/>
          </a:p>
        </p:txBody>
      </p:sp>
    </p:spTree>
    <p:extLst>
      <p:ext uri="{BB962C8B-B14F-4D97-AF65-F5344CB8AC3E}">
        <p14:creationId xmlns:p14="http://schemas.microsoft.com/office/powerpoint/2010/main" val="1346270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C72DD4-6C2C-4CCA-8473-7AC143911708}" type="datetimeFigureOut">
              <a:rPr lang="en-US" smtClean="0"/>
              <a:t>11/17/2016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9FD82A-513C-4ECE-9A16-E6CA31EEF1E4}" type="slidenum">
              <a:rPr lang="en-US" smtClean="0"/>
              <a:t>‹#›</a:t>
            </a:fld>
            <a:endParaRPr lang="en-US"/>
          </a:p>
        </p:txBody>
      </p:sp>
    </p:spTree>
    <p:extLst>
      <p:ext uri="{BB962C8B-B14F-4D97-AF65-F5344CB8AC3E}">
        <p14:creationId xmlns:p14="http://schemas.microsoft.com/office/powerpoint/2010/main" val="1137375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C72DD4-6C2C-4CCA-8473-7AC143911708}" type="datetimeFigureOut">
              <a:rPr lang="en-US" smtClean="0"/>
              <a:t>11/17/2016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9FD82A-513C-4ECE-9A16-E6CA31EEF1E4}" type="slidenum">
              <a:rPr lang="en-US" smtClean="0"/>
              <a:t>‹#›</a:t>
            </a:fld>
            <a:endParaRPr lang="en-US"/>
          </a:p>
        </p:txBody>
      </p:sp>
    </p:spTree>
    <p:extLst>
      <p:ext uri="{BB962C8B-B14F-4D97-AF65-F5344CB8AC3E}">
        <p14:creationId xmlns:p14="http://schemas.microsoft.com/office/powerpoint/2010/main" val="3254137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C72DD4-6C2C-4CCA-8473-7AC143911708}"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FD82A-513C-4ECE-9A16-E6CA31EEF1E4}" type="slidenum">
              <a:rPr lang="en-US" smtClean="0"/>
              <a:t>‹#›</a:t>
            </a:fld>
            <a:endParaRPr lang="en-US"/>
          </a:p>
        </p:txBody>
      </p:sp>
    </p:spTree>
    <p:extLst>
      <p:ext uri="{BB962C8B-B14F-4D97-AF65-F5344CB8AC3E}">
        <p14:creationId xmlns:p14="http://schemas.microsoft.com/office/powerpoint/2010/main" val="2106728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C72DD4-6C2C-4CCA-8473-7AC143911708}"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FD82A-513C-4ECE-9A16-E6CA31EEF1E4}" type="slidenum">
              <a:rPr lang="en-US" smtClean="0"/>
              <a:t>‹#›</a:t>
            </a:fld>
            <a:endParaRPr lang="en-US"/>
          </a:p>
        </p:txBody>
      </p:sp>
    </p:spTree>
    <p:extLst>
      <p:ext uri="{BB962C8B-B14F-4D97-AF65-F5344CB8AC3E}">
        <p14:creationId xmlns:p14="http://schemas.microsoft.com/office/powerpoint/2010/main" val="1810375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72DD4-6C2C-4CCA-8473-7AC143911708}" type="datetimeFigureOut">
              <a:rPr lang="en-US" smtClean="0"/>
              <a:t>11/17/2016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9FD82A-513C-4ECE-9A16-E6CA31EEF1E4}" type="slidenum">
              <a:rPr lang="en-US" smtClean="0"/>
              <a:t>‹#›</a:t>
            </a:fld>
            <a:endParaRPr lang="en-US"/>
          </a:p>
        </p:txBody>
      </p:sp>
    </p:spTree>
    <p:extLst>
      <p:ext uri="{BB962C8B-B14F-4D97-AF65-F5344CB8AC3E}">
        <p14:creationId xmlns:p14="http://schemas.microsoft.com/office/powerpoint/2010/main" val="3816817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pPr algn="ctr" eaLnBrk="1" hangingPunct="1"/>
            <a:r>
              <a:rPr lang="en-US" altLang="en-US" dirty="0" smtClean="0"/>
              <a:t>WCLA MCLE</a:t>
            </a:r>
            <a:br>
              <a:rPr lang="en-US" altLang="en-US" dirty="0" smtClean="0"/>
            </a:br>
            <a:r>
              <a:rPr lang="en-US" altLang="en-US" dirty="0" smtClean="0"/>
              <a:t>11-15-2016</a:t>
            </a:r>
          </a:p>
        </p:txBody>
      </p:sp>
      <p:sp>
        <p:nvSpPr>
          <p:cNvPr id="4099" name="Content Placeholder 4"/>
          <p:cNvSpPr>
            <a:spLocks noGrp="1"/>
          </p:cNvSpPr>
          <p:nvPr>
            <p:ph idx="1"/>
          </p:nvPr>
        </p:nvSpPr>
        <p:spPr/>
        <p:txBody>
          <a:bodyPr/>
          <a:lstStyle/>
          <a:p>
            <a:pPr eaLnBrk="1" hangingPunct="1"/>
            <a:r>
              <a:rPr lang="en-US" altLang="en-US" dirty="0" smtClean="0"/>
              <a:t>Section 12, Section 16 &amp; </a:t>
            </a:r>
            <a:r>
              <a:rPr lang="en-US" altLang="en-US" dirty="0" err="1" smtClean="0"/>
              <a:t>Ghere</a:t>
            </a:r>
            <a:endParaRPr lang="en-US" altLang="en-US" dirty="0" smtClean="0"/>
          </a:p>
          <a:p>
            <a:pPr eaLnBrk="1" hangingPunct="1"/>
            <a:r>
              <a:rPr lang="en-US" altLang="en-US" dirty="0" smtClean="0"/>
              <a:t>Tuesday November 15, 2016</a:t>
            </a:r>
          </a:p>
          <a:p>
            <a:pPr eaLnBrk="1" hangingPunct="1"/>
            <a:r>
              <a:rPr lang="en-US" altLang="en-US" dirty="0" smtClean="0"/>
              <a:t>12:00 noon to 1 pm</a:t>
            </a:r>
          </a:p>
          <a:p>
            <a:pPr eaLnBrk="1" hangingPunct="1"/>
            <a:r>
              <a:rPr lang="en-US" altLang="en-US" dirty="0" smtClean="0"/>
              <a:t>James R. Thompson Center Auditorium, Chicago, IL</a:t>
            </a:r>
          </a:p>
          <a:p>
            <a:pPr eaLnBrk="1" hangingPunct="1"/>
            <a:r>
              <a:rPr lang="en-US" altLang="en-US" dirty="0" smtClean="0"/>
              <a:t>1 hour general MCLE credit</a:t>
            </a:r>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431277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u="sng" dirty="0" smtClean="0"/>
              <a:t>Certified Testing v. IIC</a:t>
            </a:r>
            <a:r>
              <a:rPr lang="en-US" dirty="0" smtClean="0"/>
              <a:t>,</a:t>
            </a:r>
            <a:br>
              <a:rPr lang="en-US" dirty="0" smtClean="0"/>
            </a:br>
            <a:r>
              <a:rPr lang="en-US" dirty="0" smtClean="0"/>
              <a:t>367 Ill.App.3d 938 (2006)</a:t>
            </a:r>
            <a:endParaRPr lang="en-US" dirty="0"/>
          </a:p>
        </p:txBody>
      </p:sp>
      <p:sp>
        <p:nvSpPr>
          <p:cNvPr id="3" name="Content Placeholder 2"/>
          <p:cNvSpPr>
            <a:spLocks noGrp="1"/>
          </p:cNvSpPr>
          <p:nvPr>
            <p:ph idx="1"/>
          </p:nvPr>
        </p:nvSpPr>
        <p:spPr/>
        <p:txBody>
          <a:bodyPr rtlCol="0">
            <a:normAutofit/>
          </a:bodyPr>
          <a:lstStyle/>
          <a:p>
            <a:pPr>
              <a:defRPr/>
            </a:pPr>
            <a:r>
              <a:rPr lang="en-US" dirty="0" smtClean="0"/>
              <a:t>Petitioner sheet metal worker hurt knee climbing down ladder</a:t>
            </a:r>
          </a:p>
          <a:p>
            <a:pPr>
              <a:defRPr/>
            </a:pPr>
            <a:r>
              <a:rPr lang="en-US" dirty="0" smtClean="0"/>
              <a:t>Petitioner’s IME, Dr. Watson, opined that Petitioner “would not be able to do all of his duties as a sheet metal worker”</a:t>
            </a:r>
          </a:p>
          <a:p>
            <a:pPr>
              <a:defRPr/>
            </a:pPr>
            <a:r>
              <a:rPr lang="en-US" dirty="0" smtClean="0"/>
              <a:t>Respondent’s lawyer objected pursuant to “Section 12”</a:t>
            </a:r>
          </a:p>
          <a:p>
            <a:pPr>
              <a:defRPr/>
            </a:pPr>
            <a:r>
              <a:rPr lang="en-US" dirty="0" smtClean="0"/>
              <a:t>Objection overruled and Arbitrator awarded TTD (affirmed all the way up)   </a:t>
            </a:r>
            <a:endParaRPr lang="en-US" dirty="0"/>
          </a:p>
        </p:txBody>
      </p:sp>
    </p:spTree>
    <p:extLst>
      <p:ext uri="{BB962C8B-B14F-4D97-AF65-F5344CB8AC3E}">
        <p14:creationId xmlns:p14="http://schemas.microsoft.com/office/powerpoint/2010/main" val="1336340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u="sng" dirty="0" smtClean="0"/>
              <a:t>Certified Testing v. IIC</a:t>
            </a:r>
            <a:r>
              <a:rPr lang="en-US" dirty="0" smtClean="0"/>
              <a:t>,</a:t>
            </a:r>
            <a:br>
              <a:rPr lang="en-US" dirty="0" smtClean="0"/>
            </a:br>
            <a:r>
              <a:rPr lang="en-US" dirty="0" smtClean="0"/>
              <a:t>367 Ill.App.3d 938 (2006)</a:t>
            </a:r>
            <a:endParaRPr lang="en-US" dirty="0"/>
          </a:p>
        </p:txBody>
      </p:sp>
      <p:sp>
        <p:nvSpPr>
          <p:cNvPr id="3" name="Content Placeholder 2"/>
          <p:cNvSpPr>
            <a:spLocks noGrp="1"/>
          </p:cNvSpPr>
          <p:nvPr>
            <p:ph idx="1"/>
          </p:nvPr>
        </p:nvSpPr>
        <p:spPr/>
        <p:txBody>
          <a:bodyPr rtlCol="0">
            <a:normAutofit fontScale="25000" lnSpcReduction="20000"/>
          </a:bodyPr>
          <a:lstStyle/>
          <a:p>
            <a:pPr>
              <a:defRPr/>
            </a:pPr>
            <a:r>
              <a:rPr lang="en-US" sz="7200" dirty="0"/>
              <a:t>Abuse of discretion standard</a:t>
            </a:r>
          </a:p>
          <a:p>
            <a:pPr>
              <a:defRPr/>
            </a:pPr>
            <a:r>
              <a:rPr lang="en-US" sz="7200" dirty="0"/>
              <a:t>Employer admits that it received a written report from Dr. Watson, dated August 19, 2003, and it does not suggest that the report was furnished less than 48 hours prior to hearing. Rather, employer contends that Dr. Watson's opinion regarding whether he would restrict claimant's employment as a sheet metal worker </a:t>
            </a:r>
            <a:r>
              <a:rPr lang="en-US" sz="7200" b="1" i="1" u="sng" dirty="0"/>
              <a:t>went beyond the opinions </a:t>
            </a:r>
            <a:r>
              <a:rPr lang="en-US" sz="7200" dirty="0"/>
              <a:t>rendered in his August 19, 2003, report. </a:t>
            </a:r>
          </a:p>
          <a:p>
            <a:pPr>
              <a:defRPr/>
            </a:pPr>
            <a:r>
              <a:rPr lang="en-US" sz="7200" dirty="0"/>
              <a:t>Here, Dr. Watson examined claimant's knee, opined on the severity of claimant's knee injury, and, in his report, expressed doubt as to whether claimant would be able to perform aspects of his job. Specifically, Dr. Watson's narrative report states that he found claimant's condition to be severe and that claimant  may now have difficulty climbing stairs and ladders, particularly while carrying heavy equipment, "which is required by his job.“</a:t>
            </a:r>
          </a:p>
          <a:p>
            <a:pPr>
              <a:defRPr/>
            </a:pPr>
            <a:r>
              <a:rPr lang="en-US" sz="7200" dirty="0"/>
              <a:t> In his deposition, Dr. Watson was asked whether, based on his assessment of claimant's knee, he would recommend that claimant's work be restricted. </a:t>
            </a:r>
          </a:p>
          <a:p>
            <a:pPr>
              <a:defRPr/>
            </a:pPr>
            <a:r>
              <a:rPr lang="en-US" sz="7200" dirty="0"/>
              <a:t>It was reasonable for the Commission to find that </a:t>
            </a:r>
            <a:r>
              <a:rPr lang="en-US" sz="7200" b="1" i="1" u="sng" dirty="0"/>
              <a:t>Dr. Watson's deposition testimony was a natural continuation of the opinion in his narrative report</a:t>
            </a:r>
            <a:r>
              <a:rPr lang="en-US" sz="7200" dirty="0"/>
              <a:t> and that his opinion, that claimant's condition would restrict his ability to perform his job as a sheet metal worker, </a:t>
            </a:r>
            <a:r>
              <a:rPr lang="en-US" sz="7200" b="1" i="1" u="sng" dirty="0"/>
              <a:t>did not come as a surprise </a:t>
            </a:r>
            <a:r>
              <a:rPr lang="en-US" sz="7200" dirty="0"/>
              <a:t>to employer. Thus, we conclude that the Commission did not abuse its discretion in overruling employer's </a:t>
            </a:r>
            <a:r>
              <a:rPr lang="en-US" sz="7200" i="1" dirty="0"/>
              <a:t>section 12</a:t>
            </a:r>
            <a:r>
              <a:rPr lang="en-US" sz="7200" dirty="0"/>
              <a:t> objection.</a:t>
            </a:r>
          </a:p>
          <a:p>
            <a:pPr>
              <a:defRPr/>
            </a:pPr>
            <a:endParaRPr lang="en-US" dirty="0"/>
          </a:p>
        </p:txBody>
      </p:sp>
    </p:spTree>
    <p:extLst>
      <p:ext uri="{BB962C8B-B14F-4D97-AF65-F5344CB8AC3E}">
        <p14:creationId xmlns:p14="http://schemas.microsoft.com/office/powerpoint/2010/main" val="4047587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u="sng" dirty="0" smtClean="0"/>
              <a:t>City of Chicago v. IWCC</a:t>
            </a:r>
            <a:r>
              <a:rPr lang="en-US" dirty="0" smtClean="0"/>
              <a:t>,</a:t>
            </a:r>
            <a:br>
              <a:rPr lang="en-US" dirty="0" smtClean="0"/>
            </a:br>
            <a:r>
              <a:rPr lang="en-US" dirty="0" smtClean="0"/>
              <a:t>387 Ill.App.3d 276 (2008) </a:t>
            </a:r>
            <a:endParaRPr lang="en-US" dirty="0"/>
          </a:p>
        </p:txBody>
      </p:sp>
      <p:sp>
        <p:nvSpPr>
          <p:cNvPr id="3" name="Content Placeholder 2"/>
          <p:cNvSpPr>
            <a:spLocks noGrp="1"/>
          </p:cNvSpPr>
          <p:nvPr>
            <p:ph idx="1"/>
          </p:nvPr>
        </p:nvSpPr>
        <p:spPr/>
        <p:txBody>
          <a:bodyPr rtlCol="0">
            <a:normAutofit/>
          </a:bodyPr>
          <a:lstStyle/>
          <a:p>
            <a:pPr>
              <a:defRPr/>
            </a:pPr>
            <a:r>
              <a:rPr lang="en-US" dirty="0" smtClean="0"/>
              <a:t>Given this court's prior determination that the purpose of </a:t>
            </a:r>
            <a:r>
              <a:rPr lang="en-US" i="1" dirty="0" smtClean="0"/>
              <a:t>section 12</a:t>
            </a:r>
            <a:r>
              <a:rPr lang="en-US" dirty="0" smtClean="0"/>
              <a:t> is to prevent surprise medical testimony at the arbitration hearing, </a:t>
            </a:r>
            <a:r>
              <a:rPr lang="en-US" b="1" i="1" u="sng" dirty="0" smtClean="0"/>
              <a:t>the Commission's ruling in Marks that the "hearing" referred to in Section 12 is the treating physician's deposition is completely at odds with this court's statement of the purpose of Section 12</a:t>
            </a:r>
            <a:r>
              <a:rPr lang="en-US" dirty="0" smtClean="0"/>
              <a:t>. The Commission's decision to exclude Dr. Slack's report was error as a matter of law. We note that had Dr. Slack's report been completed but withheld until after Dr. </a:t>
            </a:r>
            <a:r>
              <a:rPr lang="en-US" dirty="0" err="1" smtClean="0"/>
              <a:t>Chmell's</a:t>
            </a:r>
            <a:r>
              <a:rPr lang="en-US" dirty="0" smtClean="0"/>
              <a:t> deposition the outcome may have been different.</a:t>
            </a:r>
          </a:p>
          <a:p>
            <a:pPr>
              <a:defRPr/>
            </a:pPr>
            <a:endParaRPr lang="en-US" dirty="0"/>
          </a:p>
        </p:txBody>
      </p:sp>
    </p:spTree>
    <p:extLst>
      <p:ext uri="{BB962C8B-B14F-4D97-AF65-F5344CB8AC3E}">
        <p14:creationId xmlns:p14="http://schemas.microsoft.com/office/powerpoint/2010/main" val="374752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u="sng" dirty="0" smtClean="0"/>
              <a:t>Mulligan v. IWCC</a:t>
            </a:r>
            <a:r>
              <a:rPr lang="en-US" dirty="0" smtClean="0"/>
              <a:t>,</a:t>
            </a:r>
            <a:br>
              <a:rPr lang="en-US" dirty="0" smtClean="0"/>
            </a:br>
            <a:r>
              <a:rPr lang="en-US" dirty="0" smtClean="0"/>
              <a:t>408 Ill.App.3d 205 (2011)</a:t>
            </a:r>
            <a:endParaRPr lang="en-US" dirty="0"/>
          </a:p>
        </p:txBody>
      </p:sp>
      <p:sp>
        <p:nvSpPr>
          <p:cNvPr id="17411" name="Content Placeholder 2"/>
          <p:cNvSpPr>
            <a:spLocks noGrp="1"/>
          </p:cNvSpPr>
          <p:nvPr>
            <p:ph idx="1"/>
          </p:nvPr>
        </p:nvSpPr>
        <p:spPr/>
        <p:txBody>
          <a:bodyPr/>
          <a:lstStyle/>
          <a:p>
            <a:pPr eaLnBrk="1" hangingPunct="1"/>
            <a:r>
              <a:rPr lang="en-US" altLang="en-US" sz="1400"/>
              <a:t>The employer presented the </a:t>
            </a:r>
            <a:r>
              <a:rPr lang="en-US" altLang="en-US" sz="1400" b="1" i="1" u="sng"/>
              <a:t>live testimony of Dr. Kornblatt and the evidence deposition testimony of Dr. Hopkinson</a:t>
            </a:r>
            <a:r>
              <a:rPr lang="en-US" altLang="en-US" sz="1400"/>
              <a:t> on the issue of whether the 1994 accidents caused the claimant's right knee conditions. The claimant objected to the testimony of these doctors, arguing that the employer had not timely furnished him copies of the doctors' medical reports as required by section 12 of the Act</a:t>
            </a:r>
          </a:p>
          <a:p>
            <a:pPr eaLnBrk="1" hangingPunct="1"/>
            <a:r>
              <a:rPr lang="en-US" altLang="en-US" sz="1400"/>
              <a:t>In his objection to the employer's motion for a </a:t>
            </a:r>
            <a:r>
              <a:rPr lang="en-US" altLang="en-US" sz="1400" i="1"/>
              <a:t>dedimus potestatem</a:t>
            </a:r>
            <a:r>
              <a:rPr lang="en-US" altLang="en-US" sz="1400"/>
              <a:t>, the claimant's attorney stated that he had never received Dr. Hopkinson's report until he received a letter from the employer's counsel dated July 15, 2004…The arbitrator overruled the claimant's objection to the employer's request for an evidence deposition of Dr. Hopkinson. In doing so, the arbitrator simply noted that "the examination of the doctor has not started" and that the parties "have not completed the hearing." No finding was made that the employer had shown good cause for taking the deposition after the arbitration hearing had commenced</a:t>
            </a:r>
          </a:p>
          <a:p>
            <a:pPr eaLnBrk="1" hangingPunct="1"/>
            <a:r>
              <a:rPr lang="en-US" altLang="en-US" sz="1400"/>
              <a:t>The employer also retained a new medical expert, Dr. Kornblatt, to conduct a review of the claimant's medical records and render opinions concerning the claimant's knee conditions. On September 24, 2004, Dr. Kornblatt prepared a report that set out his findings and opinions based on his document review, and that report was then furnished to the claimant. When the parties appeared at the arbitration hearing on July 27, 2005, the employer called Dr. Kornblatt as a witness. The claimant objected to his testimony, arguing that section 12 required that the employer furnish him a copy of Dr. Kornblatt's report at least 48 hours prior to the start of the April 20, 2004, hearing. The claimant's attorney argued that section 12 bars the testimony of a new examining physician retained by the employer after the arbitration hearing has commenced, the claimant has testified, and the depositions of the claimant's physician witnesses have been taken. The arbitrator overruled the claimant's  objection and again ruled that the 48 hour requirement in section 12 applied to the day of the hearing on which the doctor testified, not to the first day of the hearing on April 20, 2004. The arbitrator, therefore, allowed Dr. Kornblatt to testify on July 27, 2005, over the claimant's objection. </a:t>
            </a:r>
          </a:p>
        </p:txBody>
      </p:sp>
    </p:spTree>
    <p:extLst>
      <p:ext uri="{BB962C8B-B14F-4D97-AF65-F5344CB8AC3E}">
        <p14:creationId xmlns:p14="http://schemas.microsoft.com/office/powerpoint/2010/main" val="3814680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u="sng" dirty="0" smtClean="0"/>
              <a:t>Mulligan v. IWCC</a:t>
            </a:r>
            <a:r>
              <a:rPr lang="en-US" dirty="0" smtClean="0"/>
              <a:t>,</a:t>
            </a:r>
            <a:br>
              <a:rPr lang="en-US" dirty="0" smtClean="0"/>
            </a:br>
            <a:r>
              <a:rPr lang="en-US" dirty="0" smtClean="0"/>
              <a:t>408 Ill.App.3d 205 (2011)</a:t>
            </a:r>
            <a:endParaRPr lang="en-US" dirty="0"/>
          </a:p>
        </p:txBody>
      </p:sp>
      <p:sp>
        <p:nvSpPr>
          <p:cNvPr id="3" name="Content Placeholder 2"/>
          <p:cNvSpPr>
            <a:spLocks noGrp="1"/>
          </p:cNvSpPr>
          <p:nvPr>
            <p:ph idx="1"/>
          </p:nvPr>
        </p:nvSpPr>
        <p:spPr/>
        <p:txBody>
          <a:bodyPr rtlCol="0">
            <a:normAutofit fontScale="85000" lnSpcReduction="20000"/>
          </a:bodyPr>
          <a:lstStyle/>
          <a:p>
            <a:pPr>
              <a:defRPr/>
            </a:pPr>
            <a:r>
              <a:rPr lang="en-US" dirty="0" smtClean="0"/>
              <a:t>The claimant raises several issues on appeal, including that the Commission's admission of the testimony of Dr. </a:t>
            </a:r>
            <a:r>
              <a:rPr lang="en-US" dirty="0" err="1" smtClean="0"/>
              <a:t>Kornblatt</a:t>
            </a:r>
            <a:r>
              <a:rPr lang="en-US" dirty="0" smtClean="0"/>
              <a:t> and Dr. Hopkinson violated section 12 of the Act…The claimant further argues that, without their testimony, the Commission's finding that his right knee condition was not causally connected to the 1994 work accidents and the Commission's decision to deny benefits for permanent total disability (PTD) as a result of the 1994 accidents were against the manifest weight of the evidence.</a:t>
            </a:r>
          </a:p>
          <a:p>
            <a:pPr>
              <a:defRPr/>
            </a:pPr>
            <a:r>
              <a:rPr lang="en-US" dirty="0" smtClean="0"/>
              <a:t>Our analysis of the claimant's objection to the testimony of Dr. </a:t>
            </a:r>
            <a:r>
              <a:rPr lang="en-US" dirty="0" err="1" smtClean="0"/>
              <a:t>Kornblatt</a:t>
            </a:r>
            <a:r>
              <a:rPr lang="en-US" dirty="0" smtClean="0"/>
              <a:t> and Dr. Hopkinson requires us to construe this language of section 12 of the Act. [HN3] When resolution of an issue on appeal involves a question of statutory construction, the proper standard of review is </a:t>
            </a:r>
            <a:r>
              <a:rPr lang="en-US" i="1" dirty="0" smtClean="0"/>
              <a:t>de novo</a:t>
            </a:r>
            <a:r>
              <a:rPr lang="en-US" dirty="0" smtClean="0"/>
              <a:t>. </a:t>
            </a:r>
          </a:p>
          <a:p>
            <a:pPr>
              <a:defRPr/>
            </a:pPr>
            <a:r>
              <a:rPr lang="en-US" dirty="0" smtClean="0"/>
              <a:t>With respect to Dr. </a:t>
            </a:r>
            <a:r>
              <a:rPr lang="en-US" dirty="0" err="1" smtClean="0"/>
              <a:t>Kornblatt's</a:t>
            </a:r>
            <a:r>
              <a:rPr lang="en-US" dirty="0" smtClean="0"/>
              <a:t> testimony, the first issue we must address is whether his testimony, based on a review of medical documents rather than an examination of the claimant, falls within the purview of section 12. In doing so, we note that [HN4] section 12, on its face, applies to "physical examinations." </a:t>
            </a:r>
            <a:endParaRPr lang="en-US" dirty="0"/>
          </a:p>
        </p:txBody>
      </p:sp>
    </p:spTree>
    <p:extLst>
      <p:ext uri="{BB962C8B-B14F-4D97-AF65-F5344CB8AC3E}">
        <p14:creationId xmlns:p14="http://schemas.microsoft.com/office/powerpoint/2010/main" val="3010049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u="sng" dirty="0" smtClean="0"/>
              <a:t>Mulligan v. IWCC</a:t>
            </a:r>
            <a:r>
              <a:rPr lang="en-US" dirty="0" smtClean="0"/>
              <a:t>,</a:t>
            </a:r>
            <a:br>
              <a:rPr lang="en-US" dirty="0" smtClean="0"/>
            </a:br>
            <a:r>
              <a:rPr lang="en-US" dirty="0" smtClean="0"/>
              <a:t>408 Ill.App.3d 205 (2011)</a:t>
            </a:r>
            <a:endParaRPr lang="en-US" dirty="0"/>
          </a:p>
        </p:txBody>
      </p:sp>
      <p:sp>
        <p:nvSpPr>
          <p:cNvPr id="3" name="Content Placeholder 2"/>
          <p:cNvSpPr>
            <a:spLocks noGrp="1"/>
          </p:cNvSpPr>
          <p:nvPr>
            <p:ph idx="1"/>
          </p:nvPr>
        </p:nvSpPr>
        <p:spPr/>
        <p:txBody>
          <a:bodyPr rtlCol="0">
            <a:normAutofit fontScale="77500" lnSpcReduction="20000"/>
          </a:bodyPr>
          <a:lstStyle/>
          <a:p>
            <a:pPr>
              <a:defRPr/>
            </a:pPr>
            <a:r>
              <a:rPr lang="en-US" dirty="0" smtClean="0"/>
              <a:t>The purpose of section 12 would be frustrated if parties were allowed to spring surprise medical testimony at the arbitration hearing from doctors who form their opinions exclusively through a review of medical records without conducting an examination of the injured employee. Accordingly, we hold that </a:t>
            </a:r>
            <a:r>
              <a:rPr lang="en-US" b="1" i="1" u="sng" dirty="0" smtClean="0"/>
              <a:t>the testimony of a physician that is based upon a review of medical records rather than a physical examination falls within the 48-hour disclosure requirements of section 12.</a:t>
            </a:r>
          </a:p>
          <a:p>
            <a:pPr>
              <a:defRPr/>
            </a:pPr>
            <a:r>
              <a:rPr lang="en-US" dirty="0" smtClean="0"/>
              <a:t>We now give the term "hearing" its plain and ordinary meaning and hold that compliance with section 12 of the Act dictates that the </a:t>
            </a:r>
            <a:r>
              <a:rPr lang="en-US" b="1" i="1" u="sng" dirty="0" smtClean="0"/>
              <a:t>proponent of medical testimony provide the other party with the required medical reports 48 hours before evidence is presented on the first day of the arbitration hearing</a:t>
            </a:r>
            <a:r>
              <a:rPr lang="en-US" dirty="0" smtClean="0"/>
              <a:t>. This holding is consistent with the purpose of section 12, which is to prevent one party from springing surprise medical testimony on the other party. …</a:t>
            </a:r>
            <a:r>
              <a:rPr lang="en-US" b="1" i="1" u="sng" dirty="0" smtClean="0"/>
              <a:t>Since Dr. </a:t>
            </a:r>
            <a:r>
              <a:rPr lang="en-US" b="1" i="1" u="sng" dirty="0" err="1" smtClean="0"/>
              <a:t>Kornblatt</a:t>
            </a:r>
            <a:r>
              <a:rPr lang="en-US" b="1" i="1" u="sng" dirty="0" smtClean="0"/>
              <a:t> was not even retained to perform a records review until after the arbitration hearing had commenced, his report could not have been timely submitted. </a:t>
            </a:r>
            <a:r>
              <a:rPr lang="en-US" dirty="0" smtClean="0"/>
              <a:t>His report was not submitted until September 2004, several months after the time the case was set for hearing. Accordingly, pursuant to section 12 of the Act, the Commission should not have allowed Dr. </a:t>
            </a:r>
            <a:r>
              <a:rPr lang="en-US" dirty="0" err="1" smtClean="0"/>
              <a:t>Kornblatt</a:t>
            </a:r>
            <a:r>
              <a:rPr lang="en-US" dirty="0" smtClean="0"/>
              <a:t> to testify and should have sustained the claimant's objection to his testimony.</a:t>
            </a:r>
            <a:endParaRPr lang="en-US" dirty="0"/>
          </a:p>
        </p:txBody>
      </p:sp>
    </p:spTree>
    <p:extLst>
      <p:ext uri="{BB962C8B-B14F-4D97-AF65-F5344CB8AC3E}">
        <p14:creationId xmlns:p14="http://schemas.microsoft.com/office/powerpoint/2010/main" val="397634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u="sng" dirty="0" smtClean="0"/>
              <a:t>Mulligan v. IWCC</a:t>
            </a:r>
            <a:r>
              <a:rPr lang="en-US" dirty="0" smtClean="0"/>
              <a:t>,</a:t>
            </a:r>
            <a:br>
              <a:rPr lang="en-US" dirty="0" smtClean="0"/>
            </a:br>
            <a:r>
              <a:rPr lang="en-US" dirty="0" smtClean="0"/>
              <a:t>408 Ill.App.3d 205 (2011)</a:t>
            </a:r>
            <a:endParaRPr lang="en-US" dirty="0"/>
          </a:p>
        </p:txBody>
      </p:sp>
      <p:sp>
        <p:nvSpPr>
          <p:cNvPr id="20483" name="Content Placeholder 2"/>
          <p:cNvSpPr>
            <a:spLocks noGrp="1"/>
          </p:cNvSpPr>
          <p:nvPr>
            <p:ph idx="1"/>
          </p:nvPr>
        </p:nvSpPr>
        <p:spPr/>
        <p:txBody>
          <a:bodyPr/>
          <a:lstStyle/>
          <a:p>
            <a:pPr eaLnBrk="1" hangingPunct="1"/>
            <a:r>
              <a:rPr lang="en-US" altLang="en-US" sz="1600"/>
              <a:t>Likewise, the Commission improperly allowed the admission of the evidence deposition  of Dr. Hopkinson over the claimant's section 12 objection. As noted above, after the arbitration hearing commenced on April 20, 2004, the parties appeared before the arbitrator in August 2004 on the employer's motion for a </a:t>
            </a:r>
            <a:r>
              <a:rPr lang="en-US" altLang="en-US" sz="1600" i="1"/>
              <a:t>dedimus potestatem</a:t>
            </a:r>
            <a:r>
              <a:rPr lang="en-US" altLang="en-US" sz="1600"/>
              <a:t> to take the evidence deposition of Dr. Hopkinson. Dr. Hopkinson examined the claimant and prepared a report in February 1999. The claimant objected to Dr. Hopkinson's testimony, arguing that he did not receive Dr. Hopkinson's report until July 2004, </a:t>
            </a:r>
            <a:r>
              <a:rPr lang="en-US" altLang="en-US" sz="1600" b="1" i="1" u="sng"/>
              <a:t>well beyond the time the case was set for hearing</a:t>
            </a:r>
            <a:r>
              <a:rPr lang="en-US" altLang="en-US" sz="1600"/>
              <a:t>. </a:t>
            </a:r>
          </a:p>
          <a:p>
            <a:pPr eaLnBrk="1" hangingPunct="1"/>
            <a:r>
              <a:rPr lang="en-US" altLang="en-US" sz="1600"/>
              <a:t>The claimant's attorney denied that he had ever received Dr. Hopkinson's report prior to July 2004, and the employer offered no proof that the report had been submitted to the claimant on any earlier date. We conclude that Dr. Hopkinson's testimony was improperly admitted. We hold that when a party objects to the admission of medical testimony on section 12 grounds, </a:t>
            </a:r>
            <a:r>
              <a:rPr lang="en-US" altLang="en-US" sz="1600" b="1" i="1" u="sng"/>
              <a:t>the proponent of the medical testimony has the burden to prove compliance with the requirements of section 12 of the Act.</a:t>
            </a:r>
          </a:p>
          <a:p>
            <a:pPr eaLnBrk="1" hangingPunct="1"/>
            <a:r>
              <a:rPr lang="en-US" altLang="en-US" sz="1600"/>
              <a:t>In addition, Dr. Hopkinson's testimony should have been excluded because the employer failed to show "good cause" for taking his evidence deposition after the start of the arbitration hearing. Section 7030.60 of]the Rules …governs the timing of evidence depositions in workers' compensation proceedings. </a:t>
            </a:r>
            <a:r>
              <a:rPr lang="en-US" altLang="en-US" sz="1600" i="1"/>
              <a:t>50 Ill. Adm. Code § 7030</a:t>
            </a:r>
            <a:r>
              <a:rPr lang="en-US" altLang="en-US" sz="1600"/>
              <a:t> (2008). Section 7030.60 provides that "[e]vidence depositions of any witness may be taken after the hearing begins </a:t>
            </a:r>
            <a:r>
              <a:rPr lang="en-US" altLang="en-US" sz="1600" i="1"/>
              <a:t>only upon order of the Arbitrator or Commissioner, for good cause shown</a:t>
            </a:r>
            <a:r>
              <a:rPr lang="en-US" altLang="en-US" sz="1600" b="1" i="1" u="sng"/>
              <a:t>…. However, our review of the record does not reveal any showing of good cause to allow Dr. Hopkinson's late evidence deposition after the hearing had begun</a:t>
            </a:r>
          </a:p>
        </p:txBody>
      </p:sp>
    </p:spTree>
    <p:extLst>
      <p:ext uri="{BB962C8B-B14F-4D97-AF65-F5344CB8AC3E}">
        <p14:creationId xmlns:p14="http://schemas.microsoft.com/office/powerpoint/2010/main" val="2036645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Connie Love v. RGIS Inventory</a:t>
            </a:r>
            <a:br>
              <a:rPr lang="en-US" dirty="0" smtClean="0"/>
            </a:br>
            <a:r>
              <a:rPr lang="en-US" dirty="0" smtClean="0"/>
              <a:t>15WC013194; 16IWCC0251</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Arbitration Decision</a:t>
            </a:r>
          </a:p>
          <a:p>
            <a:r>
              <a:rPr lang="en-US" dirty="0"/>
              <a:t>During the conclusion/evidentiary hearing on </a:t>
            </a:r>
            <a:r>
              <a:rPr lang="en-US" dirty="0" smtClean="0"/>
              <a:t>July </a:t>
            </a:r>
            <a:r>
              <a:rPr lang="en-US" dirty="0"/>
              <a:t>8, 2015 , Respondent objected to </a:t>
            </a:r>
            <a:r>
              <a:rPr lang="en-US" dirty="0" smtClean="0"/>
              <a:t>the admission </a:t>
            </a:r>
            <a:r>
              <a:rPr lang="en-US" dirty="0"/>
              <a:t>of several treatment notes from June 23,2015, June 29, 2015 and July 2, 20 15, as </a:t>
            </a:r>
            <a:r>
              <a:rPr lang="en-US" dirty="0" smtClean="0"/>
              <a:t>well as </a:t>
            </a:r>
            <a:r>
              <a:rPr lang="en-US" dirty="0"/>
              <a:t>a </a:t>
            </a:r>
            <a:r>
              <a:rPr lang="en-US" dirty="0" smtClean="0"/>
              <a:t>letter </a:t>
            </a:r>
            <a:r>
              <a:rPr lang="en-US" dirty="0"/>
              <a:t>addressed to Petitioner's attorney dated July 2, 2015 (which the Arbitrator notes is </a:t>
            </a:r>
            <a:r>
              <a:rPr lang="en-US" i="1" dirty="0" smtClean="0"/>
              <a:t>not </a:t>
            </a:r>
            <a:r>
              <a:rPr lang="en-US" dirty="0" smtClean="0"/>
              <a:t>a </a:t>
            </a:r>
            <a:r>
              <a:rPr lang="en-US" dirty="0"/>
              <a:t>report prepared for use in litigation, but a detailed treatment/progress report on </a:t>
            </a:r>
            <a:r>
              <a:rPr lang="en-US" dirty="0" smtClean="0"/>
              <a:t>Petitioner's injury</a:t>
            </a:r>
            <a:r>
              <a:rPr lang="en-US" dirty="0"/>
              <a:t>, her treatment, her current condition and </a:t>
            </a:r>
            <a:r>
              <a:rPr lang="en-US" dirty="0" smtClean="0"/>
              <a:t>response </a:t>
            </a:r>
            <a:r>
              <a:rPr lang="en-US" dirty="0"/>
              <a:t>to treatment, her prognosis and </a:t>
            </a:r>
            <a:r>
              <a:rPr lang="en-US" dirty="0" smtClean="0"/>
              <a:t>an outline for </a:t>
            </a:r>
            <a:r>
              <a:rPr lang="en-US" dirty="0"/>
              <a:t>future care), on the basis that they were not provided 48 hours prior to the start of </a:t>
            </a:r>
            <a:r>
              <a:rPr lang="en-US" dirty="0" smtClean="0"/>
              <a:t>the initial </a:t>
            </a:r>
            <a:r>
              <a:rPr lang="en-US" dirty="0"/>
              <a:t>hearing pursuant to </a:t>
            </a:r>
            <a:r>
              <a:rPr lang="en-US" i="1" dirty="0" err="1" smtClean="0"/>
              <a:t>Ghere</a:t>
            </a:r>
            <a:r>
              <a:rPr lang="en-US" i="1" dirty="0" smtClean="0"/>
              <a:t> &amp; Mulligan.</a:t>
            </a:r>
          </a:p>
          <a:p>
            <a:r>
              <a:rPr lang="en-US" dirty="0"/>
              <a:t>Petitioner responded that these exhibits </a:t>
            </a:r>
            <a:r>
              <a:rPr lang="en-US" dirty="0" smtClean="0"/>
              <a:t>should be </a:t>
            </a:r>
            <a:r>
              <a:rPr lang="en-US" dirty="0"/>
              <a:t>admitted, as they are records from the treating physician, which, as discussed recently by </a:t>
            </a:r>
            <a:r>
              <a:rPr lang="en-US" dirty="0" smtClean="0"/>
              <a:t>the Appellate </a:t>
            </a:r>
            <a:r>
              <a:rPr lang="en-US" dirty="0"/>
              <a:t>Court in the matter of </a:t>
            </a:r>
            <a:r>
              <a:rPr lang="en-US" i="1" dirty="0"/>
              <a:t>City of Chicago </a:t>
            </a:r>
            <a:r>
              <a:rPr lang="en-US" dirty="0"/>
              <a:t>- </a:t>
            </a:r>
            <a:r>
              <a:rPr lang="en-US" i="1" dirty="0" smtClean="0"/>
              <a:t>Dept. </a:t>
            </a:r>
            <a:r>
              <a:rPr lang="en-US" i="1" dirty="0"/>
              <a:t>of </a:t>
            </a:r>
            <a:r>
              <a:rPr lang="en-US" i="1" dirty="0" smtClean="0"/>
              <a:t> Aviation (</a:t>
            </a:r>
            <a:r>
              <a:rPr lang="en-US" dirty="0" smtClean="0"/>
              <a:t>R23</a:t>
            </a:r>
            <a:r>
              <a:rPr lang="en-US" dirty="0"/>
              <a:t>) , are not subject to the 48 hour rule regarding § 12 examination reports, </a:t>
            </a:r>
            <a:r>
              <a:rPr lang="en-US" dirty="0" smtClean="0"/>
              <a:t>and further </a:t>
            </a:r>
            <a:r>
              <a:rPr lang="en-US" dirty="0"/>
              <a:t>that the records are admissible on their face pursuant to § 16 of the Act. </a:t>
            </a:r>
          </a:p>
        </p:txBody>
      </p:sp>
    </p:spTree>
    <p:extLst>
      <p:ext uri="{BB962C8B-B14F-4D97-AF65-F5344CB8AC3E}">
        <p14:creationId xmlns:p14="http://schemas.microsoft.com/office/powerpoint/2010/main" val="4136487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Connie Love v. RGIS Inventory</a:t>
            </a:r>
            <a:br>
              <a:rPr lang="en-US" dirty="0" smtClean="0"/>
            </a:br>
            <a:r>
              <a:rPr lang="en-US" dirty="0" smtClean="0"/>
              <a:t>15WC013194; 16IWCC0251</a:t>
            </a:r>
            <a:endParaRPr lang="en-US" dirty="0"/>
          </a:p>
        </p:txBody>
      </p:sp>
      <p:sp>
        <p:nvSpPr>
          <p:cNvPr id="3" name="Content Placeholder 2"/>
          <p:cNvSpPr>
            <a:spLocks noGrp="1"/>
          </p:cNvSpPr>
          <p:nvPr>
            <p:ph idx="1"/>
          </p:nvPr>
        </p:nvSpPr>
        <p:spPr/>
        <p:txBody>
          <a:bodyPr>
            <a:normAutofit fontScale="77500" lnSpcReduction="20000"/>
          </a:bodyPr>
          <a:lstStyle/>
          <a:p>
            <a:r>
              <a:rPr lang="en-US" dirty="0"/>
              <a:t>As a preliminary matter, the Arbitrator notes that </a:t>
            </a:r>
            <a:r>
              <a:rPr lang="en-US" i="1" dirty="0" err="1" smtClean="0"/>
              <a:t>Ghere</a:t>
            </a:r>
            <a:r>
              <a:rPr lang="en-US" i="1" dirty="0" smtClean="0"/>
              <a:t> </a:t>
            </a:r>
            <a:r>
              <a:rPr lang="en-US" dirty="0"/>
              <a:t>and </a:t>
            </a:r>
            <a:r>
              <a:rPr lang="en-US" i="1" dirty="0"/>
              <a:t>Mulligan </a:t>
            </a:r>
            <a:r>
              <a:rPr lang="en-US" dirty="0" err="1" smtClean="0"/>
              <a:t>predominantlypertain</a:t>
            </a:r>
            <a:r>
              <a:rPr lang="en-US" dirty="0" smtClean="0"/>
              <a:t> </a:t>
            </a:r>
            <a:r>
              <a:rPr lang="en-US" dirty="0"/>
              <a:t>to the </a:t>
            </a:r>
            <a:r>
              <a:rPr lang="en-US" i="1" dirty="0"/>
              <a:t>testimony </a:t>
            </a:r>
            <a:r>
              <a:rPr lang="en-US" dirty="0"/>
              <a:t>of physicians, a distinction which is crucial to proper application of </a:t>
            </a:r>
            <a:r>
              <a:rPr lang="en-US" dirty="0" err="1" smtClean="0"/>
              <a:t>thelaw</a:t>
            </a:r>
            <a:r>
              <a:rPr lang="en-US" dirty="0" smtClean="0"/>
              <a:t> </a:t>
            </a:r>
            <a:r>
              <a:rPr lang="en-US" dirty="0"/>
              <a:t>in this evidentiary ruling. The purpose of the Court' s findings in aforementioned </a:t>
            </a:r>
            <a:r>
              <a:rPr lang="en-US" dirty="0" err="1" smtClean="0"/>
              <a:t>cases,which</a:t>
            </a:r>
            <a:r>
              <a:rPr lang="en-US" dirty="0" smtClean="0"/>
              <a:t> </a:t>
            </a:r>
            <a:r>
              <a:rPr lang="en-US" dirty="0"/>
              <a:t>require treating physicians and § 12 examiners alike to provide reports 48 hours prior </a:t>
            </a:r>
            <a:r>
              <a:rPr lang="en-US" dirty="0" err="1" smtClean="0"/>
              <a:t>tohearing</a:t>
            </a:r>
            <a:r>
              <a:rPr lang="en-US" dirty="0" smtClean="0"/>
              <a:t> </a:t>
            </a:r>
            <a:r>
              <a:rPr lang="en-US" dirty="0"/>
              <a:t>or evidence deposition is to prevent surprise </a:t>
            </a:r>
            <a:r>
              <a:rPr lang="en-US" i="1" dirty="0"/>
              <a:t>testimony </a:t>
            </a:r>
            <a:r>
              <a:rPr lang="en-US" dirty="0"/>
              <a:t>as to causation, which </a:t>
            </a:r>
            <a:r>
              <a:rPr lang="en-US" dirty="0" err="1" smtClean="0"/>
              <a:t>wouldprejudice</a:t>
            </a:r>
            <a:r>
              <a:rPr lang="en-US" dirty="0" smtClean="0"/>
              <a:t> </a:t>
            </a:r>
            <a:r>
              <a:rPr lang="en-US" dirty="0"/>
              <a:t>one of the parties. In this case, however, no deposition testimony has been tendered </a:t>
            </a:r>
            <a:r>
              <a:rPr lang="en-US" dirty="0" err="1" smtClean="0"/>
              <a:t>byeither</a:t>
            </a:r>
            <a:r>
              <a:rPr lang="en-US" dirty="0" smtClean="0"/>
              <a:t> </a:t>
            </a:r>
            <a:r>
              <a:rPr lang="en-US" dirty="0"/>
              <a:t>party, and no physician testified at the hearing. Rather, the only evidence at issue is </a:t>
            </a:r>
            <a:r>
              <a:rPr lang="en-US" dirty="0" err="1" smtClean="0"/>
              <a:t>writtentreatment</a:t>
            </a:r>
            <a:r>
              <a:rPr lang="en-US" dirty="0" smtClean="0"/>
              <a:t> </a:t>
            </a:r>
            <a:r>
              <a:rPr lang="en-US" dirty="0"/>
              <a:t>records. Treatment records, specifically </a:t>
            </a:r>
            <a:r>
              <a:rPr lang="en-US" i="1" dirty="0"/>
              <a:t>treatment records </a:t>
            </a:r>
            <a:r>
              <a:rPr lang="en-US" dirty="0"/>
              <a:t>generated by a </a:t>
            </a:r>
            <a:r>
              <a:rPr lang="en-US" i="1" dirty="0" err="1" smtClean="0"/>
              <a:t>treatingphysician</a:t>
            </a:r>
            <a:r>
              <a:rPr lang="en-US" i="1" dirty="0"/>
              <a:t>, </a:t>
            </a:r>
            <a:r>
              <a:rPr lang="en-US" dirty="0"/>
              <a:t>fall squarely under § 16 of the Act. Specifically, Section 16 states that the </a:t>
            </a:r>
            <a:r>
              <a:rPr lang="en-US" dirty="0" err="1" smtClean="0"/>
              <a:t>records,reports</a:t>
            </a:r>
            <a:r>
              <a:rPr lang="en-US" dirty="0" smtClean="0"/>
              <a:t> </a:t>
            </a:r>
            <a:r>
              <a:rPr lang="en-US" dirty="0"/>
              <a:t>and bills kept by a treating provider, once certified " shall be admissible without </a:t>
            </a:r>
            <a:r>
              <a:rPr lang="en-US" dirty="0" err="1" smtClean="0"/>
              <a:t>anyfurther</a:t>
            </a:r>
            <a:r>
              <a:rPr lang="en-US" dirty="0" smtClean="0"/>
              <a:t> </a:t>
            </a:r>
            <a:r>
              <a:rPr lang="en-US" dirty="0"/>
              <a:t>proof as evidence of the medical and surgical matters stated therein." </a:t>
            </a:r>
            <a:r>
              <a:rPr lang="en-US" dirty="0" smtClean="0"/>
              <a:t>Further</a:t>
            </a:r>
            <a:r>
              <a:rPr lang="en-US" dirty="0"/>
              <a:t>, the Arbitrator notes that even assuming </a:t>
            </a:r>
            <a:r>
              <a:rPr lang="en-US" i="1" dirty="0"/>
              <a:t>arguendo </a:t>
            </a:r>
            <a:r>
              <a:rPr lang="en-US" dirty="0"/>
              <a:t>expert testimony was involved in </a:t>
            </a:r>
            <a:r>
              <a:rPr lang="en-US" dirty="0" err="1" smtClean="0"/>
              <a:t>thismatter</a:t>
            </a:r>
            <a:r>
              <a:rPr lang="en-US" dirty="0"/>
              <a:t>, the opinions of treating physicians are not subject to </a:t>
            </a:r>
            <a:r>
              <a:rPr lang="en-US" i="1" dirty="0" err="1"/>
              <a:t>Ghere</a:t>
            </a:r>
            <a:r>
              <a:rPr lang="en-US" i="1" dirty="0"/>
              <a:t> </a:t>
            </a:r>
            <a:r>
              <a:rPr lang="en-US" dirty="0"/>
              <a:t>when records in </a:t>
            </a:r>
            <a:r>
              <a:rPr lang="en-US" dirty="0" err="1" smtClean="0"/>
              <a:t>theemployer</a:t>
            </a:r>
            <a:r>
              <a:rPr lang="en-US" dirty="0"/>
              <a:t>' s possession are sufficient to put the </a:t>
            </a:r>
            <a:r>
              <a:rPr lang="en-US" dirty="0" err="1"/>
              <a:t>employe</a:t>
            </a:r>
            <a:r>
              <a:rPr lang="en-US" dirty="0"/>
              <a:t> r on notice that the treating physician </a:t>
            </a:r>
            <a:r>
              <a:rPr lang="en-US" dirty="0" err="1" smtClean="0"/>
              <a:t>willhave</a:t>
            </a:r>
            <a:r>
              <a:rPr lang="en-US" dirty="0" smtClean="0"/>
              <a:t> </a:t>
            </a:r>
            <a:r>
              <a:rPr lang="en-US" dirty="0"/>
              <a:t>an opinion as to causation.</a:t>
            </a:r>
          </a:p>
        </p:txBody>
      </p:sp>
    </p:spTree>
    <p:extLst>
      <p:ext uri="{BB962C8B-B14F-4D97-AF65-F5344CB8AC3E}">
        <p14:creationId xmlns:p14="http://schemas.microsoft.com/office/powerpoint/2010/main" val="3159773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Connie Love v. RGIS Inventory</a:t>
            </a:r>
            <a:br>
              <a:rPr lang="en-US" dirty="0" smtClean="0"/>
            </a:br>
            <a:r>
              <a:rPr lang="en-US" dirty="0" smtClean="0"/>
              <a:t>15WC013194; 16IWCC0251</a:t>
            </a:r>
            <a:endParaRPr lang="en-US" dirty="0"/>
          </a:p>
        </p:txBody>
      </p:sp>
      <p:sp>
        <p:nvSpPr>
          <p:cNvPr id="3" name="Content Placeholder 2"/>
          <p:cNvSpPr>
            <a:spLocks noGrp="1"/>
          </p:cNvSpPr>
          <p:nvPr>
            <p:ph idx="1"/>
          </p:nvPr>
        </p:nvSpPr>
        <p:spPr/>
        <p:txBody>
          <a:bodyPr>
            <a:normAutofit fontScale="70000" lnSpcReduction="20000"/>
          </a:bodyPr>
          <a:lstStyle/>
          <a:p>
            <a:r>
              <a:rPr lang="en-US" dirty="0"/>
              <a:t>Additionally, it is well settled that there is no provision for discovery in the </a:t>
            </a:r>
            <a:r>
              <a:rPr lang="en-US" dirty="0" err="1" smtClean="0"/>
              <a:t>Workers'Compensation</a:t>
            </a:r>
            <a:r>
              <a:rPr lang="en-US" dirty="0" smtClean="0"/>
              <a:t> </a:t>
            </a:r>
            <a:r>
              <a:rPr lang="en-US" dirty="0"/>
              <a:t>Act, and neither party is under an </a:t>
            </a:r>
            <a:r>
              <a:rPr lang="en-US" dirty="0" smtClean="0"/>
              <a:t>obligation </a:t>
            </a:r>
            <a:r>
              <a:rPr lang="en-US" dirty="0"/>
              <a:t>to provide medical records to </a:t>
            </a:r>
            <a:r>
              <a:rPr lang="en-US" dirty="0" smtClean="0"/>
              <a:t>the other</a:t>
            </a:r>
            <a:r>
              <a:rPr lang="en-US" dirty="0"/>
              <a:t>. 50 Ill. Adm. Code§ 7020.10 </a:t>
            </a:r>
            <a:r>
              <a:rPr lang="en-US" i="1" dirty="0"/>
              <a:t>et seq. ; Boyd Electric </a:t>
            </a:r>
            <a:r>
              <a:rPr lang="en-US" dirty="0"/>
              <a:t>v. </a:t>
            </a:r>
            <a:r>
              <a:rPr lang="en-US" i="1" dirty="0"/>
              <a:t>Illinoi s Workers ' Comp. </a:t>
            </a:r>
            <a:r>
              <a:rPr lang="en-US" i="1" dirty="0" smtClean="0"/>
              <a:t>Comm'n,</a:t>
            </a:r>
            <a:r>
              <a:rPr lang="en-US" dirty="0" smtClean="0"/>
              <a:t>403 </a:t>
            </a:r>
            <a:r>
              <a:rPr lang="en-US" dirty="0"/>
              <a:t>Ill.App.3d 256, 932 N.E.2d 638, 641 (1st Dist. 2010). Even under </a:t>
            </a:r>
            <a:r>
              <a:rPr lang="en-US" i="1" dirty="0" err="1"/>
              <a:t>Ghere</a:t>
            </a:r>
            <a:r>
              <a:rPr lang="en-US" i="1" dirty="0"/>
              <a:t>, </a:t>
            </a:r>
            <a:r>
              <a:rPr lang="en-US" dirty="0"/>
              <a:t>cited as </a:t>
            </a:r>
            <a:r>
              <a:rPr lang="en-US" dirty="0" err="1" smtClean="0"/>
              <a:t>theautho</a:t>
            </a:r>
            <a:r>
              <a:rPr lang="en-US" dirty="0" smtClean="0"/>
              <a:t> </a:t>
            </a:r>
            <a:r>
              <a:rPr lang="en-US" dirty="0" err="1"/>
              <a:t>rity</a:t>
            </a:r>
            <a:r>
              <a:rPr lang="en-US" dirty="0"/>
              <a:t> by Respondent, the Court noted that as discussed in </a:t>
            </a:r>
            <a:r>
              <a:rPr lang="en-US" i="1" dirty="0" err="1"/>
              <a:t>Nollau</a:t>
            </a:r>
            <a:r>
              <a:rPr lang="en-US" i="1" dirty="0"/>
              <a:t>, </a:t>
            </a:r>
            <a:r>
              <a:rPr lang="en-US" dirty="0"/>
              <a:t>the burden is </a:t>
            </a:r>
            <a:r>
              <a:rPr lang="en-US" dirty="0" err="1" smtClean="0"/>
              <a:t>onRespondent</a:t>
            </a:r>
            <a:r>
              <a:rPr lang="en-US" dirty="0" smtClean="0"/>
              <a:t> </a:t>
            </a:r>
            <a:r>
              <a:rPr lang="en-US" dirty="0"/>
              <a:t>to make an attempt to procure medical records before any objection can be </a:t>
            </a:r>
            <a:r>
              <a:rPr lang="en-US" dirty="0" err="1" smtClean="0"/>
              <a:t>sustainedto</a:t>
            </a:r>
            <a:r>
              <a:rPr lang="en-US" dirty="0" smtClean="0"/>
              <a:t> </a:t>
            </a:r>
            <a:r>
              <a:rPr lang="en-US" dirty="0"/>
              <a:t>the admission of evidence. </a:t>
            </a:r>
            <a:r>
              <a:rPr lang="en-US" i="1" dirty="0" err="1"/>
              <a:t>Ghere</a:t>
            </a:r>
            <a:r>
              <a:rPr lang="en-US" i="1" dirty="0"/>
              <a:t>, </a:t>
            </a:r>
            <a:r>
              <a:rPr lang="en-US" dirty="0"/>
              <a:t>633 N .E.2d at 1 050; </a:t>
            </a:r>
            <a:r>
              <a:rPr lang="en-US" i="1" dirty="0"/>
              <a:t>Noll au Nurseries, Inc. v. </a:t>
            </a:r>
            <a:r>
              <a:rPr lang="en-US" i="1" dirty="0" err="1" smtClean="0"/>
              <a:t>Indus.Comm'n</a:t>
            </a:r>
            <a:r>
              <a:rPr lang="en-US" i="1" dirty="0" smtClean="0"/>
              <a:t> </a:t>
            </a:r>
            <a:r>
              <a:rPr lang="en-US" i="1" dirty="0"/>
              <a:t>, </a:t>
            </a:r>
            <a:r>
              <a:rPr lang="en-US" dirty="0"/>
              <a:t>32 Ill. 2d 190, 193, 204 N.E.2d 745, 747 ( Ill.l965). The Commission Rules </a:t>
            </a:r>
            <a:r>
              <a:rPr lang="en-US" dirty="0" err="1" smtClean="0"/>
              <a:t>confinnsame</a:t>
            </a:r>
            <a:r>
              <a:rPr lang="en-US" dirty="0"/>
              <a:t>. Under 50 Ill. Adm. Code§ 7110.70(c) , Respondent must initially seek the desi red </a:t>
            </a:r>
            <a:r>
              <a:rPr lang="en-US" dirty="0" err="1" smtClean="0"/>
              <a:t>recordsfrom</a:t>
            </a:r>
            <a:r>
              <a:rPr lang="en-US" dirty="0" smtClean="0"/>
              <a:t> </a:t>
            </a:r>
            <a:r>
              <a:rPr lang="en-US" dirty="0"/>
              <a:t>the medical providers. The evidence </a:t>
            </a:r>
            <a:r>
              <a:rPr lang="en-US" dirty="0" err="1"/>
              <a:t>subm</a:t>
            </a:r>
            <a:r>
              <a:rPr lang="en-US" dirty="0"/>
              <a:t>]</a:t>
            </a:r>
            <a:r>
              <a:rPr lang="en-US" dirty="0" err="1"/>
              <a:t>tted</a:t>
            </a:r>
            <a:r>
              <a:rPr lang="en-US" dirty="0"/>
              <a:t> at the time of trial reveals that </a:t>
            </a:r>
            <a:r>
              <a:rPr lang="en-US" dirty="0" err="1" smtClean="0"/>
              <a:t>Respondentwas</a:t>
            </a:r>
            <a:r>
              <a:rPr lang="en-US" dirty="0" smtClean="0"/>
              <a:t> </a:t>
            </a:r>
            <a:r>
              <a:rPr lang="en-US" dirty="0"/>
              <a:t>fully aware of t!)e identity of Petitioner's </a:t>
            </a:r>
            <a:r>
              <a:rPr lang="en-US" dirty="0" err="1"/>
              <a:t>medica</a:t>
            </a:r>
            <a:r>
              <a:rPr lang="en-US" dirty="0"/>
              <a:t> l providers and her course of </a:t>
            </a:r>
            <a:r>
              <a:rPr lang="en-US" dirty="0" err="1" smtClean="0"/>
              <a:t>treatment,including</a:t>
            </a:r>
            <a:r>
              <a:rPr lang="en-US" dirty="0" smtClean="0"/>
              <a:t> </a:t>
            </a:r>
            <a:r>
              <a:rPr lang="en-US" dirty="0"/>
              <a:t>Dr. </a:t>
            </a:r>
            <a:r>
              <a:rPr lang="en-US" dirty="0" err="1"/>
              <a:t>Gornet</a:t>
            </a:r>
            <a:r>
              <a:rPr lang="en-US" dirty="0"/>
              <a:t>, to whom a clear, open and obvious referral was made in his May 20, </a:t>
            </a:r>
            <a:r>
              <a:rPr lang="en-US" dirty="0" smtClean="0"/>
              <a:t>2015treatment </a:t>
            </a:r>
            <a:r>
              <a:rPr lang="en-US" dirty="0"/>
              <a:t>record, which was in Respondent's possession well in advance of the hearing on </a:t>
            </a:r>
            <a:r>
              <a:rPr lang="en-US" dirty="0" smtClean="0"/>
              <a:t>June24 </a:t>
            </a:r>
            <a:r>
              <a:rPr lang="en-US" dirty="0"/>
              <a:t>, 2015 . (PX3 , 5/20/ 15). Yet, Respondent produced no evidence that it sought to procure </a:t>
            </a:r>
            <a:r>
              <a:rPr lang="en-US" dirty="0" err="1" smtClean="0"/>
              <a:t>therecords</a:t>
            </a:r>
            <a:r>
              <a:rPr lang="en-US" dirty="0" smtClean="0"/>
              <a:t> </a:t>
            </a:r>
            <a:r>
              <a:rPr lang="en-US" dirty="0"/>
              <a:t>to which it objected.</a:t>
            </a:r>
          </a:p>
          <a:p>
            <a:r>
              <a:rPr lang="en-US" dirty="0"/>
              <a:t>Based upon the aforementioned, the Arbitrator admits the di </a:t>
            </a:r>
            <a:r>
              <a:rPr lang="en-US" dirty="0" err="1"/>
              <a:t>sputed</a:t>
            </a:r>
            <a:r>
              <a:rPr lang="en-US" dirty="0"/>
              <a:t> treatment records </a:t>
            </a:r>
            <a:r>
              <a:rPr lang="en-US" dirty="0" err="1" smtClean="0"/>
              <a:t>overRespondent's</a:t>
            </a:r>
            <a:r>
              <a:rPr lang="en-US" dirty="0" smtClean="0"/>
              <a:t> objection.</a:t>
            </a:r>
          </a:p>
          <a:p>
            <a:r>
              <a:rPr lang="en-US" dirty="0"/>
              <a:t>Respondent </a:t>
            </a:r>
            <a:r>
              <a:rPr lang="en-US" dirty="0" err="1" smtClean="0"/>
              <a:t>shallauthor</a:t>
            </a:r>
            <a:r>
              <a:rPr lang="en-US" dirty="0" smtClean="0"/>
              <a:t> </a:t>
            </a:r>
            <a:r>
              <a:rPr lang="en-US" dirty="0" err="1"/>
              <a:t>ize</a:t>
            </a:r>
            <a:r>
              <a:rPr lang="en-US" dirty="0"/>
              <a:t> and pay for the further necessary care recommended by Dr. Conkling and Dr. </a:t>
            </a:r>
            <a:r>
              <a:rPr lang="en-US" dirty="0" err="1" smtClean="0"/>
              <a:t>Gomet,including</a:t>
            </a:r>
            <a:r>
              <a:rPr lang="en-US" dirty="0" smtClean="0"/>
              <a:t> </a:t>
            </a:r>
            <a:r>
              <a:rPr lang="en-US" dirty="0"/>
              <a:t>but not limited to injections, as required by § 8(a) of the Act.</a:t>
            </a:r>
          </a:p>
        </p:txBody>
      </p:sp>
    </p:spTree>
    <p:extLst>
      <p:ext uri="{BB962C8B-B14F-4D97-AF65-F5344CB8AC3E}">
        <p14:creationId xmlns:p14="http://schemas.microsoft.com/office/powerpoint/2010/main" val="579778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altLang="en-US" smtClean="0"/>
              <a:t>Section 12</a:t>
            </a:r>
            <a:endParaRPr lang="en-US" altLang="en-US" dirty="0" smtClean="0"/>
          </a:p>
        </p:txBody>
      </p:sp>
      <p:sp>
        <p:nvSpPr>
          <p:cNvPr id="3" name="Content Placeholder 2"/>
          <p:cNvSpPr>
            <a:spLocks noGrp="1"/>
          </p:cNvSpPr>
          <p:nvPr>
            <p:ph idx="1"/>
          </p:nvPr>
        </p:nvSpPr>
        <p:spPr/>
        <p:txBody>
          <a:bodyPr rtlCol="0">
            <a:normAutofit fontScale="92500" lnSpcReduction="20000"/>
          </a:bodyPr>
          <a:lstStyle/>
          <a:p>
            <a:pPr>
              <a:defRPr/>
            </a:pPr>
            <a:r>
              <a:rPr lang="en-US" dirty="0" smtClean="0"/>
              <a:t>“In </a:t>
            </a:r>
            <a:r>
              <a:rPr lang="en-US" dirty="0"/>
              <a:t>all cases </a:t>
            </a:r>
            <a:r>
              <a:rPr lang="en-US" b="1" i="1" u="sng" dirty="0"/>
              <a:t>where the examination is made by a surgeon engaged by the </a:t>
            </a:r>
            <a:r>
              <a:rPr lang="en-US" b="1" i="1" u="sng" dirty="0" smtClean="0"/>
              <a:t>injured employee</a:t>
            </a:r>
            <a:r>
              <a:rPr lang="en-US" dirty="0"/>
              <a:t>, and the employer has no surgeon present at such examination, it </a:t>
            </a:r>
            <a:r>
              <a:rPr lang="en-US" dirty="0" smtClean="0"/>
              <a:t>shall be </a:t>
            </a:r>
            <a:r>
              <a:rPr lang="en-US" dirty="0"/>
              <a:t>the duty of the surgeon making the examination at the instance of </a:t>
            </a:r>
            <a:r>
              <a:rPr lang="en-US" dirty="0" smtClean="0"/>
              <a:t>the employee</a:t>
            </a:r>
            <a:r>
              <a:rPr lang="en-US" dirty="0"/>
              <a:t>, to deliver to the employer, or his representative, a statement in </a:t>
            </a:r>
            <a:r>
              <a:rPr lang="en-US" dirty="0" smtClean="0"/>
              <a:t>writing of </a:t>
            </a:r>
            <a:r>
              <a:rPr lang="en-US" dirty="0"/>
              <a:t>the condition and extent of the injury to the same extent that said </a:t>
            </a:r>
            <a:r>
              <a:rPr lang="en-US" dirty="0" smtClean="0"/>
              <a:t>surgeon</a:t>
            </a:r>
            <a:r>
              <a:rPr lang="en-US" dirty="0"/>
              <a:t> reports to the employee and the same shall be an exact copy of that furnished </a:t>
            </a:r>
            <a:r>
              <a:rPr lang="en-US" dirty="0" smtClean="0"/>
              <a:t>to the </a:t>
            </a:r>
            <a:r>
              <a:rPr lang="en-US" dirty="0"/>
              <a:t>employee, said copy to be furnished the employer, or his representative, </a:t>
            </a:r>
            <a:r>
              <a:rPr lang="en-US" dirty="0" smtClean="0"/>
              <a:t>as soon </a:t>
            </a:r>
            <a:r>
              <a:rPr lang="en-US" dirty="0"/>
              <a:t>as practicable but not later than 48 hours before the time the case is set </a:t>
            </a:r>
            <a:r>
              <a:rPr lang="en-US" dirty="0" smtClean="0"/>
              <a:t>for hearing</a:t>
            </a:r>
            <a:r>
              <a:rPr lang="en-US" dirty="0"/>
              <a:t>. Such delivery shall be made in person either to the employer, or </a:t>
            </a:r>
            <a:r>
              <a:rPr lang="en-US" dirty="0" smtClean="0"/>
              <a:t>his representative</a:t>
            </a:r>
            <a:r>
              <a:rPr lang="en-US" dirty="0"/>
              <a:t>, or by registered mail to either, and the receipt of either shall </a:t>
            </a:r>
            <a:r>
              <a:rPr lang="en-US" dirty="0" smtClean="0"/>
              <a:t>be proof </a:t>
            </a:r>
            <a:r>
              <a:rPr lang="en-US" dirty="0"/>
              <a:t>of such delivery. If such surgeon refuses to furnish the employer with </a:t>
            </a:r>
            <a:r>
              <a:rPr lang="en-US" dirty="0" smtClean="0"/>
              <a:t>such statement </a:t>
            </a:r>
            <a:r>
              <a:rPr lang="en-US" dirty="0"/>
              <a:t>to the same extent as that furnished the employee, said surgeon </a:t>
            </a:r>
            <a:r>
              <a:rPr lang="en-US" dirty="0" smtClean="0"/>
              <a:t>shall not </a:t>
            </a:r>
            <a:r>
              <a:rPr lang="en-US" dirty="0"/>
              <a:t>be permitted to testify at the hearing next following said examination</a:t>
            </a:r>
            <a:r>
              <a:rPr lang="en-US" dirty="0" smtClean="0"/>
              <a:t>.”</a:t>
            </a:r>
            <a:endParaRPr lang="en-US" dirty="0"/>
          </a:p>
        </p:txBody>
      </p:sp>
    </p:spTree>
    <p:extLst>
      <p:ext uri="{BB962C8B-B14F-4D97-AF65-F5344CB8AC3E}">
        <p14:creationId xmlns:p14="http://schemas.microsoft.com/office/powerpoint/2010/main" val="2865520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Connie Love v. RGIS Inventory</a:t>
            </a:r>
            <a:br>
              <a:rPr lang="en-US" dirty="0" smtClean="0"/>
            </a:br>
            <a:r>
              <a:rPr lang="en-US" dirty="0" smtClean="0"/>
              <a:t>15WC013194; 16IWCC0251</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Commission Decision</a:t>
            </a:r>
          </a:p>
          <a:p>
            <a:r>
              <a:rPr lang="en-US" dirty="0"/>
              <a:t>The Commission modifies the Decision of the Arbitrator by striking the medical </a:t>
            </a:r>
            <a:r>
              <a:rPr lang="en-US" dirty="0" smtClean="0"/>
              <a:t>records </a:t>
            </a:r>
            <a:r>
              <a:rPr lang="en-US" dirty="0" err="1" smtClean="0"/>
              <a:t>ofDr</a:t>
            </a:r>
            <a:r>
              <a:rPr lang="en-US" dirty="0"/>
              <a:t>. Conkling dated June 23, 201 5, June 29, 2015, and July 2, 2015, and Dr. </a:t>
            </a:r>
            <a:r>
              <a:rPr lang="en-US" dirty="0" err="1"/>
              <a:t>Gomet's</a:t>
            </a:r>
            <a:r>
              <a:rPr lang="en-US" dirty="0"/>
              <a:t> </a:t>
            </a:r>
            <a:r>
              <a:rPr lang="en-US" dirty="0" smtClean="0"/>
              <a:t>medical records </a:t>
            </a:r>
            <a:r>
              <a:rPr lang="en-US" dirty="0"/>
              <a:t>from the record. The reason for this action is because all of those records </a:t>
            </a:r>
            <a:r>
              <a:rPr lang="en-US" dirty="0" smtClean="0"/>
              <a:t>were erroneously </a:t>
            </a:r>
            <a:r>
              <a:rPr lang="en-US" dirty="0"/>
              <a:t>admitted into evidence, over Respondent's timely objection, as they were </a:t>
            </a:r>
            <a:r>
              <a:rPr lang="en-US" dirty="0" smtClean="0"/>
              <a:t>not disclosed </a:t>
            </a:r>
            <a:r>
              <a:rPr lang="en-US" dirty="0"/>
              <a:t>to Respondent more than 48 hours prior to the commencement of the </a:t>
            </a:r>
            <a:r>
              <a:rPr lang="en-US" dirty="0" smtClean="0"/>
              <a:t>arbitration hearing </a:t>
            </a:r>
            <a:r>
              <a:rPr lang="en-US" dirty="0"/>
              <a:t>on June 24, 2015</a:t>
            </a:r>
            <a:r>
              <a:rPr lang="en-US" dirty="0" smtClean="0"/>
              <a:t>.</a:t>
            </a:r>
          </a:p>
          <a:p>
            <a:r>
              <a:rPr lang="en-US" dirty="0"/>
              <a:t>In support of its position, Respondent cited </a:t>
            </a:r>
            <a:r>
              <a:rPr lang="en-US" i="1" dirty="0" err="1"/>
              <a:t>Ghere</a:t>
            </a:r>
            <a:r>
              <a:rPr lang="en-US" i="1" dirty="0"/>
              <a:t> </a:t>
            </a:r>
            <a:r>
              <a:rPr lang="en-US" dirty="0" smtClean="0"/>
              <a:t>and </a:t>
            </a:r>
            <a:r>
              <a:rPr lang="en-US" i="1" dirty="0" smtClean="0"/>
              <a:t>Mulligan. </a:t>
            </a:r>
            <a:r>
              <a:rPr lang="en-US" dirty="0" smtClean="0"/>
              <a:t>Arbitrator found </a:t>
            </a:r>
            <a:r>
              <a:rPr lang="en-US" dirty="0"/>
              <a:t>both cases "predominantly pertain to the </a:t>
            </a:r>
            <a:r>
              <a:rPr lang="en-US" i="1" dirty="0"/>
              <a:t>testimony </a:t>
            </a:r>
            <a:r>
              <a:rPr lang="en-US" dirty="0" smtClean="0"/>
              <a:t>of physician .... "The </a:t>
            </a:r>
            <a:r>
              <a:rPr lang="en-US" dirty="0"/>
              <a:t>Commission </a:t>
            </a:r>
            <a:r>
              <a:rPr lang="en-US" dirty="0" smtClean="0"/>
              <a:t>recognizes </a:t>
            </a:r>
            <a:r>
              <a:rPr lang="en-US" dirty="0"/>
              <a:t>this to be true, but it also recognizes </a:t>
            </a:r>
            <a:r>
              <a:rPr lang="en-US" dirty="0" smtClean="0"/>
              <a:t>it</a:t>
            </a:r>
            <a:r>
              <a:rPr lang="en-US" dirty="0"/>
              <a:t>is nevertheless the report that the physician is to testify about that must be disclosed no later </a:t>
            </a:r>
            <a:r>
              <a:rPr lang="en-US" dirty="0" smtClean="0"/>
              <a:t>than 48 </a:t>
            </a:r>
            <a:r>
              <a:rPr lang="en-US" dirty="0"/>
              <a:t>hours prior to the arbitration hearing. </a:t>
            </a:r>
            <a:r>
              <a:rPr lang="en-US" i="1" dirty="0" err="1"/>
              <a:t>Ghere</a:t>
            </a:r>
            <a:r>
              <a:rPr lang="en-US" i="1" dirty="0"/>
              <a:t>, </a:t>
            </a:r>
            <a:r>
              <a:rPr lang="en-US" dirty="0"/>
              <a:t>278 Ill. App. 3d at 845. In the instant </a:t>
            </a:r>
            <a:r>
              <a:rPr lang="en-US" dirty="0" smtClean="0"/>
              <a:t>matter, </a:t>
            </a:r>
            <a:r>
              <a:rPr lang="en-US" dirty="0"/>
              <a:t>the objected-to records were not proffered upon the </a:t>
            </a:r>
            <a:r>
              <a:rPr lang="en-US" dirty="0" smtClean="0"/>
              <a:t>commencement of the </a:t>
            </a:r>
            <a:r>
              <a:rPr lang="en-US" dirty="0"/>
              <a:t>arbitration hearing on June </a:t>
            </a:r>
            <a:r>
              <a:rPr lang="en-US" dirty="0" smtClean="0"/>
              <a:t>24, 2015, but </a:t>
            </a:r>
            <a:r>
              <a:rPr lang="en-US" dirty="0"/>
              <a:t>at a subsequent hearing held on July 8, 2015, for </a:t>
            </a:r>
            <a:r>
              <a:rPr lang="en-US" dirty="0" smtClean="0"/>
              <a:t>the purpose </a:t>
            </a:r>
            <a:r>
              <a:rPr lang="en-US" dirty="0"/>
              <a:t>of closing proofs.</a:t>
            </a:r>
          </a:p>
        </p:txBody>
      </p:sp>
    </p:spTree>
    <p:extLst>
      <p:ext uri="{BB962C8B-B14F-4D97-AF65-F5344CB8AC3E}">
        <p14:creationId xmlns:p14="http://schemas.microsoft.com/office/powerpoint/2010/main" val="1405796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Connie Love v. RGIS Inventory</a:t>
            </a:r>
            <a:br>
              <a:rPr lang="en-US" dirty="0" smtClean="0"/>
            </a:br>
            <a:r>
              <a:rPr lang="en-US" dirty="0" smtClean="0"/>
              <a:t>15WC013194; 16IWCC0251</a:t>
            </a:r>
            <a:endParaRPr lang="en-US" dirty="0"/>
          </a:p>
        </p:txBody>
      </p:sp>
      <p:sp>
        <p:nvSpPr>
          <p:cNvPr id="3" name="Content Placeholder 2"/>
          <p:cNvSpPr>
            <a:spLocks noGrp="1"/>
          </p:cNvSpPr>
          <p:nvPr>
            <p:ph idx="1"/>
          </p:nvPr>
        </p:nvSpPr>
        <p:spPr/>
        <p:txBody>
          <a:bodyPr>
            <a:normAutofit fontScale="92500" lnSpcReduction="20000"/>
          </a:bodyPr>
          <a:lstStyle/>
          <a:p>
            <a:r>
              <a:rPr lang="en-US" dirty="0"/>
              <a:t>Arbitrator </a:t>
            </a:r>
            <a:r>
              <a:rPr lang="en-US" dirty="0" smtClean="0"/>
              <a:t>also </a:t>
            </a:r>
            <a:r>
              <a:rPr lang="en-US" dirty="0"/>
              <a:t>concluded that Respondent was made ''fully </a:t>
            </a:r>
            <a:r>
              <a:rPr lang="en-US" dirty="0" smtClean="0"/>
              <a:t>aware</a:t>
            </a:r>
            <a:r>
              <a:rPr lang="en-US" dirty="0"/>
              <a:t>" of the identity </a:t>
            </a:r>
            <a:r>
              <a:rPr lang="en-US" dirty="0" smtClean="0"/>
              <a:t>of Petitioner's </a:t>
            </a:r>
            <a:r>
              <a:rPr lang="en-US" dirty="0"/>
              <a:t>medical providers, including Dr. Garnet, and the recommended course of </a:t>
            </a:r>
            <a:r>
              <a:rPr lang="en-US" dirty="0" smtClean="0"/>
              <a:t>treatment as </a:t>
            </a:r>
            <a:r>
              <a:rPr lang="en-US" dirty="0"/>
              <a:t>a result of the May 20. 2015, referral Petitioner received from Dr. Conkling to see Dr. </a:t>
            </a:r>
            <a:r>
              <a:rPr lang="en-US" dirty="0" err="1" smtClean="0"/>
              <a:t>Gamet</a:t>
            </a:r>
            <a:r>
              <a:rPr lang="en-US" dirty="0" smtClean="0"/>
              <a:t>. The </a:t>
            </a:r>
            <a:r>
              <a:rPr lang="en-US" dirty="0"/>
              <a:t>Commission, however, notes that Petitioner 's evidence indicates she was to be seen by </a:t>
            </a:r>
            <a:r>
              <a:rPr lang="en-US" dirty="0" smtClean="0"/>
              <a:t>Dr. </a:t>
            </a:r>
            <a:r>
              <a:rPr lang="en-US" dirty="0" err="1" smtClean="0"/>
              <a:t>Gamet</a:t>
            </a:r>
            <a:r>
              <a:rPr lang="en-US" dirty="0" smtClean="0"/>
              <a:t> </a:t>
            </a:r>
            <a:r>
              <a:rPr lang="en-US" dirty="0"/>
              <a:t>on July 6, 2015, but was actually seen by Dr. Garnet on June 17, 2015. The </a:t>
            </a:r>
            <a:r>
              <a:rPr lang="en-US" dirty="0" smtClean="0"/>
              <a:t>Commission is </a:t>
            </a:r>
            <a:r>
              <a:rPr lang="en-US" dirty="0"/>
              <a:t>unable to find Respondent at fault for not being aware that Petitioner was seen on a date </a:t>
            </a:r>
            <a:r>
              <a:rPr lang="en-US" dirty="0" smtClean="0"/>
              <a:t>earlier than </a:t>
            </a:r>
            <a:r>
              <a:rPr lang="en-US" dirty="0"/>
              <a:t>what had been communicated to them. For this reason, and consistent with </a:t>
            </a:r>
            <a:r>
              <a:rPr lang="en-US" i="1" dirty="0" err="1"/>
              <a:t>Ghere</a:t>
            </a:r>
            <a:r>
              <a:rPr lang="en-US" i="1" dirty="0"/>
              <a:t>, </a:t>
            </a:r>
            <a:r>
              <a:rPr lang="en-US" dirty="0" smtClean="0"/>
              <a:t>the Commission </a:t>
            </a:r>
            <a:r>
              <a:rPr lang="en-US" dirty="0"/>
              <a:t>finds Dr. </a:t>
            </a:r>
            <a:r>
              <a:rPr lang="en-US" dirty="0" err="1"/>
              <a:t>Gamet's</a:t>
            </a:r>
            <a:r>
              <a:rPr lang="en-US" dirty="0"/>
              <a:t> medical records inadmissible under Section 12 of the Act</a:t>
            </a:r>
            <a:r>
              <a:rPr lang="en-US" dirty="0" smtClean="0"/>
              <a:t>.</a:t>
            </a:r>
          </a:p>
          <a:p>
            <a:r>
              <a:rPr lang="en-US" dirty="0"/>
              <a:t>The C01mnission, in finding the above-referenced records inadmissible, vacates </a:t>
            </a:r>
            <a:r>
              <a:rPr lang="en-US" smtClean="0"/>
              <a:t>theprospective</a:t>
            </a:r>
            <a:r>
              <a:rPr lang="en-US" dirty="0" smtClean="0"/>
              <a:t> </a:t>
            </a:r>
            <a:r>
              <a:rPr lang="en-US" dirty="0"/>
              <a:t>medical treatment awarded to Petitioner by Arbitrator Lee.</a:t>
            </a:r>
          </a:p>
        </p:txBody>
      </p:sp>
    </p:spTree>
    <p:extLst>
      <p:ext uri="{BB962C8B-B14F-4D97-AF65-F5344CB8AC3E}">
        <p14:creationId xmlns:p14="http://schemas.microsoft.com/office/powerpoint/2010/main" val="5188156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City of Chicago Dept. Of Aviation v. IWCC</a:t>
            </a:r>
            <a:br>
              <a:rPr lang="en-US" dirty="0" smtClean="0"/>
            </a:br>
            <a:r>
              <a:rPr lang="en-US" dirty="0" smtClean="0"/>
              <a:t>2015 Il App (1</a:t>
            </a:r>
            <a:r>
              <a:rPr lang="en-US" baseline="30000" dirty="0" smtClean="0"/>
              <a:t>st</a:t>
            </a:r>
            <a:r>
              <a:rPr lang="en-US" dirty="0" smtClean="0"/>
              <a:t>) 131856WC-U</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employer also argues that the deposition was inadmissible surprise </a:t>
            </a:r>
            <a:r>
              <a:rPr lang="en-US" dirty="0" smtClean="0"/>
              <a:t>medical testimony </a:t>
            </a:r>
            <a:r>
              <a:rPr lang="en-US" dirty="0"/>
              <a:t>in violation of our holding in </a:t>
            </a:r>
            <a:r>
              <a:rPr lang="en-US" i="1" dirty="0" err="1" smtClean="0"/>
              <a:t>Ghere</a:t>
            </a:r>
            <a:r>
              <a:rPr lang="en-US" dirty="0" smtClean="0"/>
              <a:t>. </a:t>
            </a:r>
            <a:r>
              <a:rPr lang="en-US" dirty="0"/>
              <a:t>Specifically, the employer maintains that the claimant did not provide a complete set </a:t>
            </a:r>
            <a:r>
              <a:rPr lang="en-US" dirty="0" smtClean="0"/>
              <a:t>of Dr</a:t>
            </a:r>
            <a:r>
              <a:rPr lang="en-US" dirty="0"/>
              <a:t>. </a:t>
            </a:r>
            <a:r>
              <a:rPr lang="en-US" dirty="0" err="1"/>
              <a:t>Buvanendran's</a:t>
            </a:r>
            <a:r>
              <a:rPr lang="en-US" dirty="0"/>
              <a:t> treatment records prior to the deposition. The employer's argument fails </a:t>
            </a:r>
            <a:r>
              <a:rPr lang="en-US" dirty="0" smtClean="0"/>
              <a:t>in two </a:t>
            </a:r>
            <a:r>
              <a:rPr lang="en-US" dirty="0"/>
              <a:t>respects. First, it is well settled that there is no discovery in workers' compensation and </a:t>
            </a:r>
            <a:r>
              <a:rPr lang="en-US" dirty="0" smtClean="0"/>
              <a:t>thus neither </a:t>
            </a:r>
            <a:r>
              <a:rPr lang="en-US" dirty="0"/>
              <a:t>party is under an obligation to provide medical records to the other. </a:t>
            </a:r>
            <a:r>
              <a:rPr lang="en-US" i="1" dirty="0"/>
              <a:t>Boyd </a:t>
            </a:r>
            <a:r>
              <a:rPr lang="en-US" i="1" dirty="0" smtClean="0"/>
              <a:t>Electric</a:t>
            </a:r>
            <a:r>
              <a:rPr lang="en-US" dirty="0" smtClean="0"/>
              <a:t>. </a:t>
            </a:r>
            <a:r>
              <a:rPr lang="en-US" dirty="0"/>
              <a:t>Second, opinions </a:t>
            </a:r>
            <a:r>
              <a:rPr lang="en-US" dirty="0" smtClean="0"/>
              <a:t>of treating </a:t>
            </a:r>
            <a:r>
              <a:rPr lang="en-US" dirty="0"/>
              <a:t>physicians are not subject to </a:t>
            </a:r>
            <a:r>
              <a:rPr lang="en-US" i="1" dirty="0" err="1"/>
              <a:t>Ghere</a:t>
            </a:r>
            <a:r>
              <a:rPr lang="en-US" i="1" dirty="0"/>
              <a:t> </a:t>
            </a:r>
            <a:r>
              <a:rPr lang="en-US" dirty="0"/>
              <a:t>where the records in the employer's possession </a:t>
            </a:r>
            <a:r>
              <a:rPr lang="en-US" dirty="0" smtClean="0"/>
              <a:t>are sufficient </a:t>
            </a:r>
            <a:r>
              <a:rPr lang="en-US" dirty="0"/>
              <a:t>to put the employer on notice that the treating physician will have an opinion as </a:t>
            </a:r>
            <a:r>
              <a:rPr lang="en-US" dirty="0" smtClean="0"/>
              <a:t>to causation</a:t>
            </a:r>
            <a:r>
              <a:rPr lang="en-US" dirty="0"/>
              <a:t>. </a:t>
            </a:r>
            <a:r>
              <a:rPr lang="en-US" i="1" dirty="0" err="1"/>
              <a:t>Homebright</a:t>
            </a:r>
            <a:r>
              <a:rPr lang="en-US" i="1" dirty="0"/>
              <a:t> Ace </a:t>
            </a:r>
            <a:r>
              <a:rPr lang="en-US" i="1" dirty="0" smtClean="0"/>
              <a:t>Hardware</a:t>
            </a:r>
            <a:r>
              <a:rPr lang="en-US" dirty="0" smtClean="0"/>
              <a:t>.</a:t>
            </a:r>
          </a:p>
          <a:p>
            <a:r>
              <a:rPr lang="en-US" dirty="0"/>
              <a:t>The employer cannot claim that </a:t>
            </a:r>
            <a:r>
              <a:rPr lang="en-US" dirty="0" smtClean="0"/>
              <a:t>it was </a:t>
            </a:r>
            <a:r>
              <a:rPr lang="en-US" dirty="0"/>
              <a:t>surprised by Dr. </a:t>
            </a:r>
            <a:r>
              <a:rPr lang="en-US" dirty="0" err="1"/>
              <a:t>Buvanendran's</a:t>
            </a:r>
            <a:r>
              <a:rPr lang="en-US" dirty="0"/>
              <a:t> opinion testimony when it: (1) had in its possession </a:t>
            </a:r>
            <a:r>
              <a:rPr lang="en-US" dirty="0" smtClean="0"/>
              <a:t>Dr. </a:t>
            </a:r>
            <a:r>
              <a:rPr lang="en-US" dirty="0" err="1" smtClean="0"/>
              <a:t>Buvanendran's</a:t>
            </a:r>
            <a:r>
              <a:rPr lang="en-US" dirty="0" smtClean="0"/>
              <a:t> </a:t>
            </a:r>
            <a:r>
              <a:rPr lang="en-US" dirty="0"/>
              <a:t>treatment notes for all but the last three appointments; and (2) had issued </a:t>
            </a:r>
            <a:r>
              <a:rPr lang="en-US" dirty="0" smtClean="0"/>
              <a:t>a subpoena </a:t>
            </a:r>
            <a:r>
              <a:rPr lang="en-US" dirty="0"/>
              <a:t>for the notes from those last three appointments but failed to take steps to enforce </a:t>
            </a:r>
            <a:r>
              <a:rPr lang="en-US" dirty="0" smtClean="0"/>
              <a:t>the subpoena</a:t>
            </a:r>
            <a:r>
              <a:rPr lang="en-US" dirty="0"/>
              <a:t>. Given this record, it cannot be said that the Commission's admission of </a:t>
            </a:r>
            <a:r>
              <a:rPr lang="en-US" dirty="0" smtClean="0"/>
              <a:t>Dr. </a:t>
            </a:r>
            <a:r>
              <a:rPr lang="en-US" dirty="0" err="1" smtClean="0"/>
              <a:t>Buvanendran's</a:t>
            </a:r>
            <a:r>
              <a:rPr lang="en-US" dirty="0" smtClean="0"/>
              <a:t> </a:t>
            </a:r>
            <a:r>
              <a:rPr lang="en-US" dirty="0"/>
              <a:t>deposition violated the principles articulated in </a:t>
            </a:r>
            <a:r>
              <a:rPr lang="en-US" i="1" dirty="0" err="1"/>
              <a:t>Ghere</a:t>
            </a:r>
            <a:r>
              <a:rPr lang="en-US" dirty="0"/>
              <a:t>.</a:t>
            </a:r>
          </a:p>
        </p:txBody>
      </p:sp>
    </p:spTree>
    <p:extLst>
      <p:ext uri="{BB962C8B-B14F-4D97-AF65-F5344CB8AC3E}">
        <p14:creationId xmlns:p14="http://schemas.microsoft.com/office/powerpoint/2010/main" val="239477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Section 16</a:t>
            </a:r>
            <a:br>
              <a:rPr lang="en-US" sz="3600" dirty="0" smtClean="0"/>
            </a:br>
            <a:r>
              <a:rPr lang="en-US" sz="3600" dirty="0" smtClean="0"/>
              <a:t>RG Construction v. IWCC, 2014 IL App (1</a:t>
            </a:r>
            <a:r>
              <a:rPr lang="en-US" sz="3600" baseline="30000" dirty="0" smtClean="0"/>
              <a:t>st</a:t>
            </a:r>
            <a:r>
              <a:rPr lang="en-US" sz="3600" dirty="0" smtClean="0"/>
              <a:t>) 132137WC</a:t>
            </a:r>
            <a:endParaRPr lang="en-US" sz="3600" dirty="0"/>
          </a:p>
        </p:txBody>
      </p:sp>
      <p:sp>
        <p:nvSpPr>
          <p:cNvPr id="3" name="Content Placeholder 2"/>
          <p:cNvSpPr>
            <a:spLocks noGrp="1"/>
          </p:cNvSpPr>
          <p:nvPr>
            <p:ph idx="1"/>
          </p:nvPr>
        </p:nvSpPr>
        <p:spPr/>
        <p:txBody>
          <a:bodyPr>
            <a:normAutofit fontScale="62500" lnSpcReduction="20000"/>
          </a:bodyPr>
          <a:lstStyle/>
          <a:p>
            <a:r>
              <a:rPr lang="en-US" dirty="0" smtClean="0"/>
              <a:t>Arbitrator :“I </a:t>
            </a:r>
            <a:r>
              <a:rPr lang="en-US" dirty="0"/>
              <a:t>offered the opportunity to take this deposition, but I felt </a:t>
            </a:r>
            <a:r>
              <a:rPr lang="en-US" dirty="0" smtClean="0"/>
              <a:t>it only </a:t>
            </a:r>
            <a:r>
              <a:rPr lang="en-US" dirty="0"/>
              <a:t>fair that the [employer] pay for it since I think under the </a:t>
            </a:r>
            <a:r>
              <a:rPr lang="en-US" dirty="0" smtClean="0"/>
              <a:t>Act the </a:t>
            </a:r>
            <a:r>
              <a:rPr lang="en-US" dirty="0"/>
              <a:t>only thing that [claimant] needs to do is have a certified </a:t>
            </a:r>
            <a:r>
              <a:rPr lang="en-US" dirty="0" smtClean="0"/>
              <a:t>record or </a:t>
            </a:r>
            <a:r>
              <a:rPr lang="en-US" dirty="0"/>
              <a:t>have these records via subpoena which I </a:t>
            </a:r>
            <a:r>
              <a:rPr lang="en-US" dirty="0" smtClean="0"/>
              <a:t>understand[he has]adhered </a:t>
            </a:r>
            <a:r>
              <a:rPr lang="en-US" dirty="0"/>
              <a:t>to those </a:t>
            </a:r>
            <a:r>
              <a:rPr lang="en-US" dirty="0" smtClean="0"/>
              <a:t>requirements”</a:t>
            </a:r>
          </a:p>
          <a:p>
            <a:r>
              <a:rPr lang="en-US" dirty="0" smtClean="0"/>
              <a:t>Commission: </a:t>
            </a:r>
            <a:r>
              <a:rPr lang="en-US" dirty="0"/>
              <a:t>"While we are in agreement with the decision of the </a:t>
            </a:r>
            <a:r>
              <a:rPr lang="en-US" dirty="0" smtClean="0"/>
              <a:t>Arbitrator on </a:t>
            </a:r>
            <a:r>
              <a:rPr lang="en-US" dirty="0"/>
              <a:t>this issue, we further address [the employer's] </a:t>
            </a:r>
            <a:r>
              <a:rPr lang="en-US" dirty="0" smtClean="0"/>
              <a:t>constitutional argument</a:t>
            </a:r>
            <a:r>
              <a:rPr lang="en-US" dirty="0"/>
              <a:t>. We find no violation [of the employer's] </a:t>
            </a:r>
            <a:r>
              <a:rPr lang="en-US" dirty="0" smtClean="0"/>
              <a:t>Fourteenth Amendment </a:t>
            </a:r>
            <a:r>
              <a:rPr lang="en-US" dirty="0"/>
              <a:t>right to due process. The Arbitrator offered </a:t>
            </a:r>
            <a:r>
              <a:rPr lang="en-US" dirty="0" smtClean="0"/>
              <a:t>to continue </a:t>
            </a:r>
            <a:r>
              <a:rPr lang="en-US" dirty="0"/>
              <a:t>the hearing if [the employer] elected to obtain the </a:t>
            </a:r>
            <a:r>
              <a:rPr lang="en-US" dirty="0" smtClean="0"/>
              <a:t>depositions of </a:t>
            </a:r>
            <a:r>
              <a:rPr lang="en-US" dirty="0"/>
              <a:t>the Drs. Nam and Silver, but [the employer] declined. </a:t>
            </a:r>
            <a:r>
              <a:rPr lang="en-US" dirty="0" smtClean="0"/>
              <a:t>The treatment </a:t>
            </a:r>
            <a:r>
              <a:rPr lang="en-US" dirty="0"/>
              <a:t>records were therefore properly admitted pursuant </a:t>
            </a:r>
            <a:r>
              <a:rPr lang="en-US" dirty="0" smtClean="0"/>
              <a:t>to Section </a:t>
            </a:r>
            <a:r>
              <a:rPr lang="en-US" dirty="0"/>
              <a:t>16 of the Act</a:t>
            </a:r>
            <a:endParaRPr lang="en-US" dirty="0" smtClean="0"/>
          </a:p>
          <a:p>
            <a:r>
              <a:rPr lang="en-US" dirty="0" smtClean="0"/>
              <a:t>On </a:t>
            </a:r>
            <a:r>
              <a:rPr lang="en-US" dirty="0"/>
              <a:t>judicial review, the circuit court of Cook County confirmed the </a:t>
            </a:r>
            <a:r>
              <a:rPr lang="en-US" dirty="0" smtClean="0"/>
              <a:t>Commission's decision</a:t>
            </a:r>
            <a:r>
              <a:rPr lang="en-US" dirty="0"/>
              <a:t>. The employer appeals, arguing </a:t>
            </a:r>
            <a:r>
              <a:rPr lang="en-US" dirty="0" smtClean="0"/>
              <a:t>it </a:t>
            </a:r>
            <a:r>
              <a:rPr lang="en-US" dirty="0"/>
              <a:t>was denied its due process right to </a:t>
            </a:r>
            <a:r>
              <a:rPr lang="en-US" dirty="0" smtClean="0"/>
              <a:t>cross-examine witnesses </a:t>
            </a:r>
            <a:r>
              <a:rPr lang="en-US" dirty="0"/>
              <a:t>and present rebuttal evidence by the admission into evidence of claimant's </a:t>
            </a:r>
            <a:r>
              <a:rPr lang="en-US" dirty="0" smtClean="0"/>
              <a:t>medical records</a:t>
            </a:r>
            <a:r>
              <a:rPr lang="en-US" dirty="0"/>
              <a:t>, which contained the opinions of two of claimant's treating </a:t>
            </a:r>
            <a:r>
              <a:rPr lang="en-US" dirty="0" smtClean="0"/>
              <a:t>physicians</a:t>
            </a:r>
          </a:p>
          <a:p>
            <a:r>
              <a:rPr lang="en-US" dirty="0" smtClean="0"/>
              <a:t>Appellate Court: “The </a:t>
            </a:r>
            <a:r>
              <a:rPr lang="en-US" dirty="0"/>
              <a:t>employer does assert that </a:t>
            </a:r>
            <a:r>
              <a:rPr lang="en-US" dirty="0" smtClean="0"/>
              <a:t>‘[</a:t>
            </a:r>
            <a:r>
              <a:rPr lang="en-US" dirty="0"/>
              <a:t>i]t is undeniable that the doctors' </a:t>
            </a:r>
            <a:r>
              <a:rPr lang="en-US" dirty="0" smtClean="0"/>
              <a:t>records contain </a:t>
            </a:r>
            <a:r>
              <a:rPr lang="en-US" dirty="0"/>
              <a:t>opinions beyond medical and surgical matters admissible pursuant to Section 16</a:t>
            </a:r>
            <a:r>
              <a:rPr lang="en-US" dirty="0" smtClean="0"/>
              <a:t>.’ However, it </a:t>
            </a:r>
            <a:r>
              <a:rPr lang="en-US" dirty="0"/>
              <a:t>cites no authority for this statement other than section 16 itself. After reviewing the </a:t>
            </a:r>
            <a:r>
              <a:rPr lang="en-US" dirty="0" smtClean="0"/>
              <a:t>statutory language</a:t>
            </a:r>
            <a:r>
              <a:rPr lang="en-US" dirty="0"/>
              <a:t>, we find no indication that the legislature intended to exclude a treating </a:t>
            </a:r>
            <a:r>
              <a:rPr lang="en-US" dirty="0" smtClean="0"/>
              <a:t>doctor's opinion</a:t>
            </a:r>
            <a:r>
              <a:rPr lang="en-US" dirty="0"/>
              <a:t>, which was offered during the course of the doctor's treatment of the </a:t>
            </a:r>
            <a:r>
              <a:rPr lang="en-US" dirty="0" smtClean="0"/>
              <a:t>employee and memorialized </a:t>
            </a:r>
            <a:r>
              <a:rPr lang="en-US" dirty="0"/>
              <a:t>in the doctor's treating records, from the phrase </a:t>
            </a:r>
            <a:r>
              <a:rPr lang="en-US" dirty="0" smtClean="0"/>
              <a:t>‘medical </a:t>
            </a:r>
            <a:r>
              <a:rPr lang="en-US" dirty="0"/>
              <a:t>and surgical matters</a:t>
            </a:r>
            <a:r>
              <a:rPr lang="en-US" dirty="0" smtClean="0"/>
              <a:t>.’”</a:t>
            </a:r>
            <a:endParaRPr lang="en-US" dirty="0"/>
          </a:p>
        </p:txBody>
      </p:sp>
    </p:spTree>
    <p:extLst>
      <p:ext uri="{BB962C8B-B14F-4D97-AF65-F5344CB8AC3E}">
        <p14:creationId xmlns:p14="http://schemas.microsoft.com/office/powerpoint/2010/main" val="2075274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u="sng" dirty="0" err="1" smtClean="0"/>
              <a:t>Ghere</a:t>
            </a:r>
            <a:r>
              <a:rPr lang="en-US" u="sng" dirty="0" smtClean="0"/>
              <a:t> v. IIC</a:t>
            </a:r>
            <a:r>
              <a:rPr lang="en-US" dirty="0" smtClean="0"/>
              <a:t>, 278 Ill.App.3d 840 (1996)</a:t>
            </a:r>
            <a:endParaRPr lang="en-US" dirty="0"/>
          </a:p>
        </p:txBody>
      </p:sp>
      <p:sp>
        <p:nvSpPr>
          <p:cNvPr id="3" name="Content Placeholder 2"/>
          <p:cNvSpPr>
            <a:spLocks noGrp="1"/>
          </p:cNvSpPr>
          <p:nvPr>
            <p:ph idx="1"/>
          </p:nvPr>
        </p:nvSpPr>
        <p:spPr/>
        <p:txBody>
          <a:bodyPr rtlCol="0">
            <a:normAutofit lnSpcReduction="10000"/>
          </a:bodyPr>
          <a:lstStyle/>
          <a:p>
            <a:pPr>
              <a:defRPr/>
            </a:pPr>
            <a:r>
              <a:rPr lang="en-US" dirty="0" smtClean="0"/>
              <a:t>Decedent flagman has heart attack on hot day</a:t>
            </a:r>
          </a:p>
          <a:p>
            <a:pPr>
              <a:defRPr/>
            </a:pPr>
            <a:r>
              <a:rPr lang="en-US" dirty="0" smtClean="0"/>
              <a:t>Dr. Stuart Frank, cardiologist, testifies by evidence </a:t>
            </a:r>
            <a:r>
              <a:rPr lang="en-US" dirty="0" err="1" smtClean="0"/>
              <a:t>dep</a:t>
            </a:r>
            <a:r>
              <a:rPr lang="en-US" dirty="0" smtClean="0"/>
              <a:t> for Petitioner; apparently no 48 hour rule problem; </a:t>
            </a:r>
            <a:r>
              <a:rPr lang="en-US" dirty="0" err="1" smtClean="0"/>
              <a:t>wishy</a:t>
            </a:r>
            <a:r>
              <a:rPr lang="en-US" dirty="0" smtClean="0"/>
              <a:t> washy testimony</a:t>
            </a:r>
          </a:p>
          <a:p>
            <a:pPr>
              <a:defRPr/>
            </a:pPr>
            <a:r>
              <a:rPr lang="en-US" dirty="0" smtClean="0"/>
              <a:t>Dr. Stephen Schuman, cardiologist, testifies by evidence </a:t>
            </a:r>
            <a:r>
              <a:rPr lang="en-US" dirty="0" err="1" smtClean="0"/>
              <a:t>dep</a:t>
            </a:r>
            <a:r>
              <a:rPr lang="en-US" dirty="0" smtClean="0"/>
              <a:t> for Respondent; apparently no 48 hour rule problem; strong testimony</a:t>
            </a:r>
          </a:p>
          <a:p>
            <a:pPr>
              <a:defRPr/>
            </a:pPr>
            <a:r>
              <a:rPr lang="en-US" dirty="0" smtClean="0"/>
              <a:t>Petitioner calls Dr. </a:t>
            </a:r>
            <a:r>
              <a:rPr lang="en-US" dirty="0" err="1" smtClean="0"/>
              <a:t>Climaco</a:t>
            </a:r>
            <a:r>
              <a:rPr lang="en-US" dirty="0" smtClean="0"/>
              <a:t> to testify at hearing; ER doctor who treated decedent on “occasion” but never for heart problems; Respondent objects to Dr. </a:t>
            </a:r>
            <a:r>
              <a:rPr lang="en-US" dirty="0" err="1" smtClean="0"/>
              <a:t>Climaco’s</a:t>
            </a:r>
            <a:r>
              <a:rPr lang="en-US" dirty="0" smtClean="0"/>
              <a:t> causation opinion based on 48 hour rule; Arbitrator sustains objection (affirmed all the way up)</a:t>
            </a:r>
          </a:p>
          <a:p>
            <a:pPr>
              <a:defRPr/>
            </a:pPr>
            <a:r>
              <a:rPr lang="en-US" dirty="0" smtClean="0"/>
              <a:t>Arbitrator denies benefits (affirmed all the way up)  </a:t>
            </a:r>
            <a:endParaRPr lang="en-US" dirty="0"/>
          </a:p>
        </p:txBody>
      </p:sp>
    </p:spTree>
    <p:extLst>
      <p:ext uri="{BB962C8B-B14F-4D97-AF65-F5344CB8AC3E}">
        <p14:creationId xmlns:p14="http://schemas.microsoft.com/office/powerpoint/2010/main" val="3891843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u="sng" dirty="0" err="1" smtClean="0"/>
              <a:t>Ghere</a:t>
            </a:r>
            <a:r>
              <a:rPr lang="en-US" u="sng" dirty="0" smtClean="0"/>
              <a:t> v. IIC</a:t>
            </a:r>
            <a:r>
              <a:rPr lang="en-US" dirty="0" smtClean="0"/>
              <a:t>, 278 Ill.App.3d 840 (1996)</a:t>
            </a:r>
            <a:endParaRPr lang="en-US" dirty="0"/>
          </a:p>
        </p:txBody>
      </p:sp>
      <p:sp>
        <p:nvSpPr>
          <p:cNvPr id="3" name="Content Placeholder 2"/>
          <p:cNvSpPr>
            <a:spLocks noGrp="1"/>
          </p:cNvSpPr>
          <p:nvPr>
            <p:ph idx="1"/>
          </p:nvPr>
        </p:nvSpPr>
        <p:spPr/>
        <p:txBody>
          <a:bodyPr rtlCol="0">
            <a:normAutofit/>
          </a:bodyPr>
          <a:lstStyle/>
          <a:p>
            <a:pPr>
              <a:defRPr/>
            </a:pPr>
            <a:r>
              <a:rPr lang="en-US" dirty="0" smtClean="0"/>
              <a:t>Petitioner argues Section 12 does not apply to treating physicians</a:t>
            </a:r>
          </a:p>
          <a:p>
            <a:pPr>
              <a:defRPr/>
            </a:pPr>
            <a:r>
              <a:rPr lang="en-US" dirty="0" smtClean="0"/>
              <a:t>Standard of review? Statutory construction?; first impression (Abuse of discretion?)</a:t>
            </a:r>
          </a:p>
          <a:p>
            <a:pPr>
              <a:defRPr/>
            </a:pPr>
            <a:r>
              <a:rPr lang="en-US" dirty="0" smtClean="0"/>
              <a:t>“We believe the </a:t>
            </a:r>
            <a:r>
              <a:rPr lang="en-US" b="1" i="1" u="sng" dirty="0" smtClean="0"/>
              <a:t>purpose</a:t>
            </a:r>
            <a:r>
              <a:rPr lang="en-US" dirty="0" smtClean="0"/>
              <a:t> of section 12 would be frustrated if we read section 12 to only apply to examining physicians…</a:t>
            </a:r>
            <a:r>
              <a:rPr lang="en-US" b="1" i="1" u="sng" dirty="0" smtClean="0"/>
              <a:t>purpose…is to prevent…springing surprise medical testimony</a:t>
            </a:r>
            <a:r>
              <a:rPr lang="en-US" dirty="0" smtClean="0"/>
              <a:t>…With this purpose in mind, we see no justification in limiting Section 12 of the Act to </a:t>
            </a:r>
            <a:r>
              <a:rPr lang="en-US" dirty="0" err="1" smtClean="0"/>
              <a:t>examing</a:t>
            </a:r>
            <a:r>
              <a:rPr lang="en-US" dirty="0" smtClean="0"/>
              <a:t> doctors and we now so hold.”</a:t>
            </a:r>
            <a:endParaRPr lang="en-US" dirty="0"/>
          </a:p>
        </p:txBody>
      </p:sp>
    </p:spTree>
    <p:extLst>
      <p:ext uri="{BB962C8B-B14F-4D97-AF65-F5344CB8AC3E}">
        <p14:creationId xmlns:p14="http://schemas.microsoft.com/office/powerpoint/2010/main" val="1380782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u="sng" dirty="0" err="1" smtClean="0"/>
              <a:t>Homebrite</a:t>
            </a:r>
            <a:r>
              <a:rPr lang="en-US" u="sng" dirty="0" smtClean="0"/>
              <a:t> Ace Hardware v. IIC</a:t>
            </a:r>
            <a:r>
              <a:rPr lang="en-US" dirty="0" smtClean="0"/>
              <a:t>,</a:t>
            </a:r>
            <a:br>
              <a:rPr lang="en-US" dirty="0" smtClean="0"/>
            </a:br>
            <a:r>
              <a:rPr lang="en-US" dirty="0" smtClean="0"/>
              <a:t> 351 Ill.App.3d 333 (2004)</a:t>
            </a:r>
            <a:endParaRPr lang="en-US" dirty="0"/>
          </a:p>
        </p:txBody>
      </p:sp>
      <p:sp>
        <p:nvSpPr>
          <p:cNvPr id="10243" name="Content Placeholder 2"/>
          <p:cNvSpPr>
            <a:spLocks noGrp="1"/>
          </p:cNvSpPr>
          <p:nvPr>
            <p:ph idx="1"/>
          </p:nvPr>
        </p:nvSpPr>
        <p:spPr/>
        <p:txBody>
          <a:bodyPr/>
          <a:lstStyle/>
          <a:p>
            <a:pPr eaLnBrk="1" hangingPunct="1"/>
            <a:r>
              <a:rPr lang="en-US" altLang="en-US" sz="2400"/>
              <a:t>Petitioner paint department manager injured back with delayed onset of neck complaints</a:t>
            </a:r>
          </a:p>
          <a:p>
            <a:pPr eaLnBrk="1" hangingPunct="1"/>
            <a:r>
              <a:rPr lang="en-US" altLang="en-US" sz="2400"/>
              <a:t>Dr. Heffner, Petitioner’s treating neurosurgeon, opined in evidence dep over Respondent’s Ghere objection that neck “was causally related;” Arbitrator overrules objection, affirmed by Commission with specific finding of “no surprise”</a:t>
            </a:r>
          </a:p>
          <a:p>
            <a:pPr eaLnBrk="1" hangingPunct="1"/>
            <a:r>
              <a:rPr lang="en-US" altLang="en-US" sz="2400"/>
              <a:t>Dr. Mirkin, Respondent’s IME, testified no causation as to neck</a:t>
            </a:r>
          </a:p>
          <a:p>
            <a:pPr eaLnBrk="1" hangingPunct="1"/>
            <a:r>
              <a:rPr lang="en-US" altLang="en-US" sz="2400"/>
              <a:t>Arbitrator awards TTD and prospective medical based on causal connection to condition including neck (affirmed all the way up)</a:t>
            </a:r>
          </a:p>
          <a:p>
            <a:pPr eaLnBrk="1" hangingPunct="1"/>
            <a:r>
              <a:rPr lang="en-US" altLang="en-US" sz="2400"/>
              <a:t>Appellate Court: abuse of discretion regarding evidentiary issues  </a:t>
            </a:r>
          </a:p>
        </p:txBody>
      </p:sp>
    </p:spTree>
    <p:extLst>
      <p:ext uri="{BB962C8B-B14F-4D97-AF65-F5344CB8AC3E}">
        <p14:creationId xmlns:p14="http://schemas.microsoft.com/office/powerpoint/2010/main" val="3603942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u="sng" dirty="0" err="1" smtClean="0"/>
              <a:t>Homebrite</a:t>
            </a:r>
            <a:r>
              <a:rPr lang="en-US" u="sng" dirty="0" smtClean="0"/>
              <a:t> Ace Hardware v. IIC</a:t>
            </a:r>
            <a:r>
              <a:rPr lang="en-US" dirty="0" smtClean="0"/>
              <a:t>,</a:t>
            </a:r>
            <a:br>
              <a:rPr lang="en-US" dirty="0" smtClean="0"/>
            </a:br>
            <a:r>
              <a:rPr lang="en-US" dirty="0" smtClean="0"/>
              <a:t> 351 Ill.App.3d 333 (2004)</a:t>
            </a:r>
            <a:endParaRPr lang="en-US" dirty="0"/>
          </a:p>
        </p:txBody>
      </p:sp>
      <p:sp>
        <p:nvSpPr>
          <p:cNvPr id="3" name="Content Placeholder 2"/>
          <p:cNvSpPr>
            <a:spLocks noGrp="1"/>
          </p:cNvSpPr>
          <p:nvPr>
            <p:ph idx="1"/>
          </p:nvPr>
        </p:nvSpPr>
        <p:spPr/>
        <p:txBody>
          <a:bodyPr rtlCol="0">
            <a:normAutofit fontScale="85000" lnSpcReduction="10000"/>
          </a:bodyPr>
          <a:lstStyle/>
          <a:p>
            <a:pPr>
              <a:defRPr/>
            </a:pPr>
            <a:r>
              <a:rPr lang="en-US" dirty="0"/>
              <a:t>Here, employer contends that the Commission cannot </a:t>
            </a:r>
            <a:r>
              <a:rPr lang="en-US" dirty="0" smtClean="0"/>
              <a:t>arbitrarily  </a:t>
            </a:r>
            <a:r>
              <a:rPr lang="en-US" dirty="0"/>
              <a:t>determine when an opinion constitutes surprise testimony. </a:t>
            </a:r>
            <a:r>
              <a:rPr lang="en-US" b="1" i="1" u="sng" dirty="0"/>
              <a:t>It suggests that the Commission must strictly adhere to </a:t>
            </a:r>
            <a:r>
              <a:rPr lang="en-US" b="1" i="1" u="sng" dirty="0" err="1"/>
              <a:t>Ghere</a:t>
            </a:r>
            <a:r>
              <a:rPr lang="en-US" b="1" i="1" u="sng" dirty="0"/>
              <a:t> and thus any undisclosed opinion testimony must be deemed as surprise </a:t>
            </a:r>
            <a:r>
              <a:rPr lang="en-US" b="1" i="1" u="sng" dirty="0" smtClean="0"/>
              <a:t>and  </a:t>
            </a:r>
            <a:r>
              <a:rPr lang="en-US" b="1" i="1" u="sng" dirty="0"/>
              <a:t>be barred.</a:t>
            </a:r>
            <a:r>
              <a:rPr lang="en-US" dirty="0"/>
              <a:t> Employer argues that it would be unduly burdensome for a court to have to </a:t>
            </a:r>
            <a:r>
              <a:rPr lang="en-US" dirty="0" smtClean="0"/>
              <a:t>regularly inquire </a:t>
            </a:r>
            <a:r>
              <a:rPr lang="en-US" dirty="0"/>
              <a:t>as to what parties expect an opposing witness to testify to in order to guarantee no surprise. </a:t>
            </a:r>
            <a:r>
              <a:rPr lang="en-US" b="1" i="1" u="sng" dirty="0"/>
              <a:t>We disagree.</a:t>
            </a:r>
          </a:p>
          <a:p>
            <a:pPr>
              <a:defRPr/>
            </a:pPr>
            <a:r>
              <a:rPr lang="en-US" b="1" i="1" u="sng" dirty="0"/>
              <a:t>We find no indication in </a:t>
            </a:r>
            <a:r>
              <a:rPr lang="en-US" b="1" i="1" u="sng" dirty="0" err="1"/>
              <a:t>Ghere</a:t>
            </a:r>
            <a:r>
              <a:rPr lang="en-US" b="1" i="1" u="sng" dirty="0"/>
              <a:t> that its holding must be so strictly interpreted</a:t>
            </a:r>
            <a:r>
              <a:rPr lang="en-US" dirty="0"/>
              <a:t>. The </a:t>
            </a:r>
            <a:r>
              <a:rPr lang="en-US" i="1" dirty="0" err="1"/>
              <a:t>Ghere</a:t>
            </a:r>
            <a:r>
              <a:rPr lang="en-US" dirty="0"/>
              <a:t> court examined the physician's records and treatment history to determine whether the employer was put on notice regarding the possibility that the physician might provide causation testimony. </a:t>
            </a:r>
            <a:r>
              <a:rPr lang="en-US" b="1" i="1" u="sng" dirty="0"/>
              <a:t>The court did not set forth a bright-line rule or presumption that undisclosed opinion testimony constitutes surprise. Furthermore, </a:t>
            </a:r>
            <a:r>
              <a:rPr lang="en-US" b="1" i="1" u="sng" dirty="0" err="1"/>
              <a:t>Ghere</a:t>
            </a:r>
            <a:r>
              <a:rPr lang="en-US" b="1" i="1" u="sng" dirty="0"/>
              <a:t> is factually distinguishable because the physician in </a:t>
            </a:r>
            <a:r>
              <a:rPr lang="en-US" b="1" i="1" u="sng" dirty="0" err="1"/>
              <a:t>Ghere</a:t>
            </a:r>
            <a:r>
              <a:rPr lang="en-US" b="1" i="1" u="sng" dirty="0"/>
              <a:t> had never treated the employee's heart condition, whereas Dr. Heffner did treat claimant for his neck problems. </a:t>
            </a:r>
          </a:p>
        </p:txBody>
      </p:sp>
    </p:spTree>
    <p:extLst>
      <p:ext uri="{BB962C8B-B14F-4D97-AF65-F5344CB8AC3E}">
        <p14:creationId xmlns:p14="http://schemas.microsoft.com/office/powerpoint/2010/main" val="1001207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u="sng" dirty="0" err="1" smtClean="0"/>
              <a:t>Kishwaukee</a:t>
            </a:r>
            <a:r>
              <a:rPr lang="en-US" u="sng" dirty="0" smtClean="0"/>
              <a:t> Community Hospital v. IIC</a:t>
            </a:r>
            <a:r>
              <a:rPr lang="en-US" dirty="0" smtClean="0"/>
              <a:t>,</a:t>
            </a:r>
            <a:br>
              <a:rPr lang="en-US" dirty="0" smtClean="0"/>
            </a:br>
            <a:r>
              <a:rPr lang="en-US" dirty="0" smtClean="0"/>
              <a:t>356 Ill.App3d 915 (2005)</a:t>
            </a:r>
            <a:endParaRPr lang="en-US" dirty="0"/>
          </a:p>
        </p:txBody>
      </p:sp>
      <p:sp>
        <p:nvSpPr>
          <p:cNvPr id="3" name="Content Placeholder 2"/>
          <p:cNvSpPr>
            <a:spLocks noGrp="1"/>
          </p:cNvSpPr>
          <p:nvPr>
            <p:ph idx="1"/>
          </p:nvPr>
        </p:nvSpPr>
        <p:spPr/>
        <p:txBody>
          <a:bodyPr rtlCol="0">
            <a:normAutofit/>
          </a:bodyPr>
          <a:lstStyle/>
          <a:p>
            <a:pPr>
              <a:defRPr/>
            </a:pPr>
            <a:r>
              <a:rPr lang="en-US" dirty="0" smtClean="0"/>
              <a:t>Petitioner nursing assistant alleged repetitive trauma resulting in bilateral CTS, left thumb basilar joint </a:t>
            </a:r>
            <a:r>
              <a:rPr lang="en-US" dirty="0" err="1" smtClean="0"/>
              <a:t>athritis</a:t>
            </a:r>
            <a:r>
              <a:rPr lang="en-US" dirty="0" smtClean="0"/>
              <a:t> and left </a:t>
            </a:r>
            <a:r>
              <a:rPr lang="en-US" dirty="0" err="1" smtClean="0"/>
              <a:t>cubital</a:t>
            </a:r>
            <a:r>
              <a:rPr lang="en-US" dirty="0" smtClean="0"/>
              <a:t> tunnel</a:t>
            </a:r>
          </a:p>
          <a:p>
            <a:pPr>
              <a:defRPr/>
            </a:pPr>
            <a:r>
              <a:rPr lang="en-US" dirty="0" smtClean="0"/>
              <a:t>Dr. Glasgow, Petitioner’s treating orthopedic surgeon, opined over Respondent’s </a:t>
            </a:r>
            <a:r>
              <a:rPr lang="en-US" dirty="0" err="1" smtClean="0"/>
              <a:t>Ghere</a:t>
            </a:r>
            <a:r>
              <a:rPr lang="en-US" dirty="0" smtClean="0"/>
              <a:t> objection that there was a causal connection to the CTS and thumb</a:t>
            </a:r>
          </a:p>
          <a:p>
            <a:pPr>
              <a:defRPr/>
            </a:pPr>
            <a:r>
              <a:rPr lang="en-US" dirty="0" smtClean="0"/>
              <a:t>Dr. Ruder, Respondent’s IME, opined no causal connection to either</a:t>
            </a:r>
          </a:p>
          <a:p>
            <a:pPr>
              <a:defRPr/>
            </a:pPr>
            <a:r>
              <a:rPr lang="en-US" dirty="0" smtClean="0"/>
              <a:t>Arbitrator overrules </a:t>
            </a:r>
            <a:r>
              <a:rPr lang="en-US" dirty="0" err="1" smtClean="0"/>
              <a:t>Ghere</a:t>
            </a:r>
            <a:r>
              <a:rPr lang="en-US" dirty="0" smtClean="0"/>
              <a:t> objection and awards benefits (affirmed all the way up)</a:t>
            </a:r>
            <a:endParaRPr lang="en-US" dirty="0"/>
          </a:p>
        </p:txBody>
      </p:sp>
    </p:spTree>
    <p:extLst>
      <p:ext uri="{BB962C8B-B14F-4D97-AF65-F5344CB8AC3E}">
        <p14:creationId xmlns:p14="http://schemas.microsoft.com/office/powerpoint/2010/main" val="611182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u="sng" dirty="0" err="1" smtClean="0"/>
              <a:t>Kishwaukee</a:t>
            </a:r>
            <a:r>
              <a:rPr lang="en-US" u="sng" dirty="0" smtClean="0"/>
              <a:t> Community Hospital v. IIC</a:t>
            </a:r>
            <a:r>
              <a:rPr lang="en-US" dirty="0" smtClean="0"/>
              <a:t>,</a:t>
            </a:r>
            <a:br>
              <a:rPr lang="en-US" dirty="0" smtClean="0"/>
            </a:br>
            <a:r>
              <a:rPr lang="en-US" dirty="0" smtClean="0"/>
              <a:t>356 Ill.App3d 915 (2005)</a:t>
            </a:r>
            <a:endParaRPr lang="en-US" dirty="0"/>
          </a:p>
        </p:txBody>
      </p:sp>
      <p:sp>
        <p:nvSpPr>
          <p:cNvPr id="3" name="Content Placeholder 2"/>
          <p:cNvSpPr>
            <a:spLocks noGrp="1"/>
          </p:cNvSpPr>
          <p:nvPr>
            <p:ph idx="1"/>
          </p:nvPr>
        </p:nvSpPr>
        <p:spPr/>
        <p:txBody>
          <a:bodyPr rtlCol="0">
            <a:normAutofit fontScale="77500" lnSpcReduction="20000"/>
          </a:bodyPr>
          <a:lstStyle/>
          <a:p>
            <a:pPr>
              <a:defRPr/>
            </a:pPr>
            <a:r>
              <a:rPr lang="en-US" dirty="0" smtClean="0"/>
              <a:t>Whether </a:t>
            </a:r>
            <a:r>
              <a:rPr lang="en-US" dirty="0"/>
              <a:t>the Commission erred in overruling its objection to Dr. Glasgow's  </a:t>
            </a:r>
            <a:r>
              <a:rPr lang="en-US" dirty="0" smtClean="0"/>
              <a:t>causation testimony</a:t>
            </a:r>
            <a:r>
              <a:rPr lang="en-US" dirty="0"/>
              <a:t>, which was based upon </a:t>
            </a:r>
            <a:r>
              <a:rPr lang="en-US" u="sng" dirty="0" err="1" smtClean="0"/>
              <a:t>Ghere</a:t>
            </a:r>
            <a:r>
              <a:rPr lang="en-US" u="sng" dirty="0" smtClean="0"/>
              <a:t> </a:t>
            </a:r>
            <a:r>
              <a:rPr lang="en-US" dirty="0" smtClean="0"/>
              <a:t>…because </a:t>
            </a:r>
            <a:r>
              <a:rPr lang="en-US" dirty="0"/>
              <a:t>no report was issued notifying the employer as to what Dr. Glasgow's opinions would be on the issue of causal connection. The employer contends that claimant's attorney's letter notifying the employer's attorney that Dr. Glasgow would render opinions regarding causal connection was too broad.</a:t>
            </a:r>
          </a:p>
          <a:p>
            <a:pPr>
              <a:defRPr/>
            </a:pPr>
            <a:r>
              <a:rPr lang="en-US" dirty="0"/>
              <a:t>Contrary to </a:t>
            </a:r>
            <a:r>
              <a:rPr lang="en-US" u="sng" dirty="0" err="1"/>
              <a:t>Ghere</a:t>
            </a:r>
            <a:r>
              <a:rPr lang="en-US" dirty="0"/>
              <a:t>, in the instant case, Dr. Glasgow's records contain details about his treatment of claimant's bilateral carpal tunnel syndrome and basilar joint arthritis, making the instant case more akin to </a:t>
            </a:r>
            <a:r>
              <a:rPr lang="en-US" u="sng" dirty="0" err="1" smtClean="0"/>
              <a:t>Homebrite</a:t>
            </a:r>
            <a:r>
              <a:rPr lang="en-US" u="sng" dirty="0" smtClean="0"/>
              <a:t>.</a:t>
            </a:r>
          </a:p>
          <a:p>
            <a:pPr>
              <a:defRPr/>
            </a:pPr>
            <a:r>
              <a:rPr lang="en-US" dirty="0"/>
              <a:t>Likewise, in the instant case, the employer </a:t>
            </a:r>
            <a:r>
              <a:rPr lang="en-US" b="1" i="1" u="sng" dirty="0"/>
              <a:t>could not have been surprised by Dr. Glasgow's opinions regarding causation, especially in light of the fact that claimant's attorney even provided the employer's attorney with a letter indicating that he intended to inquire into the </a:t>
            </a:r>
            <a:r>
              <a:rPr lang="en-US" b="1" i="1" u="sng" dirty="0" smtClean="0"/>
              <a:t> </a:t>
            </a:r>
            <a:r>
              <a:rPr lang="en-US" b="1" i="1" u="sng" dirty="0"/>
              <a:t>issue of causal connection </a:t>
            </a:r>
            <a:r>
              <a:rPr lang="en-US" dirty="0"/>
              <a:t>with regard to both the bilateral carpal tunnel and basilar joint arthritis </a:t>
            </a:r>
            <a:r>
              <a:rPr lang="en-US" dirty="0" smtClean="0"/>
              <a:t>conditions…Relying </a:t>
            </a:r>
            <a:r>
              <a:rPr lang="en-US" dirty="0"/>
              <a:t>on</a:t>
            </a:r>
            <a:r>
              <a:rPr lang="en-US" i="1" dirty="0"/>
              <a:t> </a:t>
            </a:r>
            <a:r>
              <a:rPr lang="en-US" u="sng" dirty="0" err="1"/>
              <a:t>Homebrite</a:t>
            </a:r>
            <a:r>
              <a:rPr lang="en-US" dirty="0"/>
              <a:t>, we find there was no error in allowing Dr. Glasgow to offer opinion testimony regarding causation.</a:t>
            </a:r>
          </a:p>
        </p:txBody>
      </p:sp>
    </p:spTree>
    <p:extLst>
      <p:ext uri="{BB962C8B-B14F-4D97-AF65-F5344CB8AC3E}">
        <p14:creationId xmlns:p14="http://schemas.microsoft.com/office/powerpoint/2010/main" val="2663977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4325</Words>
  <Application>Microsoft Office PowerPoint</Application>
  <PresentationFormat>Widescreen</PresentationFormat>
  <Paragraphs>90</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WCLA MCLE 11-15-2016</vt:lpstr>
      <vt:lpstr>Section 12</vt:lpstr>
      <vt:lpstr>Section 16 RG Construction v. IWCC, 2014 IL App (1st) 132137WC</vt:lpstr>
      <vt:lpstr>Ghere v. IIC, 278 Ill.App.3d 840 (1996)</vt:lpstr>
      <vt:lpstr>Ghere v. IIC, 278 Ill.App.3d 840 (1996)</vt:lpstr>
      <vt:lpstr>Homebrite Ace Hardware v. IIC,  351 Ill.App.3d 333 (2004)</vt:lpstr>
      <vt:lpstr>Homebrite Ace Hardware v. IIC,  351 Ill.App.3d 333 (2004)</vt:lpstr>
      <vt:lpstr>Kishwaukee Community Hospital v. IIC, 356 Ill.App3d 915 (2005)</vt:lpstr>
      <vt:lpstr>Kishwaukee Community Hospital v. IIC, 356 Ill.App3d 915 (2005)</vt:lpstr>
      <vt:lpstr>Certified Testing v. IIC, 367 Ill.App.3d 938 (2006)</vt:lpstr>
      <vt:lpstr>Certified Testing v. IIC, 367 Ill.App.3d 938 (2006)</vt:lpstr>
      <vt:lpstr>City of Chicago v. IWCC, 387 Ill.App.3d 276 (2008) </vt:lpstr>
      <vt:lpstr>Mulligan v. IWCC, 408 Ill.App.3d 205 (2011)</vt:lpstr>
      <vt:lpstr>Mulligan v. IWCC, 408 Ill.App.3d 205 (2011)</vt:lpstr>
      <vt:lpstr>Mulligan v. IWCC, 408 Ill.App.3d 205 (2011)</vt:lpstr>
      <vt:lpstr>Mulligan v. IWCC, 408 Ill.App.3d 205 (2011)</vt:lpstr>
      <vt:lpstr>Connie Love v. RGIS Inventory 15WC013194; 16IWCC0251</vt:lpstr>
      <vt:lpstr>Connie Love v. RGIS Inventory 15WC013194; 16IWCC0251</vt:lpstr>
      <vt:lpstr>Connie Love v. RGIS Inventory 15WC013194; 16IWCC0251</vt:lpstr>
      <vt:lpstr>Connie Love v. RGIS Inventory 15WC013194; 16IWCC0251</vt:lpstr>
      <vt:lpstr>Connie Love v. RGIS Inventory 15WC013194; 16IWCC0251</vt:lpstr>
      <vt:lpstr>City of Chicago Dept. Of Aviation v. IWCC 2015 Il App (1st) 131856WC-U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11-15-2016</dc:title>
  <dc:creator>David B. Menchetti</dc:creator>
  <cp:lastModifiedBy>David B. Menchetti</cp:lastModifiedBy>
  <cp:revision>10</cp:revision>
  <cp:lastPrinted>2016-11-13T16:02:02Z</cp:lastPrinted>
  <dcterms:created xsi:type="dcterms:W3CDTF">2016-11-10T12:44:41Z</dcterms:created>
  <dcterms:modified xsi:type="dcterms:W3CDTF">2016-11-17T17:29:51Z</dcterms:modified>
</cp:coreProperties>
</file>